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62.jpg" ContentType="image/png"/>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5"/>
    <p:sldMasterId id="2147483769" r:id="rId6"/>
    <p:sldMasterId id="2147483807" r:id="rId7"/>
    <p:sldMasterId id="2147483814" r:id="rId8"/>
    <p:sldMasterId id="2147483778" r:id="rId9"/>
  </p:sldMasterIdLst>
  <p:notesMasterIdLst>
    <p:notesMasterId r:id="rId61"/>
  </p:notesMasterIdLst>
  <p:sldIdLst>
    <p:sldId id="2147310076" r:id="rId10"/>
    <p:sldId id="2147310072" r:id="rId11"/>
    <p:sldId id="2134805457" r:id="rId12"/>
    <p:sldId id="355" r:id="rId13"/>
    <p:sldId id="350" r:id="rId14"/>
    <p:sldId id="2134805451" r:id="rId15"/>
    <p:sldId id="2134805456" r:id="rId16"/>
    <p:sldId id="2134805446" r:id="rId17"/>
    <p:sldId id="2134805454" r:id="rId18"/>
    <p:sldId id="2134805447" r:id="rId19"/>
    <p:sldId id="2134805455" r:id="rId20"/>
    <p:sldId id="2134805473" r:id="rId21"/>
    <p:sldId id="2147310077" r:id="rId22"/>
    <p:sldId id="2134805450" r:id="rId23"/>
    <p:sldId id="2134805474" r:id="rId24"/>
    <p:sldId id="2134805470" r:id="rId25"/>
    <p:sldId id="2134805471" r:id="rId26"/>
    <p:sldId id="2134805458" r:id="rId27"/>
    <p:sldId id="2134805468" r:id="rId28"/>
    <p:sldId id="2134805460" r:id="rId29"/>
    <p:sldId id="2134805461" r:id="rId30"/>
    <p:sldId id="2134805462" r:id="rId31"/>
    <p:sldId id="2147310075" r:id="rId32"/>
    <p:sldId id="473" r:id="rId33"/>
    <p:sldId id="257" r:id="rId34"/>
    <p:sldId id="472" r:id="rId35"/>
    <p:sldId id="2147310066" r:id="rId36"/>
    <p:sldId id="266" r:id="rId37"/>
    <p:sldId id="2147310067" r:id="rId38"/>
    <p:sldId id="4808" r:id="rId39"/>
    <p:sldId id="2147310069" r:id="rId40"/>
    <p:sldId id="2147310070" r:id="rId41"/>
    <p:sldId id="412" r:id="rId42"/>
    <p:sldId id="482" r:id="rId43"/>
    <p:sldId id="574" r:id="rId44"/>
    <p:sldId id="575" r:id="rId45"/>
    <p:sldId id="605" r:id="rId46"/>
    <p:sldId id="603" r:id="rId47"/>
    <p:sldId id="606" r:id="rId48"/>
    <p:sldId id="607" r:id="rId49"/>
    <p:sldId id="1448942798" r:id="rId50"/>
    <p:sldId id="1448942738" r:id="rId51"/>
    <p:sldId id="4992" r:id="rId52"/>
    <p:sldId id="1448942732" r:id="rId53"/>
    <p:sldId id="1448942735" r:id="rId54"/>
    <p:sldId id="1448942736" r:id="rId55"/>
    <p:sldId id="1448942734" r:id="rId56"/>
    <p:sldId id="1448942737" r:id="rId57"/>
    <p:sldId id="1448942799" r:id="rId58"/>
    <p:sldId id="2147310071" r:id="rId59"/>
    <p:sldId id="214731007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31"/>
    <a:srgbClr val="272727"/>
    <a:srgbClr val="FFFFCC"/>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514A3-FBA7-3492-8524-B9197D35C2E4}" v="65" dt="2023-05-02T15:59:30.128"/>
    <p1510:client id="{1741718C-88C4-A163-23B4-D66BA7375453}" v="28" dt="2023-05-03T08:17:50.969"/>
    <p1510:client id="{561C3F83-42B4-1847-1581-6DFE5F7D9AAC}" v="16" dt="2023-05-02T17:20:26.791"/>
    <p1510:client id="{9A761EE1-8840-18B6-69FD-22DA45BB2F1B}" v="31" dt="2023-05-02T15:42:31.256"/>
    <p1510:client id="{CEF9253E-106A-EC20-A91A-CBB4D72ED117}" v="67" dt="2023-05-03T07:54:43.660"/>
    <p1510:client id="{E1F13FEF-43C8-C402-FC22-ED47070EDC18}" v="33" dt="2023-05-02T17:16:11.102"/>
    <p1510:client id="{F7ABC5C3-989C-68C0-363C-B05973662383}" v="350" dt="2023-05-02T16:21:54.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4" autoAdjust="0"/>
    <p:restoredTop sz="79327" autoAdjust="0"/>
  </p:normalViewPr>
  <p:slideViewPr>
    <p:cSldViewPr snapToGrid="0">
      <p:cViewPr varScale="1">
        <p:scale>
          <a:sx n="108" d="100"/>
          <a:sy n="108" d="100"/>
        </p:scale>
        <p:origin x="258" y="9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60B68-DCEB-4F9B-A16F-B98F7BEE4DEA}" type="datetimeFigureOut">
              <a:rPr lang="en-GB" smtClean="0"/>
              <a:t>04/05/2023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871C5-D181-4632-8227-541B0322DD62}" type="slidenum">
              <a:rPr lang="en-GB" smtClean="0"/>
              <a:t>‹#›</a:t>
            </a:fld>
            <a:endParaRPr lang="en-GB"/>
          </a:p>
        </p:txBody>
      </p:sp>
    </p:spTree>
    <p:extLst>
      <p:ext uri="{BB962C8B-B14F-4D97-AF65-F5344CB8AC3E}">
        <p14:creationId xmlns:p14="http://schemas.microsoft.com/office/powerpoint/2010/main" val="3954498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D89E4-5D45-4319-8C12-A7C211D518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892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03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E1F5B-3B04-4FC5-B221-B5E6150855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2955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E1F5B-3B04-4FC5-B221-B5E6150855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1668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674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0AC23-7E49-4EE3-B8EC-0F0B88EFFA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426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603B4-833C-4237-8394-158CF018B7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24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0AC23-7E49-4EE3-B8EC-0F0B88EFFA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43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0AC23-7E49-4EE3-B8EC-0F0B88EFFA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384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0AC23-7E49-4EE3-B8EC-0F0B88EFFA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822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0AC23-7E49-4EE3-B8EC-0F0B88EFFA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232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87A8-E8EE-4B64-9EBD-F0953B529153}" type="slidenum">
              <a:rPr lang="en-GB" smtClean="0"/>
              <a:t>4</a:t>
            </a:fld>
            <a:endParaRPr lang="en-GB"/>
          </a:p>
        </p:txBody>
      </p:sp>
    </p:spTree>
    <p:extLst>
      <p:ext uri="{BB962C8B-B14F-4D97-AF65-F5344CB8AC3E}">
        <p14:creationId xmlns:p14="http://schemas.microsoft.com/office/powerpoint/2010/main" val="1560077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0AC23-7E49-4EE3-B8EC-0F0B88EFFA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614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168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211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Aktiv Grotesk XBold" panose="020B05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1BC5C-E9B7-444D-8FE1-00B302A2EF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118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As </a:t>
            </a:r>
            <a:r>
              <a:rPr lang="de-DE" dirty="0" err="1"/>
              <a:t>you</a:t>
            </a:r>
            <a:r>
              <a:rPr lang="de-DE" dirty="0"/>
              <a:t> </a:t>
            </a:r>
            <a:r>
              <a:rPr lang="de-DE" dirty="0" err="1"/>
              <a:t>can</a:t>
            </a:r>
            <a:r>
              <a:rPr lang="de-DE" dirty="0"/>
              <a:t> </a:t>
            </a:r>
            <a:r>
              <a:rPr lang="de-DE" dirty="0" err="1"/>
              <a:t>probably</a:t>
            </a:r>
            <a:r>
              <a:rPr lang="de-DE" dirty="0"/>
              <a:t> </a:t>
            </a:r>
            <a:r>
              <a:rPr lang="de-DE" dirty="0" err="1"/>
              <a:t>imagine</a:t>
            </a:r>
            <a:r>
              <a:rPr lang="de-DE" dirty="0"/>
              <a:t>, </a:t>
            </a:r>
            <a:r>
              <a:rPr lang="de-DE" dirty="0" err="1"/>
              <a:t>the</a:t>
            </a:r>
            <a:r>
              <a:rPr lang="de-DE" dirty="0"/>
              <a:t> </a:t>
            </a:r>
            <a:r>
              <a:rPr lang="de-DE" dirty="0" err="1"/>
              <a:t>transition</a:t>
            </a:r>
            <a:r>
              <a:rPr lang="de-DE" dirty="0"/>
              <a:t> </a:t>
            </a:r>
            <a:r>
              <a:rPr lang="de-DE" dirty="0" err="1"/>
              <a:t>from</a:t>
            </a:r>
            <a:r>
              <a:rPr lang="de-DE" dirty="0"/>
              <a:t> a </a:t>
            </a:r>
            <a:r>
              <a:rPr lang="de-DE" dirty="0" err="1"/>
              <a:t>thin</a:t>
            </a:r>
            <a:r>
              <a:rPr lang="de-DE" dirty="0"/>
              <a:t> </a:t>
            </a:r>
            <a:r>
              <a:rPr lang="de-DE" dirty="0" err="1"/>
              <a:t>plastic</a:t>
            </a:r>
            <a:r>
              <a:rPr lang="de-DE" dirty="0"/>
              <a:t> film </a:t>
            </a:r>
            <a:r>
              <a:rPr lang="de-DE" dirty="0" err="1"/>
              <a:t>structure</a:t>
            </a:r>
            <a:r>
              <a:rPr lang="de-DE" dirty="0"/>
              <a:t> </a:t>
            </a:r>
            <a:r>
              <a:rPr lang="de-DE" dirty="0" err="1"/>
              <a:t>to</a:t>
            </a:r>
            <a:r>
              <a:rPr lang="de-DE" dirty="0"/>
              <a:t> a </a:t>
            </a:r>
            <a:r>
              <a:rPr lang="de-DE" dirty="0" err="1"/>
              <a:t>comparably</a:t>
            </a:r>
            <a:r>
              <a:rPr lang="de-DE" dirty="0"/>
              <a:t> </a:t>
            </a:r>
            <a:r>
              <a:rPr lang="de-DE" dirty="0" err="1"/>
              <a:t>thicker</a:t>
            </a:r>
            <a:r>
              <a:rPr lang="de-DE" dirty="0"/>
              <a:t> and </a:t>
            </a:r>
            <a:r>
              <a:rPr lang="de-DE" dirty="0" err="1"/>
              <a:t>stiffer</a:t>
            </a:r>
            <a:r>
              <a:rPr lang="de-DE" dirty="0"/>
              <a:t> </a:t>
            </a:r>
            <a:r>
              <a:rPr lang="de-DE" dirty="0" err="1"/>
              <a:t>paper</a:t>
            </a:r>
            <a:r>
              <a:rPr lang="de-DE" dirty="0"/>
              <a:t> </a:t>
            </a:r>
            <a:r>
              <a:rPr lang="de-DE" dirty="0" err="1"/>
              <a:t>substrate</a:t>
            </a:r>
            <a:r>
              <a:rPr lang="de-DE" dirty="0"/>
              <a:t> </a:t>
            </a:r>
            <a:r>
              <a:rPr lang="de-DE" dirty="0" err="1"/>
              <a:t>rises</a:t>
            </a:r>
            <a:r>
              <a:rPr lang="de-DE" dirty="0"/>
              <a:t> a </a:t>
            </a:r>
            <a:r>
              <a:rPr lang="de-DE" dirty="0" err="1"/>
              <a:t>lot</a:t>
            </a:r>
            <a:r>
              <a:rPr lang="de-DE" dirty="0"/>
              <a:t> of </a:t>
            </a:r>
            <a:r>
              <a:rPr lang="de-DE" dirty="0" err="1"/>
              <a:t>questions</a:t>
            </a:r>
            <a:r>
              <a:rPr lang="de-DE" dirty="0"/>
              <a:t> and </a:t>
            </a:r>
            <a:r>
              <a:rPr lang="de-DE" dirty="0" err="1"/>
              <a:t>concerns</a:t>
            </a:r>
            <a:r>
              <a:rPr lang="de-DE" dirty="0"/>
              <a:t> at </a:t>
            </a:r>
            <a:r>
              <a:rPr lang="de-DE" dirty="0" err="1"/>
              <a:t>the</a:t>
            </a:r>
            <a:r>
              <a:rPr lang="de-DE" dirty="0"/>
              <a:t> </a:t>
            </a:r>
            <a:r>
              <a:rPr lang="de-DE" dirty="0" err="1"/>
              <a:t>customer</a:t>
            </a:r>
            <a:r>
              <a:rPr lang="de-DE" dirty="0"/>
              <a:t>, </a:t>
            </a:r>
            <a:r>
              <a:rPr lang="de-DE" dirty="0" err="1"/>
              <a:t>when</a:t>
            </a:r>
            <a:r>
              <a:rPr lang="de-DE" dirty="0"/>
              <a:t> </a:t>
            </a:r>
            <a:r>
              <a:rPr lang="de-DE" dirty="0" err="1"/>
              <a:t>starting</a:t>
            </a:r>
            <a:r>
              <a:rPr lang="de-DE" dirty="0"/>
              <a:t> such a </a:t>
            </a:r>
            <a:r>
              <a:rPr lang="de-DE" dirty="0" err="1"/>
              <a:t>journey</a:t>
            </a:r>
            <a:r>
              <a:rPr lang="de-DE" dirty="0"/>
              <a:t>, like </a:t>
            </a:r>
            <a:r>
              <a:rPr lang="de-DE" dirty="0" err="1"/>
              <a:t>shelf</a:t>
            </a:r>
            <a:r>
              <a:rPr lang="de-DE" dirty="0"/>
              <a:t> </a:t>
            </a:r>
            <a:r>
              <a:rPr lang="de-DE" dirty="0" err="1"/>
              <a:t>life</a:t>
            </a:r>
            <a:r>
              <a:rPr lang="de-DE" dirty="0"/>
              <a:t> </a:t>
            </a:r>
            <a:r>
              <a:rPr lang="de-DE" dirty="0" err="1"/>
              <a:t>performance</a:t>
            </a:r>
            <a:r>
              <a:rPr lang="de-DE" dirty="0"/>
              <a:t> and </a:t>
            </a:r>
            <a:r>
              <a:rPr lang="de-DE" dirty="0" err="1"/>
              <a:t>runability</a:t>
            </a:r>
            <a:r>
              <a:rPr lang="de-DE" dirty="0"/>
              <a:t> on </a:t>
            </a:r>
            <a:r>
              <a:rPr lang="de-DE" dirty="0" err="1"/>
              <a:t>packing</a:t>
            </a:r>
            <a:r>
              <a:rPr lang="de-DE" dirty="0"/>
              <a:t> </a:t>
            </a:r>
            <a:r>
              <a:rPr lang="de-DE" dirty="0" err="1"/>
              <a:t>lines</a:t>
            </a:r>
            <a:r>
              <a:rPr lang="de-DE" dirty="0"/>
              <a:t>.</a:t>
            </a:r>
          </a:p>
          <a:p>
            <a:endParaRPr lang="de-DE" dirty="0"/>
          </a:p>
          <a:p>
            <a:r>
              <a:rPr lang="de-DE" dirty="0" err="1"/>
              <a:t>One</a:t>
            </a:r>
            <a:r>
              <a:rPr lang="de-DE" dirty="0"/>
              <a:t> of </a:t>
            </a:r>
            <a:r>
              <a:rPr lang="de-DE" dirty="0" err="1"/>
              <a:t>the</a:t>
            </a:r>
            <a:r>
              <a:rPr lang="de-DE" dirty="0"/>
              <a:t> </a:t>
            </a:r>
            <a:r>
              <a:rPr lang="de-DE" dirty="0" err="1"/>
              <a:t>adressed</a:t>
            </a:r>
            <a:r>
              <a:rPr lang="de-DE" dirty="0"/>
              <a:t> </a:t>
            </a:r>
            <a:r>
              <a:rPr lang="de-DE" dirty="0" err="1"/>
              <a:t>questions</a:t>
            </a:r>
            <a:r>
              <a:rPr lang="de-DE" dirty="0"/>
              <a:t> was </a:t>
            </a:r>
            <a:r>
              <a:rPr lang="de-DE" dirty="0" err="1"/>
              <a:t>regarding</a:t>
            </a:r>
            <a:r>
              <a:rPr lang="de-DE" dirty="0"/>
              <a:t> </a:t>
            </a:r>
            <a:r>
              <a:rPr lang="de-DE" dirty="0" err="1"/>
              <a:t>suitably</a:t>
            </a:r>
            <a:r>
              <a:rPr lang="de-DE" dirty="0"/>
              <a:t> </a:t>
            </a:r>
            <a:r>
              <a:rPr lang="de-DE" dirty="0" err="1"/>
              <a:t>coding</a:t>
            </a:r>
            <a:r>
              <a:rPr lang="de-DE" dirty="0"/>
              <a:t> </a:t>
            </a:r>
            <a:r>
              <a:rPr lang="de-DE" dirty="0" err="1"/>
              <a:t>systems</a:t>
            </a:r>
            <a:r>
              <a:rPr lang="de-DE" dirty="0"/>
              <a:t> </a:t>
            </a:r>
            <a:r>
              <a:rPr lang="de-DE" dirty="0" err="1"/>
              <a:t>for</a:t>
            </a:r>
            <a:r>
              <a:rPr lang="de-DE" dirty="0"/>
              <a:t> </a:t>
            </a:r>
            <a:r>
              <a:rPr lang="de-DE" dirty="0" err="1"/>
              <a:t>paper</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958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62000" y="4400550"/>
            <a:ext cx="5486400" cy="3600450"/>
          </a:xfrm>
        </p:spPr>
        <p:txBody>
          <a:bodyPr/>
          <a:lstStyle/>
          <a:p>
            <a:endParaRPr lang="de-DE" dirty="0"/>
          </a:p>
          <a:p>
            <a:pPr marL="171450" indent="-171450">
              <a:buFont typeface="Arial" panose="020B0604020202020204" pitchFamily="34" charset="0"/>
              <a:buChar char="•"/>
            </a:pPr>
            <a:r>
              <a:rPr lang="de-DE" dirty="0"/>
              <a:t>2 Coding Systems: </a:t>
            </a:r>
            <a:r>
              <a:rPr lang="de-DE" dirty="0" err="1"/>
              <a:t>Inkjet</a:t>
            </a:r>
            <a:r>
              <a:rPr lang="de-DE" dirty="0"/>
              <a:t> &amp; Laser (50:50 </a:t>
            </a:r>
            <a:r>
              <a:rPr lang="de-DE" dirty="0" err="1"/>
              <a:t>market</a:t>
            </a:r>
            <a:r>
              <a:rPr lang="de-DE" dirty="0"/>
              <a:t> </a:t>
            </a:r>
            <a:r>
              <a:rPr lang="de-DE" dirty="0" err="1"/>
              <a:t>share</a:t>
            </a:r>
            <a:r>
              <a:rPr lang="de-DE" dirty="0"/>
              <a:t>)</a:t>
            </a:r>
          </a:p>
          <a:p>
            <a:pPr marL="171450" indent="-171450">
              <a:buFont typeface="Arial" panose="020B0604020202020204" pitchFamily="34" charset="0"/>
              <a:buChar char="•"/>
            </a:pPr>
            <a:r>
              <a:rPr lang="de-DE" dirty="0" err="1"/>
              <a:t>Inkjet</a:t>
            </a:r>
            <a:r>
              <a:rPr lang="de-DE" dirty="0"/>
              <a:t> </a:t>
            </a:r>
            <a:r>
              <a:rPr lang="de-DE" dirty="0" err="1"/>
              <a:t>is</a:t>
            </a:r>
            <a:r>
              <a:rPr lang="de-DE" dirty="0"/>
              <a:t> not </a:t>
            </a:r>
            <a:r>
              <a:rPr lang="de-DE" dirty="0" err="1"/>
              <a:t>critical</a:t>
            </a:r>
            <a:r>
              <a:rPr lang="de-DE" dirty="0"/>
              <a:t> on </a:t>
            </a:r>
            <a:r>
              <a:rPr lang="de-DE" dirty="0" err="1"/>
              <a:t>paper</a:t>
            </a:r>
            <a:r>
              <a:rPr lang="de-DE" dirty="0"/>
              <a:t> </a:t>
            </a:r>
            <a:r>
              <a:rPr lang="de-DE" dirty="0">
                <a:sym typeface="Wingdings" panose="05000000000000000000" pitchFamily="2" charset="2"/>
              </a:rPr>
              <a:t> </a:t>
            </a:r>
            <a:r>
              <a:rPr lang="de-DE" dirty="0" err="1">
                <a:sym typeface="Wingdings" panose="05000000000000000000" pitchFamily="2" charset="2"/>
              </a:rPr>
              <a:t>look</a:t>
            </a:r>
            <a:r>
              <a:rPr lang="de-DE" dirty="0">
                <a:sym typeface="Wingdings" panose="05000000000000000000" pitchFamily="2" charset="2"/>
              </a:rPr>
              <a:t> </a:t>
            </a:r>
            <a:r>
              <a:rPr lang="de-DE" dirty="0" err="1">
                <a:sym typeface="Wingdings" panose="05000000000000000000" pitchFamily="2" charset="2"/>
              </a:rPr>
              <a:t>into</a:t>
            </a:r>
            <a:r>
              <a:rPr lang="de-DE" dirty="0">
                <a:sym typeface="Wingdings" panose="05000000000000000000" pitchFamily="2" charset="2"/>
              </a:rPr>
              <a:t> </a:t>
            </a:r>
            <a:r>
              <a:rPr lang="de-DE" dirty="0" err="1">
                <a:sym typeface="Wingdings" panose="05000000000000000000" pitchFamily="2" charset="2"/>
              </a:rPr>
              <a:t>laser</a:t>
            </a:r>
            <a:r>
              <a:rPr lang="de-DE" dirty="0">
                <a:sym typeface="Wingdings" panose="05000000000000000000" pitchFamily="2" charset="2"/>
              </a:rPr>
              <a:t> </a:t>
            </a:r>
            <a:r>
              <a:rPr lang="de-DE" dirty="0" err="1">
                <a:sym typeface="Wingdings" panose="05000000000000000000" pitchFamily="2" charset="2"/>
              </a:rPr>
              <a:t>coding</a:t>
            </a:r>
            <a:r>
              <a:rPr lang="de-DE" dirty="0">
                <a:sym typeface="Wingdings" panose="05000000000000000000" pitchFamily="2" charset="2"/>
              </a:rPr>
              <a:t>, </a:t>
            </a:r>
            <a:r>
              <a:rPr lang="de-DE" dirty="0" err="1">
                <a:sym typeface="Wingdings" panose="05000000000000000000" pitchFamily="2" charset="2"/>
              </a:rPr>
              <a:t>being</a:t>
            </a:r>
            <a:r>
              <a:rPr lang="de-DE" dirty="0">
                <a:sym typeface="Wingdings" panose="05000000000000000000" pitchFamily="2" charset="2"/>
              </a:rPr>
              <a:t> a </a:t>
            </a:r>
            <a:r>
              <a:rPr lang="de-DE" dirty="0" err="1">
                <a:sym typeface="Wingdings" panose="05000000000000000000" pitchFamily="2" charset="2"/>
              </a:rPr>
              <a:t>more</a:t>
            </a:r>
            <a:r>
              <a:rPr lang="de-DE" dirty="0">
                <a:sym typeface="Wingdings" panose="05000000000000000000" pitchFamily="2" charset="2"/>
              </a:rPr>
              <a:t> invasive </a:t>
            </a:r>
            <a:r>
              <a:rPr lang="de-DE" dirty="0" err="1">
                <a:sym typeface="Wingdings" panose="05000000000000000000" pitchFamily="2" charset="2"/>
              </a:rPr>
              <a:t>technology</a:t>
            </a:r>
            <a:endParaRPr lang="de-DE" dirty="0"/>
          </a:p>
          <a:p>
            <a:pPr marL="171450" indent="-171450">
              <a:buFont typeface="Arial" panose="020B0604020202020204" pitchFamily="34" charset="0"/>
              <a:buChar char="•"/>
            </a:pPr>
            <a:r>
              <a:rPr lang="de-DE" dirty="0" err="1"/>
              <a:t>Amongst</a:t>
            </a:r>
            <a:r>
              <a:rPr lang="de-DE" dirty="0"/>
              <a:t> Laser Coders, CO2 Lasers </a:t>
            </a:r>
            <a:r>
              <a:rPr lang="de-DE" dirty="0" err="1"/>
              <a:t>are</a:t>
            </a:r>
            <a:r>
              <a:rPr lang="de-DE" dirty="0"/>
              <a:t> </a:t>
            </a:r>
            <a:r>
              <a:rPr lang="de-DE" dirty="0" err="1"/>
              <a:t>the</a:t>
            </a:r>
            <a:r>
              <a:rPr lang="de-DE" dirty="0"/>
              <a:t> </a:t>
            </a:r>
            <a:r>
              <a:rPr lang="de-DE" dirty="0" err="1"/>
              <a:t>most</a:t>
            </a:r>
            <a:r>
              <a:rPr lang="de-DE" dirty="0"/>
              <a:t> </a:t>
            </a:r>
            <a:r>
              <a:rPr lang="de-DE" dirty="0" err="1"/>
              <a:t>common</a:t>
            </a:r>
            <a:r>
              <a:rPr lang="de-DE" dirty="0"/>
              <a:t> at </a:t>
            </a:r>
            <a:r>
              <a:rPr lang="de-DE" dirty="0" err="1"/>
              <a:t>our</a:t>
            </a:r>
            <a:r>
              <a:rPr lang="de-DE" dirty="0"/>
              <a:t> </a:t>
            </a:r>
            <a:r>
              <a:rPr lang="de-DE" dirty="0" err="1"/>
              <a:t>customers</a:t>
            </a:r>
            <a:endParaRPr lang="de-DE" dirty="0"/>
          </a:p>
          <a:p>
            <a:pPr marL="171450" indent="-171450">
              <a:buFont typeface="Arial" panose="020B0604020202020204" pitchFamily="34" charset="0"/>
              <a:buChar char="•"/>
            </a:pPr>
            <a:r>
              <a:rPr lang="de-DE" dirty="0"/>
              <a:t>In </a:t>
            </a:r>
            <a:r>
              <a:rPr lang="de-DE" dirty="0" err="1"/>
              <a:t>addition</a:t>
            </a:r>
            <a:r>
              <a:rPr lang="de-DE" dirty="0"/>
              <a:t> </a:t>
            </a:r>
            <a:r>
              <a:rPr lang="de-DE" dirty="0" err="1"/>
              <a:t>there</a:t>
            </a:r>
            <a:r>
              <a:rPr lang="de-DE" dirty="0"/>
              <a:t> </a:t>
            </a:r>
            <a:r>
              <a:rPr lang="de-DE" dirty="0" err="1"/>
              <a:t>is</a:t>
            </a:r>
            <a:r>
              <a:rPr lang="de-DE" dirty="0"/>
              <a:t> a strong </a:t>
            </a:r>
            <a:r>
              <a:rPr lang="de-DE" dirty="0" err="1"/>
              <a:t>trend</a:t>
            </a:r>
            <a:r>
              <a:rPr lang="de-DE" dirty="0"/>
              <a:t> </a:t>
            </a:r>
            <a:r>
              <a:rPr lang="de-DE" dirty="0" err="1"/>
              <a:t>to</a:t>
            </a:r>
            <a:r>
              <a:rPr lang="de-DE" dirty="0"/>
              <a:t> </a:t>
            </a:r>
            <a:r>
              <a:rPr lang="de-DE" dirty="0" err="1"/>
              <a:t>replace</a:t>
            </a:r>
            <a:r>
              <a:rPr lang="de-DE" dirty="0"/>
              <a:t> 1D-EAN Codes </a:t>
            </a:r>
            <a:r>
              <a:rPr lang="de-DE" dirty="0" err="1"/>
              <a:t>by</a:t>
            </a:r>
            <a:r>
              <a:rPr lang="de-DE" dirty="0"/>
              <a:t> 2D-Codes (</a:t>
            </a:r>
            <a:r>
              <a:rPr lang="de-DE" dirty="0" err="1"/>
              <a:t>product</a:t>
            </a:r>
            <a:r>
              <a:rPr lang="de-DE" dirty="0"/>
              <a:t> </a:t>
            </a:r>
            <a:r>
              <a:rPr lang="de-DE" dirty="0" err="1"/>
              <a:t>codes</a:t>
            </a:r>
            <a:r>
              <a:rPr lang="de-DE" dirty="0"/>
              <a:t>, </a:t>
            </a:r>
            <a:r>
              <a:rPr lang="de-DE" dirty="0" err="1"/>
              <a:t>batch</a:t>
            </a:r>
            <a:r>
              <a:rPr lang="de-DE" dirty="0"/>
              <a:t> </a:t>
            </a:r>
            <a:r>
              <a:rPr lang="de-DE" dirty="0" err="1"/>
              <a:t>numbers</a:t>
            </a:r>
            <a:r>
              <a:rPr lang="de-DE" dirty="0"/>
              <a:t>, </a:t>
            </a:r>
            <a:r>
              <a:rPr lang="de-DE" dirty="0" err="1"/>
              <a:t>best</a:t>
            </a:r>
            <a:r>
              <a:rPr lang="de-DE" dirty="0"/>
              <a:t> </a:t>
            </a:r>
            <a:r>
              <a:rPr lang="de-DE" dirty="0" err="1"/>
              <a:t>before</a:t>
            </a:r>
            <a:r>
              <a:rPr lang="de-DE" dirty="0"/>
              <a:t> </a:t>
            </a:r>
            <a:r>
              <a:rPr lang="de-DE" dirty="0" err="1"/>
              <a:t>dates</a:t>
            </a:r>
            <a:r>
              <a:rPr lang="de-DE" dirty="0"/>
              <a:t>, </a:t>
            </a:r>
            <a:r>
              <a:rPr lang="de-DE" dirty="0" err="1"/>
              <a:t>product</a:t>
            </a:r>
            <a:r>
              <a:rPr lang="de-DE" dirty="0"/>
              <a:t> </a:t>
            </a:r>
            <a:r>
              <a:rPr lang="de-DE" dirty="0" err="1"/>
              <a:t>traceability</a:t>
            </a:r>
            <a:r>
              <a:rPr lang="de-DE" dirty="0"/>
              <a:t>, </a:t>
            </a:r>
            <a:r>
              <a:rPr lang="de-DE" dirty="0" err="1"/>
              <a:t>nutrition</a:t>
            </a:r>
            <a:r>
              <a:rPr lang="de-DE" dirty="0"/>
              <a:t> </a:t>
            </a:r>
            <a:r>
              <a:rPr lang="de-DE" dirty="0" err="1"/>
              <a:t>information</a:t>
            </a:r>
            <a:r>
              <a:rPr lang="de-DE" dirty="0"/>
              <a:t>, ….) </a:t>
            </a:r>
            <a:r>
              <a:rPr lang="de-DE" dirty="0">
                <a:sym typeface="Wingdings" panose="05000000000000000000" pitchFamily="2" charset="2"/>
              </a:rPr>
              <a:t> </a:t>
            </a:r>
            <a:r>
              <a:rPr lang="de-DE" dirty="0" err="1">
                <a:sym typeface="Wingdings" panose="05000000000000000000" pitchFamily="2" charset="2"/>
              </a:rPr>
              <a:t>test</a:t>
            </a:r>
            <a:r>
              <a:rPr lang="de-DE" dirty="0">
                <a:sym typeface="Wingdings" panose="05000000000000000000" pitchFamily="2" charset="2"/>
              </a:rPr>
              <a:t> </a:t>
            </a:r>
            <a:r>
              <a:rPr lang="de-DE" dirty="0" err="1">
                <a:sym typeface="Wingdings" panose="05000000000000000000" pitchFamily="2" charset="2"/>
              </a:rPr>
              <a:t>with</a:t>
            </a:r>
            <a:r>
              <a:rPr lang="de-DE" dirty="0">
                <a:sym typeface="Wingdings" panose="05000000000000000000" pitchFamily="2" charset="2"/>
              </a:rPr>
              <a:t> </a:t>
            </a:r>
            <a:r>
              <a:rPr lang="de-DE" dirty="0" err="1">
                <a:sym typeface="Wingdings" panose="05000000000000000000" pitchFamily="2" charset="2"/>
              </a:rPr>
              <a:t>text</a:t>
            </a:r>
            <a:r>
              <a:rPr lang="de-DE" dirty="0">
                <a:sym typeface="Wingdings" panose="05000000000000000000" pitchFamily="2" charset="2"/>
              </a:rPr>
              <a:t>, logo and 2D Codes</a:t>
            </a:r>
            <a:endParaRPr lang="de-DE" dirty="0"/>
          </a:p>
          <a:p>
            <a:pPr marL="171450" indent="-171450">
              <a:buFont typeface="Arial" panose="020B0604020202020204" pitchFamily="34" charset="0"/>
              <a:buChar char="•"/>
            </a:pPr>
            <a:r>
              <a:rPr lang="de-DE" dirty="0"/>
              <a:t>The </a:t>
            </a:r>
            <a:r>
              <a:rPr lang="de-DE" dirty="0" err="1"/>
              <a:t>challenge</a:t>
            </a:r>
            <a:r>
              <a:rPr lang="de-DE" dirty="0"/>
              <a:t>: </a:t>
            </a:r>
            <a:r>
              <a:rPr lang="de-DE" dirty="0" err="1"/>
              <a:t>achieve</a:t>
            </a:r>
            <a:r>
              <a:rPr lang="de-DE" dirty="0"/>
              <a:t> a clean </a:t>
            </a:r>
            <a:r>
              <a:rPr lang="de-DE" dirty="0" err="1"/>
              <a:t>crisp</a:t>
            </a:r>
            <a:r>
              <a:rPr lang="de-DE" dirty="0"/>
              <a:t> code, </a:t>
            </a:r>
            <a:r>
              <a:rPr lang="de-DE" dirty="0" err="1"/>
              <a:t>providing</a:t>
            </a:r>
            <a:r>
              <a:rPr lang="de-DE" dirty="0"/>
              <a:t> </a:t>
            </a:r>
            <a:r>
              <a:rPr lang="de-DE" dirty="0" err="1"/>
              <a:t>excellent</a:t>
            </a:r>
            <a:r>
              <a:rPr lang="de-DE" dirty="0"/>
              <a:t> </a:t>
            </a:r>
            <a:r>
              <a:rPr lang="de-DE" dirty="0" err="1"/>
              <a:t>readability</a:t>
            </a:r>
            <a:r>
              <a:rPr lang="de-DE" dirty="0"/>
              <a:t>, </a:t>
            </a:r>
            <a:r>
              <a:rPr lang="de-DE" dirty="0" err="1"/>
              <a:t>without</a:t>
            </a:r>
            <a:r>
              <a:rPr lang="de-DE" dirty="0"/>
              <a:t> </a:t>
            </a:r>
            <a:r>
              <a:rPr lang="de-DE" dirty="0" err="1"/>
              <a:t>damaging</a:t>
            </a:r>
            <a:r>
              <a:rPr lang="de-DE" dirty="0"/>
              <a:t> </a:t>
            </a:r>
            <a:r>
              <a:rPr lang="de-DE" dirty="0" err="1"/>
              <a:t>the</a:t>
            </a:r>
            <a:r>
              <a:rPr lang="de-DE" dirty="0"/>
              <a:t> </a:t>
            </a:r>
            <a:r>
              <a:rPr lang="de-DE" dirty="0" err="1"/>
              <a:t>barrier</a:t>
            </a:r>
            <a:r>
              <a:rPr lang="de-DE" dirty="0"/>
              <a:t> </a:t>
            </a:r>
            <a:r>
              <a:rPr lang="de-DE" dirty="0" err="1"/>
              <a:t>properties</a:t>
            </a:r>
            <a:r>
              <a:rPr lang="de-DE" dirty="0"/>
              <a:t> of </a:t>
            </a:r>
            <a:r>
              <a:rPr lang="de-DE" dirty="0" err="1"/>
              <a:t>the</a:t>
            </a:r>
            <a:r>
              <a:rPr lang="de-DE" dirty="0"/>
              <a:t> </a:t>
            </a:r>
            <a:r>
              <a:rPr lang="de-DE" dirty="0" err="1"/>
              <a:t>paper</a:t>
            </a:r>
            <a:r>
              <a:rPr lang="de-DE" dirty="0"/>
              <a:t> </a:t>
            </a:r>
            <a:r>
              <a:rPr lang="de-DE" dirty="0" err="1"/>
              <a:t>substrate</a:t>
            </a:r>
            <a:r>
              <a:rPr lang="de-DE" dirty="0"/>
              <a:t>. </a:t>
            </a:r>
          </a:p>
          <a:p>
            <a:pPr marL="171450" indent="-171450">
              <a:buFont typeface="Arial" panose="020B0604020202020204" pitchFamily="34" charset="0"/>
              <a:buChar char="•"/>
            </a:pPr>
            <a:r>
              <a:rPr lang="de-DE" dirty="0"/>
              <a:t>Ambition: </a:t>
            </a:r>
            <a:r>
              <a:rPr lang="de-DE" dirty="0" err="1"/>
              <a:t>Facitlitate</a:t>
            </a:r>
            <a:r>
              <a:rPr lang="de-DE" dirty="0"/>
              <a:t> </a:t>
            </a:r>
            <a:r>
              <a:rPr lang="de-DE" dirty="0" err="1"/>
              <a:t>use</a:t>
            </a:r>
            <a:r>
              <a:rPr lang="de-DE" dirty="0"/>
              <a:t> of </a:t>
            </a:r>
            <a:r>
              <a:rPr lang="de-DE" dirty="0" err="1"/>
              <a:t>existing</a:t>
            </a:r>
            <a:r>
              <a:rPr lang="de-DE" dirty="0"/>
              <a:t> CO2 </a:t>
            </a:r>
            <a:r>
              <a:rPr lang="de-DE" dirty="0" err="1"/>
              <a:t>laser</a:t>
            </a:r>
            <a:r>
              <a:rPr lang="de-DE" dirty="0"/>
              <a:t> at </a:t>
            </a:r>
            <a:r>
              <a:rPr lang="de-DE" dirty="0" err="1"/>
              <a:t>manufacturers</a:t>
            </a:r>
            <a:r>
              <a:rPr lang="de-DE" dirty="0"/>
              <a:t> </a:t>
            </a:r>
            <a:r>
              <a:rPr lang="de-DE" dirty="0" err="1"/>
              <a:t>when</a:t>
            </a:r>
            <a:r>
              <a:rPr lang="de-DE" dirty="0"/>
              <a:t> </a:t>
            </a:r>
            <a:r>
              <a:rPr lang="de-DE" dirty="0" err="1"/>
              <a:t>switching</a:t>
            </a:r>
            <a:r>
              <a:rPr lang="de-DE" dirty="0"/>
              <a:t> </a:t>
            </a:r>
            <a:r>
              <a:rPr lang="de-DE" dirty="0" err="1"/>
              <a:t>from</a:t>
            </a:r>
            <a:r>
              <a:rPr lang="de-DE" dirty="0"/>
              <a:t> </a:t>
            </a:r>
            <a:r>
              <a:rPr lang="de-DE" dirty="0" err="1"/>
              <a:t>mulitylayer</a:t>
            </a:r>
            <a:r>
              <a:rPr lang="de-DE" dirty="0"/>
              <a:t> film </a:t>
            </a:r>
            <a:r>
              <a:rPr lang="de-DE" dirty="0" err="1"/>
              <a:t>substrates</a:t>
            </a:r>
            <a:r>
              <a:rPr lang="de-DE" dirty="0"/>
              <a:t> </a:t>
            </a:r>
            <a:r>
              <a:rPr lang="de-DE" dirty="0" err="1"/>
              <a:t>to</a:t>
            </a:r>
            <a:r>
              <a:rPr lang="de-DE" dirty="0"/>
              <a:t> </a:t>
            </a:r>
            <a:r>
              <a:rPr lang="de-DE" dirty="0" err="1"/>
              <a:t>barrier</a:t>
            </a:r>
            <a:r>
              <a:rPr lang="de-DE" dirty="0"/>
              <a:t> </a:t>
            </a:r>
            <a:r>
              <a:rPr lang="de-DE" dirty="0" err="1"/>
              <a:t>papers</a:t>
            </a:r>
            <a:endParaRPr lang="de-DE" dirty="0"/>
          </a:p>
          <a:p>
            <a:endParaRPr lang="de-DE" dirty="0"/>
          </a:p>
          <a:p>
            <a:endParaRPr lang="de-DE" dirty="0"/>
          </a:p>
          <a:p>
            <a:r>
              <a:rPr lang="de-DE" dirty="0"/>
              <a:t>https://www.neue-verpackung.de/markt/2d-code-fuer-passgenaue-detaillierte-informationen-697.html?emi=OB9x90MtAq&amp;utm_campaign=Newsletter+neue+verpackung+20%2F04%2F23-NL_NV&amp;utm_source=nv_newsletter&amp;utm_medium=email&amp;sc_src=email_9117693&amp;sc_lid=604113311&amp;sc_uid=OB9x90MtAq&amp;sc_llid=1673&amp;sc_eh=8d459c9d4b25878d1</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905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a:t>
            </a:r>
            <a:r>
              <a:rPr lang="de-DE" dirty="0" err="1"/>
              <a:t>fact</a:t>
            </a:r>
            <a:r>
              <a:rPr lang="de-DE" dirty="0"/>
              <a:t> CO2 </a:t>
            </a:r>
            <a:r>
              <a:rPr lang="de-DE" dirty="0" err="1"/>
              <a:t>lasers</a:t>
            </a:r>
            <a:r>
              <a:rPr lang="de-DE" dirty="0"/>
              <a:t> </a:t>
            </a:r>
            <a:r>
              <a:rPr lang="de-DE" dirty="0" err="1"/>
              <a:t>are</a:t>
            </a:r>
            <a:r>
              <a:rPr lang="de-DE" dirty="0"/>
              <a:t> not </a:t>
            </a:r>
            <a:r>
              <a:rPr lang="de-DE" dirty="0" err="1"/>
              <a:t>only</a:t>
            </a:r>
            <a:r>
              <a:rPr lang="de-DE" dirty="0"/>
              <a:t> </a:t>
            </a:r>
            <a:r>
              <a:rPr lang="de-DE" dirty="0" err="1"/>
              <a:t>have</a:t>
            </a:r>
            <a:r>
              <a:rPr lang="de-DE" dirty="0"/>
              <a:t> </a:t>
            </a:r>
            <a:r>
              <a:rPr lang="de-DE" dirty="0" err="1"/>
              <a:t>the</a:t>
            </a:r>
            <a:r>
              <a:rPr lang="de-DE" dirty="0"/>
              <a:t> </a:t>
            </a:r>
            <a:r>
              <a:rPr lang="de-DE" dirty="0" err="1"/>
              <a:t>highest</a:t>
            </a:r>
            <a:r>
              <a:rPr lang="de-DE" dirty="0"/>
              <a:t> </a:t>
            </a:r>
            <a:r>
              <a:rPr lang="de-DE" dirty="0" err="1"/>
              <a:t>market</a:t>
            </a:r>
            <a:r>
              <a:rPr lang="de-DE" dirty="0"/>
              <a:t> </a:t>
            </a:r>
            <a:r>
              <a:rPr lang="de-DE" dirty="0" err="1"/>
              <a:t>share</a:t>
            </a:r>
            <a:r>
              <a:rPr lang="de-DE" dirty="0"/>
              <a:t>, </a:t>
            </a:r>
            <a:r>
              <a:rPr lang="de-DE" dirty="0" err="1"/>
              <a:t>they</a:t>
            </a:r>
            <a:r>
              <a:rPr lang="de-DE" dirty="0"/>
              <a:t> </a:t>
            </a:r>
            <a:r>
              <a:rPr lang="de-DE" dirty="0" err="1"/>
              <a:t>are</a:t>
            </a:r>
            <a:r>
              <a:rPr lang="de-DE" dirty="0"/>
              <a:t> also </a:t>
            </a:r>
            <a:r>
              <a:rPr lang="de-DE" dirty="0" err="1"/>
              <a:t>the</a:t>
            </a:r>
            <a:r>
              <a:rPr lang="de-DE" dirty="0"/>
              <a:t> </a:t>
            </a:r>
            <a:r>
              <a:rPr lang="de-DE" dirty="0" err="1"/>
              <a:t>most</a:t>
            </a:r>
            <a:r>
              <a:rPr lang="de-DE" dirty="0"/>
              <a:t> </a:t>
            </a:r>
            <a:r>
              <a:rPr lang="de-DE" dirty="0" err="1"/>
              <a:t>suited</a:t>
            </a:r>
            <a:r>
              <a:rPr lang="de-DE" dirty="0"/>
              <a:t> </a:t>
            </a:r>
            <a:r>
              <a:rPr lang="de-DE" dirty="0" err="1"/>
              <a:t>laser</a:t>
            </a:r>
            <a:r>
              <a:rPr lang="de-DE" dirty="0"/>
              <a:t> </a:t>
            </a:r>
            <a:r>
              <a:rPr lang="de-DE" dirty="0" err="1"/>
              <a:t>technology</a:t>
            </a:r>
            <a:r>
              <a:rPr lang="de-DE" dirty="0"/>
              <a:t> </a:t>
            </a:r>
            <a:r>
              <a:rPr lang="de-DE" dirty="0" err="1"/>
              <a:t>for</a:t>
            </a:r>
            <a:r>
              <a:rPr lang="de-DE" dirty="0"/>
              <a:t> </a:t>
            </a:r>
            <a:r>
              <a:rPr lang="de-DE" dirty="0" err="1"/>
              <a:t>paper</a:t>
            </a:r>
            <a:r>
              <a:rPr lang="de-DE" dirty="0"/>
              <a:t> </a:t>
            </a:r>
            <a:r>
              <a:rPr lang="de-DE" dirty="0" err="1"/>
              <a:t>packaging</a:t>
            </a:r>
            <a:r>
              <a:rPr lang="de-DE" dirty="0"/>
              <a:t>. </a:t>
            </a:r>
          </a:p>
          <a:p>
            <a:endParaRPr lang="de-DE" dirty="0"/>
          </a:p>
          <a:p>
            <a:r>
              <a:rPr lang="de-DE" dirty="0"/>
              <a:t>The Domino Team and Sappi Team </a:t>
            </a:r>
            <a:r>
              <a:rPr lang="de-DE" dirty="0" err="1"/>
              <a:t>met</a:t>
            </a:r>
            <a:r>
              <a:rPr lang="de-DE" dirty="0"/>
              <a:t> at </a:t>
            </a:r>
            <a:r>
              <a:rPr lang="de-DE" dirty="0" err="1"/>
              <a:t>the</a:t>
            </a:r>
            <a:r>
              <a:rPr lang="de-DE" dirty="0"/>
              <a:t> Domino lab and </a:t>
            </a:r>
            <a:r>
              <a:rPr lang="de-DE" dirty="0" err="1"/>
              <a:t>together</a:t>
            </a:r>
            <a:r>
              <a:rPr lang="de-DE" dirty="0"/>
              <a:t> </a:t>
            </a:r>
            <a:r>
              <a:rPr lang="de-DE" dirty="0" err="1"/>
              <a:t>tested</a:t>
            </a:r>
            <a:r>
              <a:rPr lang="de-DE" dirty="0"/>
              <a:t> a </a:t>
            </a:r>
            <a:r>
              <a:rPr lang="de-DE" dirty="0" err="1"/>
              <a:t>full</a:t>
            </a:r>
            <a:r>
              <a:rPr lang="de-DE" dirty="0"/>
              <a:t> </a:t>
            </a:r>
            <a:r>
              <a:rPr lang="de-DE" dirty="0" err="1"/>
              <a:t>range</a:t>
            </a:r>
            <a:r>
              <a:rPr lang="de-DE" dirty="0"/>
              <a:t> of </a:t>
            </a:r>
            <a:r>
              <a:rPr lang="de-DE" dirty="0" err="1"/>
              <a:t>barrier</a:t>
            </a:r>
            <a:r>
              <a:rPr lang="de-DE" dirty="0"/>
              <a:t> </a:t>
            </a:r>
            <a:r>
              <a:rPr lang="de-DE" dirty="0" err="1"/>
              <a:t>papers</a:t>
            </a:r>
            <a:r>
              <a:rPr lang="de-DE" dirty="0"/>
              <a:t> </a:t>
            </a:r>
            <a:r>
              <a:rPr lang="de-DE" dirty="0" err="1"/>
              <a:t>from</a:t>
            </a:r>
            <a:r>
              <a:rPr lang="de-DE" dirty="0"/>
              <a:t> Sappi </a:t>
            </a:r>
            <a:r>
              <a:rPr lang="de-DE" dirty="0" err="1"/>
              <a:t>to</a:t>
            </a:r>
            <a:r>
              <a:rPr lang="de-DE" dirty="0"/>
              <a:t> </a:t>
            </a:r>
            <a:r>
              <a:rPr lang="de-DE" dirty="0" err="1"/>
              <a:t>determine</a:t>
            </a:r>
            <a:r>
              <a:rPr lang="de-DE" dirty="0"/>
              <a:t> </a:t>
            </a:r>
            <a:r>
              <a:rPr lang="de-DE" dirty="0" err="1"/>
              <a:t>the</a:t>
            </a:r>
            <a:r>
              <a:rPr lang="de-DE" dirty="0"/>
              <a:t> ideal </a:t>
            </a:r>
            <a:r>
              <a:rPr lang="de-DE" dirty="0" err="1"/>
              <a:t>laser</a:t>
            </a:r>
            <a:r>
              <a:rPr lang="de-DE" dirty="0"/>
              <a:t> </a:t>
            </a:r>
            <a:r>
              <a:rPr lang="de-DE" dirty="0" err="1"/>
              <a:t>wavelength</a:t>
            </a:r>
            <a:r>
              <a:rPr lang="de-DE" dirty="0"/>
              <a:t> </a:t>
            </a:r>
            <a:r>
              <a:rPr lang="de-DE" dirty="0" err="1"/>
              <a:t>with</a:t>
            </a:r>
            <a:r>
              <a:rPr lang="de-DE" dirty="0"/>
              <a:t>  FT-IR </a:t>
            </a:r>
            <a:r>
              <a:rPr lang="de-DE" dirty="0" err="1"/>
              <a:t>Spectroscopy</a:t>
            </a:r>
            <a:r>
              <a:rPr lang="de-DE" dirty="0"/>
              <a:t> </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911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With</a:t>
            </a:r>
            <a:r>
              <a:rPr lang="de-DE" dirty="0"/>
              <a:t> </a:t>
            </a:r>
            <a:r>
              <a:rPr lang="de-DE" dirty="0" err="1"/>
              <a:t>the</a:t>
            </a:r>
            <a:r>
              <a:rPr lang="de-DE" dirty="0"/>
              <a:t> </a:t>
            </a:r>
            <a:r>
              <a:rPr lang="de-DE" dirty="0" err="1"/>
              <a:t>help</a:t>
            </a:r>
            <a:r>
              <a:rPr lang="de-DE" dirty="0"/>
              <a:t> of 3D </a:t>
            </a:r>
            <a:r>
              <a:rPr lang="de-DE" dirty="0" err="1"/>
              <a:t>imaging</a:t>
            </a:r>
            <a:r>
              <a:rPr lang="de-DE" dirty="0"/>
              <a:t> </a:t>
            </a:r>
            <a:r>
              <a:rPr lang="de-DE" dirty="0" err="1"/>
              <a:t>the</a:t>
            </a:r>
            <a:r>
              <a:rPr lang="de-DE" dirty="0"/>
              <a:t> Domino </a:t>
            </a:r>
            <a:r>
              <a:rPr lang="de-DE" dirty="0" err="1"/>
              <a:t>team</a:t>
            </a:r>
            <a:r>
              <a:rPr lang="de-DE" dirty="0"/>
              <a:t> </a:t>
            </a:r>
            <a:r>
              <a:rPr lang="de-DE" dirty="0" err="1"/>
              <a:t>has</a:t>
            </a:r>
            <a:r>
              <a:rPr lang="de-DE" dirty="0"/>
              <a:t> </a:t>
            </a:r>
            <a:r>
              <a:rPr lang="de-DE" dirty="0" err="1"/>
              <a:t>checked</a:t>
            </a:r>
            <a:r>
              <a:rPr lang="de-DE" dirty="0"/>
              <a:t> </a:t>
            </a:r>
            <a:r>
              <a:rPr lang="de-DE" dirty="0" err="1"/>
              <a:t>the</a:t>
            </a:r>
            <a:r>
              <a:rPr lang="de-DE" dirty="0"/>
              <a:t> </a:t>
            </a:r>
            <a:r>
              <a:rPr lang="de-DE" dirty="0" err="1"/>
              <a:t>laser</a:t>
            </a:r>
            <a:r>
              <a:rPr lang="de-DE" dirty="0"/>
              <a:t> </a:t>
            </a:r>
            <a:r>
              <a:rPr lang="de-DE" dirty="0" err="1"/>
              <a:t>engraving</a:t>
            </a:r>
            <a:r>
              <a:rPr lang="de-DE" dirty="0"/>
              <a:t> </a:t>
            </a:r>
            <a:r>
              <a:rPr lang="de-DE" dirty="0" err="1"/>
              <a:t>depth</a:t>
            </a:r>
            <a:r>
              <a:rPr lang="de-DE" dirty="0"/>
              <a:t>. </a:t>
            </a:r>
          </a:p>
          <a:p>
            <a:r>
              <a:rPr lang="de-DE" dirty="0" err="1"/>
              <a:t>That</a:t>
            </a:r>
            <a:r>
              <a:rPr lang="de-DE" dirty="0"/>
              <a:t> was </a:t>
            </a:r>
            <a:r>
              <a:rPr lang="de-DE" dirty="0" err="1"/>
              <a:t>important</a:t>
            </a:r>
            <a:r>
              <a:rPr lang="de-DE" dirty="0"/>
              <a:t> </a:t>
            </a:r>
            <a:r>
              <a:rPr lang="de-DE" dirty="0" err="1"/>
              <a:t>to</a:t>
            </a:r>
            <a:r>
              <a:rPr lang="de-DE" dirty="0"/>
              <a:t> </a:t>
            </a:r>
            <a:r>
              <a:rPr lang="de-DE" dirty="0" err="1"/>
              <a:t>make</a:t>
            </a:r>
            <a:r>
              <a:rPr lang="de-DE" dirty="0"/>
              <a:t> </a:t>
            </a:r>
            <a:r>
              <a:rPr lang="de-DE" dirty="0" err="1"/>
              <a:t>sure</a:t>
            </a:r>
            <a:r>
              <a:rPr lang="de-DE" dirty="0"/>
              <a:t> </a:t>
            </a:r>
            <a:r>
              <a:rPr lang="de-DE" dirty="0" err="1"/>
              <a:t>that</a:t>
            </a:r>
            <a:endParaRPr lang="de-DE" dirty="0"/>
          </a:p>
          <a:p>
            <a:pPr marL="228600" indent="-228600">
              <a:buAutoNum type="alphaUcParenR"/>
            </a:pPr>
            <a:r>
              <a:rPr lang="de-DE" dirty="0"/>
              <a:t>just </a:t>
            </a:r>
            <a:r>
              <a:rPr lang="de-DE" dirty="0" err="1"/>
              <a:t>the</a:t>
            </a:r>
            <a:r>
              <a:rPr lang="de-DE" dirty="0"/>
              <a:t> top </a:t>
            </a:r>
            <a:r>
              <a:rPr lang="de-DE" dirty="0" err="1"/>
              <a:t>layer</a:t>
            </a:r>
            <a:r>
              <a:rPr lang="de-DE" dirty="0"/>
              <a:t> </a:t>
            </a:r>
            <a:r>
              <a:rPr lang="de-DE" dirty="0" err="1"/>
              <a:t>has</a:t>
            </a:r>
            <a:r>
              <a:rPr lang="de-DE" dirty="0"/>
              <a:t> </a:t>
            </a:r>
            <a:r>
              <a:rPr lang="de-DE" dirty="0" err="1"/>
              <a:t>been</a:t>
            </a:r>
            <a:r>
              <a:rPr lang="de-DE" dirty="0"/>
              <a:t> </a:t>
            </a:r>
            <a:r>
              <a:rPr lang="de-DE" dirty="0" err="1"/>
              <a:t>removed</a:t>
            </a:r>
            <a:r>
              <a:rPr lang="de-DE" dirty="0"/>
              <a:t> </a:t>
            </a:r>
            <a:r>
              <a:rPr lang="de-DE" dirty="0" err="1"/>
              <a:t>without</a:t>
            </a:r>
            <a:r>
              <a:rPr lang="de-DE" dirty="0"/>
              <a:t> </a:t>
            </a:r>
            <a:r>
              <a:rPr lang="de-DE" dirty="0" err="1"/>
              <a:t>engraving</a:t>
            </a:r>
            <a:r>
              <a:rPr lang="de-DE" dirty="0"/>
              <a:t> </a:t>
            </a:r>
            <a:r>
              <a:rPr lang="de-DE" dirty="0" err="1"/>
              <a:t>too</a:t>
            </a:r>
            <a:r>
              <a:rPr lang="de-DE" dirty="0"/>
              <a:t> </a:t>
            </a:r>
            <a:r>
              <a:rPr lang="de-DE" dirty="0" err="1"/>
              <a:t>dep</a:t>
            </a:r>
            <a:r>
              <a:rPr lang="de-DE" dirty="0"/>
              <a:t> </a:t>
            </a:r>
            <a:r>
              <a:rPr lang="de-DE" dirty="0" err="1"/>
              <a:t>int</a:t>
            </a:r>
            <a:r>
              <a:rPr lang="de-DE" dirty="0"/>
              <a:t> </a:t>
            </a:r>
            <a:r>
              <a:rPr lang="de-DE" dirty="0" err="1"/>
              <a:t>the</a:t>
            </a:r>
            <a:r>
              <a:rPr lang="de-DE" dirty="0"/>
              <a:t> </a:t>
            </a:r>
            <a:r>
              <a:rPr lang="de-DE" dirty="0" err="1"/>
              <a:t>surface</a:t>
            </a:r>
            <a:endParaRPr lang="de-DE" dirty="0"/>
          </a:p>
          <a:p>
            <a:pPr marL="228600" indent="-228600">
              <a:buAutoNum type="alphaUcParenR"/>
            </a:pPr>
            <a:r>
              <a:rPr lang="de-DE" dirty="0"/>
              <a:t>The code </a:t>
            </a:r>
            <a:r>
              <a:rPr lang="de-DE" dirty="0" err="1"/>
              <a:t>is</a:t>
            </a:r>
            <a:r>
              <a:rPr lang="de-DE" dirty="0"/>
              <a:t> </a:t>
            </a:r>
            <a:r>
              <a:rPr lang="de-DE" dirty="0" err="1"/>
              <a:t>indelible</a:t>
            </a:r>
            <a:r>
              <a:rPr lang="de-DE" dirty="0"/>
              <a:t> and </a:t>
            </a:r>
            <a:r>
              <a:rPr lang="de-DE" dirty="0" err="1"/>
              <a:t>well</a:t>
            </a:r>
            <a:r>
              <a:rPr lang="de-DE" dirty="0"/>
              <a:t> </a:t>
            </a:r>
            <a:r>
              <a:rPr lang="de-DE" dirty="0" err="1"/>
              <a:t>readable</a:t>
            </a:r>
            <a:r>
              <a:rPr lang="de-DE" dirty="0"/>
              <a:t> </a:t>
            </a:r>
          </a:p>
          <a:p>
            <a:pPr marL="228600" indent="-228600">
              <a:buAutoNum type="alphaUcParenR"/>
            </a:pPr>
            <a:endParaRPr lang="de-DE" dirty="0"/>
          </a:p>
          <a:p>
            <a:r>
              <a:rPr lang="de-DE" dirty="0"/>
              <a:t>Sappi </a:t>
            </a:r>
            <a:r>
              <a:rPr lang="de-DE" dirty="0" err="1"/>
              <a:t>has</a:t>
            </a:r>
            <a:r>
              <a:rPr lang="de-DE" dirty="0"/>
              <a:t> </a:t>
            </a:r>
            <a:r>
              <a:rPr lang="de-DE" dirty="0" err="1"/>
              <a:t>measured</a:t>
            </a:r>
            <a:r>
              <a:rPr lang="de-DE" dirty="0"/>
              <a:t> </a:t>
            </a:r>
            <a:r>
              <a:rPr lang="de-DE" dirty="0" err="1"/>
              <a:t>the</a:t>
            </a:r>
            <a:r>
              <a:rPr lang="de-DE" dirty="0"/>
              <a:t> </a:t>
            </a:r>
            <a:r>
              <a:rPr lang="de-DE" dirty="0" err="1"/>
              <a:t>oxygen</a:t>
            </a:r>
            <a:r>
              <a:rPr lang="de-DE" dirty="0"/>
              <a:t> and </a:t>
            </a:r>
            <a:r>
              <a:rPr lang="de-DE" dirty="0" err="1"/>
              <a:t>water</a:t>
            </a:r>
            <a:r>
              <a:rPr lang="de-DE" dirty="0"/>
              <a:t> </a:t>
            </a:r>
            <a:r>
              <a:rPr lang="de-DE" dirty="0" err="1"/>
              <a:t>vapour</a:t>
            </a:r>
            <a:r>
              <a:rPr lang="de-DE" dirty="0"/>
              <a:t> </a:t>
            </a:r>
            <a:r>
              <a:rPr lang="de-DE" dirty="0" err="1"/>
              <a:t>barrier</a:t>
            </a:r>
            <a:r>
              <a:rPr lang="de-DE" dirty="0"/>
              <a:t> </a:t>
            </a:r>
            <a:r>
              <a:rPr lang="de-DE" dirty="0" err="1"/>
              <a:t>transmission</a:t>
            </a:r>
            <a:r>
              <a:rPr lang="de-DE" dirty="0"/>
              <a:t> </a:t>
            </a:r>
            <a:r>
              <a:rPr lang="de-DE" dirty="0" err="1"/>
              <a:t>rates</a:t>
            </a:r>
            <a:r>
              <a:rPr lang="de-DE" dirty="0"/>
              <a:t> on </a:t>
            </a:r>
            <a:r>
              <a:rPr lang="de-DE" dirty="0" err="1"/>
              <a:t>uncoded</a:t>
            </a:r>
            <a:r>
              <a:rPr lang="de-DE" dirty="0"/>
              <a:t> and </a:t>
            </a:r>
            <a:r>
              <a:rPr lang="de-DE" dirty="0" err="1"/>
              <a:t>coded</a:t>
            </a:r>
            <a:r>
              <a:rPr lang="de-DE" dirty="0"/>
              <a:t> </a:t>
            </a:r>
            <a:r>
              <a:rPr lang="de-DE" dirty="0" err="1"/>
              <a:t>samples</a:t>
            </a:r>
            <a:r>
              <a:rPr lang="de-DE" dirty="0"/>
              <a:t>. </a:t>
            </a:r>
          </a:p>
          <a:p>
            <a:r>
              <a:rPr lang="de-DE" dirty="0"/>
              <a:t>As </a:t>
            </a:r>
            <a:r>
              <a:rPr lang="de-DE" dirty="0" err="1"/>
              <a:t>you</a:t>
            </a:r>
            <a:r>
              <a:rPr lang="de-DE" dirty="0"/>
              <a:t> </a:t>
            </a:r>
            <a:r>
              <a:rPr lang="de-DE" dirty="0" err="1"/>
              <a:t>can</a:t>
            </a:r>
            <a:r>
              <a:rPr lang="de-DE" dirty="0"/>
              <a:t> </a:t>
            </a:r>
            <a:r>
              <a:rPr lang="de-DE" dirty="0" err="1"/>
              <a:t>see</a:t>
            </a:r>
            <a:r>
              <a:rPr lang="de-DE" dirty="0"/>
              <a:t> on </a:t>
            </a:r>
            <a:r>
              <a:rPr lang="de-DE" dirty="0" err="1"/>
              <a:t>the</a:t>
            </a:r>
            <a:r>
              <a:rPr lang="de-DE" dirty="0"/>
              <a:t> </a:t>
            </a:r>
            <a:r>
              <a:rPr lang="de-DE" dirty="0" err="1"/>
              <a:t>graphs</a:t>
            </a:r>
            <a:r>
              <a:rPr lang="de-DE" dirty="0"/>
              <a:t>, </a:t>
            </a:r>
            <a:r>
              <a:rPr lang="de-DE" dirty="0" err="1"/>
              <a:t>there</a:t>
            </a:r>
            <a:r>
              <a:rPr lang="de-DE" dirty="0"/>
              <a:t> </a:t>
            </a:r>
            <a:r>
              <a:rPr lang="de-DE" dirty="0" err="1"/>
              <a:t>are</a:t>
            </a:r>
            <a:r>
              <a:rPr lang="de-DE" dirty="0"/>
              <a:t> </a:t>
            </a:r>
            <a:r>
              <a:rPr lang="de-DE" dirty="0" err="1"/>
              <a:t>no</a:t>
            </a:r>
            <a:r>
              <a:rPr lang="de-DE" dirty="0"/>
              <a:t> </a:t>
            </a:r>
            <a:r>
              <a:rPr lang="de-DE" dirty="0" err="1"/>
              <a:t>signifiatn</a:t>
            </a:r>
            <a:r>
              <a:rPr lang="de-DE" dirty="0"/>
              <a:t> </a:t>
            </a:r>
            <a:r>
              <a:rPr lang="de-DE" dirty="0" err="1"/>
              <a:t>differences</a:t>
            </a:r>
            <a:r>
              <a:rPr lang="de-DE" dirty="0"/>
              <a:t> </a:t>
            </a:r>
            <a:r>
              <a:rPr lang="de-DE" dirty="0" err="1"/>
              <a:t>between</a:t>
            </a:r>
            <a:r>
              <a:rPr lang="de-DE" dirty="0"/>
              <a:t> </a:t>
            </a:r>
            <a:r>
              <a:rPr lang="de-DE" dirty="0" err="1"/>
              <a:t>uncoded</a:t>
            </a:r>
            <a:r>
              <a:rPr lang="de-DE" dirty="0"/>
              <a:t> and </a:t>
            </a:r>
            <a:r>
              <a:rPr lang="de-DE" dirty="0" err="1"/>
              <a:t>coded</a:t>
            </a:r>
            <a:r>
              <a:rPr lang="de-DE" dirty="0"/>
              <a:t> </a:t>
            </a:r>
            <a:r>
              <a:rPr lang="de-DE" dirty="0" err="1"/>
              <a:t>smaples</a:t>
            </a:r>
            <a:r>
              <a:rPr lang="de-DE" dirty="0"/>
              <a:t>. The minor </a:t>
            </a:r>
            <a:r>
              <a:rPr lang="de-DE" dirty="0" err="1"/>
              <a:t>difference</a:t>
            </a:r>
            <a:r>
              <a:rPr lang="de-DE" dirty="0"/>
              <a:t> </a:t>
            </a:r>
            <a:r>
              <a:rPr lang="de-DE" dirty="0" err="1"/>
              <a:t>are</a:t>
            </a:r>
            <a:r>
              <a:rPr lang="de-DE" dirty="0"/>
              <a:t> </a:t>
            </a:r>
            <a:r>
              <a:rPr lang="de-DE" dirty="0" err="1"/>
              <a:t>within</a:t>
            </a:r>
            <a:r>
              <a:rPr lang="de-DE" dirty="0"/>
              <a:t> </a:t>
            </a:r>
            <a:r>
              <a:rPr lang="de-DE" dirty="0" err="1"/>
              <a:t>the</a:t>
            </a:r>
            <a:r>
              <a:rPr lang="de-DE" dirty="0"/>
              <a:t> </a:t>
            </a:r>
            <a:r>
              <a:rPr lang="de-DE" dirty="0" err="1"/>
              <a:t>measuring</a:t>
            </a:r>
            <a:r>
              <a:rPr lang="de-DE" dirty="0"/>
              <a:t> </a:t>
            </a:r>
            <a:r>
              <a:rPr lang="de-DE" dirty="0" err="1"/>
              <a:t>tolerance</a:t>
            </a:r>
            <a:r>
              <a:rPr lang="de-DE" dirty="0"/>
              <a:t>. </a:t>
            </a:r>
          </a:p>
          <a:p>
            <a:pPr marL="228600" indent="-228600">
              <a:buAutoNum type="alphaLcParenR"/>
            </a:pPr>
            <a:endParaRPr lang="de-DE" dirty="0"/>
          </a:p>
          <a:p>
            <a:r>
              <a:rPr lang="de-DE" dirty="0"/>
              <a:t>The </a:t>
            </a:r>
            <a:r>
              <a:rPr lang="de-DE" dirty="0" err="1"/>
              <a:t>conclusion</a:t>
            </a:r>
            <a:r>
              <a:rPr lang="de-DE" dirty="0"/>
              <a:t>: </a:t>
            </a:r>
            <a:r>
              <a:rPr lang="de-DE" dirty="0" err="1"/>
              <a:t>existing</a:t>
            </a:r>
            <a:r>
              <a:rPr lang="de-DE" dirty="0"/>
              <a:t> CO2 </a:t>
            </a:r>
            <a:r>
              <a:rPr lang="de-DE" dirty="0" err="1"/>
              <a:t>lasers</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with</a:t>
            </a:r>
            <a:r>
              <a:rPr lang="de-DE" dirty="0"/>
              <a:t> Sappi </a:t>
            </a:r>
            <a:r>
              <a:rPr lang="de-DE" dirty="0" err="1"/>
              <a:t>barrier</a:t>
            </a:r>
            <a:r>
              <a:rPr lang="de-DE" dirty="0"/>
              <a:t> </a:t>
            </a:r>
            <a:r>
              <a:rPr lang="de-DE" dirty="0" err="1"/>
              <a:t>papers</a:t>
            </a:r>
            <a:r>
              <a:rPr lang="de-DE" dirty="0"/>
              <a:t>. The </a:t>
            </a:r>
            <a:r>
              <a:rPr lang="de-DE" dirty="0" err="1"/>
              <a:t>quality</a:t>
            </a:r>
            <a:r>
              <a:rPr lang="de-DE" dirty="0"/>
              <a:t> of </a:t>
            </a:r>
            <a:r>
              <a:rPr lang="de-DE" dirty="0" err="1"/>
              <a:t>the</a:t>
            </a:r>
            <a:r>
              <a:rPr lang="de-DE" dirty="0"/>
              <a:t> </a:t>
            </a:r>
            <a:r>
              <a:rPr lang="de-DE" dirty="0" err="1"/>
              <a:t>coding</a:t>
            </a:r>
            <a:r>
              <a:rPr lang="de-DE" dirty="0"/>
              <a:t> </a:t>
            </a:r>
            <a:r>
              <a:rPr lang="de-DE" dirty="0" err="1"/>
              <a:t>is</a:t>
            </a:r>
            <a:r>
              <a:rPr lang="de-DE" dirty="0"/>
              <a:t> </a:t>
            </a:r>
            <a:r>
              <a:rPr lang="de-DE" dirty="0" err="1"/>
              <a:t>excellent</a:t>
            </a:r>
            <a:r>
              <a:rPr lang="de-DE" dirty="0"/>
              <a:t>, </a:t>
            </a:r>
            <a:r>
              <a:rPr lang="de-DE" dirty="0" err="1"/>
              <a:t>without</a:t>
            </a:r>
            <a:r>
              <a:rPr lang="de-DE" dirty="0"/>
              <a:t> negative </a:t>
            </a:r>
            <a:r>
              <a:rPr lang="de-DE" dirty="0" err="1"/>
              <a:t>impact</a:t>
            </a:r>
            <a:r>
              <a:rPr lang="de-DE" dirty="0"/>
              <a:t> on </a:t>
            </a:r>
            <a:r>
              <a:rPr lang="de-DE" dirty="0" err="1"/>
              <a:t>the</a:t>
            </a:r>
            <a:r>
              <a:rPr lang="de-DE" dirty="0"/>
              <a:t> </a:t>
            </a:r>
            <a:r>
              <a:rPr lang="de-DE" dirty="0" err="1"/>
              <a:t>barrier</a:t>
            </a:r>
            <a:r>
              <a:rPr lang="de-DE" dirty="0"/>
              <a:t> </a:t>
            </a:r>
            <a:r>
              <a:rPr lang="de-DE" dirty="0" err="1"/>
              <a:t>properties</a:t>
            </a:r>
            <a:r>
              <a:rPr lang="de-DE" dirty="0"/>
              <a:t>. And </a:t>
            </a:r>
            <a:r>
              <a:rPr lang="de-DE" dirty="0" err="1"/>
              <a:t>very</a:t>
            </a:r>
            <a:r>
              <a:rPr lang="de-DE" dirty="0"/>
              <a:t> </a:t>
            </a:r>
            <a:r>
              <a:rPr lang="de-DE" dirty="0" err="1"/>
              <a:t>important</a:t>
            </a:r>
            <a:r>
              <a:rPr lang="de-DE" dirty="0"/>
              <a:t> </a:t>
            </a:r>
            <a:r>
              <a:rPr lang="de-DE" dirty="0" err="1"/>
              <a:t>for</a:t>
            </a:r>
            <a:r>
              <a:rPr lang="de-DE" dirty="0"/>
              <a:t> </a:t>
            </a:r>
            <a:r>
              <a:rPr lang="de-DE" dirty="0" err="1"/>
              <a:t>the</a:t>
            </a:r>
            <a:r>
              <a:rPr lang="de-DE" dirty="0"/>
              <a:t> </a:t>
            </a:r>
            <a:r>
              <a:rPr lang="de-DE" dirty="0" err="1"/>
              <a:t>customer</a:t>
            </a:r>
            <a:r>
              <a:rPr lang="de-DE" dirty="0"/>
              <a:t>: </a:t>
            </a:r>
            <a:r>
              <a:rPr lang="de-DE" dirty="0" err="1"/>
              <a:t>no</a:t>
            </a:r>
            <a:r>
              <a:rPr lang="de-DE" dirty="0"/>
              <a:t> </a:t>
            </a:r>
            <a:r>
              <a:rPr lang="de-DE" dirty="0" err="1"/>
              <a:t>capex</a:t>
            </a:r>
            <a:r>
              <a:rPr lang="de-DE" dirty="0"/>
              <a:t> </a:t>
            </a:r>
            <a:r>
              <a:rPr lang="de-DE" dirty="0" err="1"/>
              <a:t>invest</a:t>
            </a:r>
            <a:r>
              <a:rPr lang="de-DE" dirty="0"/>
              <a:t> in </a:t>
            </a:r>
            <a:r>
              <a:rPr lang="de-DE" dirty="0" err="1"/>
              <a:t>any</a:t>
            </a:r>
            <a:r>
              <a:rPr lang="de-DE" dirty="0"/>
              <a:t> </a:t>
            </a:r>
            <a:r>
              <a:rPr lang="de-DE" dirty="0" err="1"/>
              <a:t>new</a:t>
            </a:r>
            <a:r>
              <a:rPr lang="de-DE" dirty="0"/>
              <a:t> </a:t>
            </a:r>
            <a:r>
              <a:rPr lang="de-DE" dirty="0" err="1"/>
              <a:t>coding</a:t>
            </a:r>
            <a:r>
              <a:rPr lang="de-DE" dirty="0"/>
              <a:t> </a:t>
            </a:r>
            <a:r>
              <a:rPr lang="de-DE" dirty="0" err="1"/>
              <a:t>systems</a:t>
            </a:r>
            <a:r>
              <a:rPr lang="de-DE" dirty="0"/>
              <a:t> </a:t>
            </a:r>
            <a:r>
              <a:rPr lang="de-DE" dirty="0" err="1"/>
              <a:t>or</a:t>
            </a:r>
            <a:r>
              <a:rPr lang="de-DE" dirty="0"/>
              <a:t> </a:t>
            </a:r>
            <a:r>
              <a:rPr lang="de-DE" dirty="0" err="1"/>
              <a:t>upgrading</a:t>
            </a:r>
            <a:r>
              <a:rPr lang="de-DE" dirty="0"/>
              <a:t> </a:t>
            </a:r>
            <a:r>
              <a:rPr lang="de-DE" dirty="0" err="1"/>
              <a:t>is</a:t>
            </a:r>
            <a:r>
              <a:rPr lang="de-DE" dirty="0"/>
              <a:t> </a:t>
            </a:r>
            <a:r>
              <a:rPr lang="de-DE" dirty="0" err="1"/>
              <a:t>necessary</a:t>
            </a:r>
            <a:r>
              <a:rPr lang="de-DE" dirty="0"/>
              <a:t>.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4002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5936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1561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887A8-E8EE-4B64-9EBD-F0953B5291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087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486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2887A8-E8EE-4B64-9EBD-F0953B529153}" type="slidenum">
              <a:rPr lang="en-GB" smtClean="0"/>
              <a:t>51</a:t>
            </a:fld>
            <a:endParaRPr lang="en-GB"/>
          </a:p>
        </p:txBody>
      </p:sp>
    </p:spTree>
    <p:extLst>
      <p:ext uri="{BB962C8B-B14F-4D97-AF65-F5344CB8AC3E}">
        <p14:creationId xmlns:p14="http://schemas.microsoft.com/office/powerpoint/2010/main" val="421161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ED89E4-5D45-4319-8C12-A7C211D5183D}" type="slidenum">
              <a:rPr lang="en-GB" smtClean="0"/>
              <a:t>6</a:t>
            </a:fld>
            <a:endParaRPr lang="en-GB"/>
          </a:p>
        </p:txBody>
      </p:sp>
    </p:spTree>
    <p:extLst>
      <p:ext uri="{BB962C8B-B14F-4D97-AF65-F5344CB8AC3E}">
        <p14:creationId xmlns:p14="http://schemas.microsoft.com/office/powerpoint/2010/main" val="86195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ED89E4-5D45-4319-8C12-A7C211D5183D}" type="slidenum">
              <a:rPr lang="en-GB" smtClean="0"/>
              <a:t>7</a:t>
            </a:fld>
            <a:endParaRPr lang="en-GB"/>
          </a:p>
        </p:txBody>
      </p:sp>
    </p:spTree>
    <p:extLst>
      <p:ext uri="{BB962C8B-B14F-4D97-AF65-F5344CB8AC3E}">
        <p14:creationId xmlns:p14="http://schemas.microsoft.com/office/powerpoint/2010/main" val="284334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D89E4-5D45-4319-8C12-A7C211D518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00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D89E4-5D45-4319-8C12-A7C211D518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881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Manufacturing facilities are getting larger and larger,</a:t>
            </a:r>
            <a:r>
              <a:rPr lang="en-US" baseline="0" dirty="0"/>
              <a:t> and with that growth come more and more challenges of making sure product is being produced properly, packages labeled correctly, in a accurate and efficient manner.</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871C5-D181-4632-8227-541B0322DD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93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E1F5B-3B04-4FC5-B221-B5E6150855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927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1.xml"/><Relationship Id="rId4" Type="http://schemas.openxmlformats.org/officeDocument/2006/relationships/image" Target="../media/image14.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Domino Widescreen Title Slide-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1028">
            <a:extLst>
              <a:ext uri="{FF2B5EF4-FFF2-40B4-BE49-F238E27FC236}">
                <a16:creationId xmlns:a16="http://schemas.microsoft.com/office/drawing/2014/main" id="{C020308A-7DBA-4A5E-A3CF-8194C6A91EAB}"/>
              </a:ext>
            </a:extLst>
          </p:cNvPr>
          <p:cNvSpPr txBox="1"/>
          <p:nvPr userDrawn="1"/>
        </p:nvSpPr>
        <p:spPr>
          <a:xfrm>
            <a:off x="2209800" y="411847"/>
            <a:ext cx="7772400" cy="1470026"/>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FFFFFF"/>
                </a:solidFill>
                <a:uFillTx/>
                <a:latin typeface="Gill Sans MT"/>
              </a:rPr>
              <a:t>Presentation Guidelines</a:t>
            </a:r>
          </a:p>
        </p:txBody>
      </p:sp>
      <p:sp>
        <p:nvSpPr>
          <p:cNvPr id="7" name="Rectangle 1029">
            <a:extLst>
              <a:ext uri="{FF2B5EF4-FFF2-40B4-BE49-F238E27FC236}">
                <a16:creationId xmlns:a16="http://schemas.microsoft.com/office/drawing/2014/main" id="{9B765182-2A64-4CE9-A09B-11E90A846411}"/>
              </a:ext>
            </a:extLst>
          </p:cNvPr>
          <p:cNvSpPr txBox="1"/>
          <p:nvPr userDrawn="1"/>
        </p:nvSpPr>
        <p:spPr>
          <a:xfrm>
            <a:off x="2209800" y="1579216"/>
            <a:ext cx="7772400" cy="2588675"/>
          </a:xfrm>
          <a:prstGeom prst="rect">
            <a:avLst/>
          </a:prstGeom>
          <a:noFill/>
          <a:ln cap="flat">
            <a:noFill/>
          </a:ln>
        </p:spPr>
        <p:txBody>
          <a:bodyPr vert="horz" wrap="square" lIns="91440" tIns="45720" rIns="91440" bIns="45720" anchor="t" anchorCtr="1" compatLnSpc="1">
            <a:noAutofit/>
          </a:bodyPr>
          <a:lstStyle/>
          <a:p>
            <a:pPr marL="342900" indent="-342900">
              <a:buClr>
                <a:schemeClr val="bg1"/>
              </a:buClr>
              <a:buFont typeface="Symbol" panose="05050102010706020507" pitchFamily="18" charset="2"/>
              <a:buChar char=""/>
            </a:pPr>
            <a:r>
              <a:rPr lang="en-GB" sz="2400" dirty="0">
                <a:solidFill>
                  <a:schemeClr val="bg1"/>
                </a:solidFill>
                <a:latin typeface="+mj-lt"/>
                <a:ea typeface="Times New Roman" panose="02020603050405020304" pitchFamily="18" charset="0"/>
              </a:rPr>
              <a:t>This presentation template has pre-set fonts (Gill Sans), fonts sizes and colours for each section.  When pasting in content from another source please make sure you accept the formatting for this template.</a:t>
            </a:r>
          </a:p>
          <a:p>
            <a:pPr marL="342900" marR="0" lvl="0" indent="-342900" algn="l" defTabSz="914400" rtl="0" eaLnBrk="1" fontAlgn="auto" latinLnBrk="0" hangingPunct="1">
              <a:lnSpc>
                <a:spcPct val="100000"/>
              </a:lnSpc>
              <a:spcBef>
                <a:spcPts val="0"/>
              </a:spcBef>
              <a:spcAft>
                <a:spcPts val="0"/>
              </a:spcAft>
              <a:buClr>
                <a:schemeClr val="bg1"/>
              </a:buClr>
              <a:buSzTx/>
              <a:buFont typeface="Symbol" panose="05050102010706020507" pitchFamily="18" charset="2"/>
              <a:buChar char=""/>
              <a:tabLst/>
              <a:defRPr/>
            </a:pPr>
            <a:r>
              <a:rPr lang="en-GB" sz="2400" dirty="0">
                <a:solidFill>
                  <a:schemeClr val="bg1"/>
                </a:solidFill>
                <a:effectLst/>
                <a:latin typeface="+mj-lt"/>
                <a:ea typeface="Calibri" panose="020F0502020204030204" pitchFamily="34" charset="0"/>
              </a:rPr>
              <a:t>Font sizes are guidelines, anything below 22pt becomes difficult to read. </a:t>
            </a:r>
            <a:endParaRPr lang="en-GB" sz="2400" dirty="0">
              <a:solidFill>
                <a:schemeClr val="bg1"/>
              </a:solidFill>
              <a:latin typeface="+mj-lt"/>
              <a:ea typeface="Times New Roman" panose="02020603050405020304" pitchFamily="18" charset="0"/>
            </a:endParaRPr>
          </a:p>
          <a:p>
            <a:pPr marL="342900" indent="-342900">
              <a:buClr>
                <a:schemeClr val="bg1"/>
              </a:buClr>
              <a:buFont typeface="Symbol" panose="05050102010706020507" pitchFamily="18" charset="2"/>
              <a:buChar char=""/>
            </a:pPr>
            <a:r>
              <a:rPr lang="en-GB" sz="2400" dirty="0">
                <a:solidFill>
                  <a:schemeClr val="bg1"/>
                </a:solidFill>
                <a:latin typeface="+mj-lt"/>
                <a:ea typeface="Calibri" panose="020F0502020204030204" pitchFamily="34" charset="0"/>
              </a:rPr>
              <a:t>Logo, wave, and strapline, should be always visible and not obstructed by any content.</a:t>
            </a:r>
          </a:p>
          <a:p>
            <a:pPr marL="342900" indent="-342900">
              <a:buClr>
                <a:schemeClr val="bg1"/>
              </a:buClr>
              <a:buFont typeface="Symbol" panose="05050102010706020507" pitchFamily="18" charset="2"/>
              <a:buChar char=""/>
            </a:pPr>
            <a:r>
              <a:rPr lang="en-GB" sz="2400" dirty="0">
                <a:solidFill>
                  <a:schemeClr val="bg1"/>
                </a:solidFill>
                <a:latin typeface="+mj-lt"/>
                <a:ea typeface="Times New Roman" panose="02020603050405020304" pitchFamily="18" charset="0"/>
              </a:rPr>
              <a:t>The blue slide should only be used for headers, the white slides should be used for the content you wish to convey.</a:t>
            </a:r>
          </a:p>
          <a:p>
            <a:endParaRPr lang="en-GB" sz="2400" dirty="0">
              <a:solidFill>
                <a:schemeClr val="bg1"/>
              </a:solidFill>
              <a:latin typeface="+mj-lt"/>
              <a:ea typeface="Times New Roman" panose="02020603050405020304" pitchFamily="18" charset="0"/>
            </a:endParaRPr>
          </a:p>
          <a:p>
            <a:r>
              <a:rPr lang="en-GB" sz="1800" b="1" dirty="0">
                <a:solidFill>
                  <a:schemeClr val="bg1"/>
                </a:solidFill>
                <a:latin typeface="+mj-lt"/>
                <a:ea typeface="Times New Roman" panose="02020603050405020304" pitchFamily="18" charset="0"/>
              </a:rPr>
              <a:t>Please delete this slide after applying above guidelines.</a:t>
            </a:r>
            <a:endParaRPr lang="en-US" altLang="en-US" sz="1800" b="1" dirty="0">
              <a:solidFill>
                <a:schemeClr val="bg1"/>
              </a:solidFill>
              <a:latin typeface="+mj-lt"/>
            </a:endParaRPr>
          </a:p>
        </p:txBody>
      </p:sp>
    </p:spTree>
    <p:extLst>
      <p:ext uri="{BB962C8B-B14F-4D97-AF65-F5344CB8AC3E}">
        <p14:creationId xmlns:p14="http://schemas.microsoft.com/office/powerpoint/2010/main" val="379948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ACF8-070C-4D75-9E3F-ECF4D27CACB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D09A5A-54DE-4221-8A6F-5DFF9BFA3A3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AFCBA6A-1A6A-496F-97BB-338D484B068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4073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836717"/>
            <a:ext cx="7315200" cy="389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07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7" name="Rectangle 2"/>
          <p:cNvSpPr>
            <a:spLocks noGrp="1" noChangeArrowheads="1"/>
          </p:cNvSpPr>
          <p:nvPr>
            <p:ph type="ctrTitle"/>
          </p:nvPr>
        </p:nvSpPr>
        <p:spPr>
          <a:xfrm>
            <a:off x="912284" y="2133605"/>
            <a:ext cx="10363200" cy="1470025"/>
          </a:xfrm>
        </p:spPr>
        <p:txBody>
          <a:bodyPr/>
          <a:lstStyle>
            <a:lvl1pPr algn="ctr">
              <a:defRPr>
                <a:solidFill>
                  <a:schemeClr val="bg1"/>
                </a:solidFill>
              </a:defRPr>
            </a:lvl1pPr>
          </a:lstStyle>
          <a:p>
            <a:pPr lvl="0"/>
            <a:r>
              <a:rPr lang="en-US" noProof="0"/>
              <a:t>Click to edit Master title style</a:t>
            </a:r>
            <a:endParaRPr lang="en-GB" noProof="0"/>
          </a:p>
        </p:txBody>
      </p:sp>
      <p:pic>
        <p:nvPicPr>
          <p:cNvPr id="5" name="Picture 4" descr="Domino Widescreen Title Slide-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48"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pPr lvl="0"/>
            <a:r>
              <a:rPr lang="en-US" noProof="0"/>
              <a:t>Click to edit Master subtitle style</a:t>
            </a:r>
            <a:endParaRPr lang="en-GB" noProof="0"/>
          </a:p>
        </p:txBody>
      </p:sp>
      <p:pic>
        <p:nvPicPr>
          <p:cNvPr id="6" name="Picture 5" descr="Domino Widescreen Title Slide-01.png">
            <a:extLst>
              <a:ext uri="{FF2B5EF4-FFF2-40B4-BE49-F238E27FC236}">
                <a16:creationId xmlns:a16="http://schemas.microsoft.com/office/drawing/2014/main" id="{DE31029B-9DD7-4926-A6FC-70AA0569A5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61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307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solidFill>
                  <a:schemeClr val="accent2"/>
                </a:solidFill>
              </a:defRPr>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0527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362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362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54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8" y="117481"/>
            <a:ext cx="7598833" cy="1008063"/>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4" y="1535116"/>
            <a:ext cx="5389033" cy="6397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13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5945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7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2"/>
            <a:ext cx="4011084"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1435103"/>
            <a:ext cx="6815667"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936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6147" name="Rectangle 2"/>
          <p:cNvSpPr>
            <a:spLocks noGrp="1" noChangeArrowheads="1"/>
          </p:cNvSpPr>
          <p:nvPr>
            <p:ph type="ctrTitle"/>
          </p:nvPr>
        </p:nvSpPr>
        <p:spPr>
          <a:xfrm>
            <a:off x="912284" y="2133605"/>
            <a:ext cx="10363200" cy="1470025"/>
          </a:xfrm>
        </p:spPr>
        <p:txBody>
          <a:bodyPr/>
          <a:lstStyle>
            <a:lvl1pPr algn="ctr">
              <a:defRPr>
                <a:solidFill>
                  <a:schemeClr val="bg1"/>
                </a:solidFill>
              </a:defRPr>
            </a:lvl1pPr>
          </a:lstStyle>
          <a:p>
            <a:pPr lvl="0"/>
            <a:r>
              <a:rPr lang="en-US" noProof="0"/>
              <a:t>Click to edit Master title style</a:t>
            </a:r>
            <a:endParaRPr lang="en-GB" noProof="0"/>
          </a:p>
        </p:txBody>
      </p:sp>
      <p:pic>
        <p:nvPicPr>
          <p:cNvPr id="5" name="Picture 4" descr="Domino Widescreen Title Slide-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18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836717"/>
            <a:ext cx="7315200" cy="389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299BBF0B-F300-496D-B455-6A0499FEDDF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5199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84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8" y="117481"/>
            <a:ext cx="7598833" cy="1008063"/>
          </a:xfrm>
        </p:spPr>
        <p:txBody>
          <a:bodyPr/>
          <a:lstStyle/>
          <a:p>
            <a:r>
              <a:rPr lang="en-US"/>
              <a:t>Click to edit Master title style</a:t>
            </a:r>
            <a:endParaRPr lang="en-GB"/>
          </a:p>
        </p:txBody>
      </p:sp>
      <p:sp>
        <p:nvSpPr>
          <p:cNvPr id="3" name="SmartArt Placeholder 2"/>
          <p:cNvSpPr>
            <a:spLocks noGrp="1"/>
          </p:cNvSpPr>
          <p:nvPr>
            <p:ph type="dgm" idx="1"/>
          </p:nvPr>
        </p:nvSpPr>
        <p:spPr>
          <a:xfrm>
            <a:off x="609600" y="1600205"/>
            <a:ext cx="10972800" cy="3629025"/>
          </a:xfrm>
        </p:spPr>
        <p:txBody>
          <a:bodyPr/>
          <a:lstStyle/>
          <a:p>
            <a:pPr lvl="0"/>
            <a:r>
              <a:rPr lang="en-US" noProof="0"/>
              <a:t>Click icon to add SmartArt graphic</a:t>
            </a:r>
            <a:endParaRPr lang="en-GB" noProof="0"/>
          </a:p>
        </p:txBody>
      </p:sp>
    </p:spTree>
    <p:extLst>
      <p:ext uri="{BB962C8B-B14F-4D97-AF65-F5344CB8AC3E}">
        <p14:creationId xmlns:p14="http://schemas.microsoft.com/office/powerpoint/2010/main" val="386465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8" y="117481"/>
            <a:ext cx="7598833" cy="1008063"/>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5"/>
            <a:ext cx="10972800" cy="3629025"/>
          </a:xfrm>
        </p:spPr>
        <p:txBody>
          <a:bodyPr/>
          <a:lstStyle/>
          <a:p>
            <a:pPr lvl="0"/>
            <a:r>
              <a:rPr lang="en-US" noProof="0"/>
              <a:t>Click icon to add table</a:t>
            </a:r>
            <a:endParaRPr lang="en-GB" noProof="0"/>
          </a:p>
        </p:txBody>
      </p:sp>
    </p:spTree>
    <p:extLst>
      <p:ext uri="{BB962C8B-B14F-4D97-AF65-F5344CB8AC3E}">
        <p14:creationId xmlns:p14="http://schemas.microsoft.com/office/powerpoint/2010/main" val="18706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25" y="115893"/>
            <a:ext cx="7598833" cy="1008063"/>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5"/>
            <a:ext cx="5384800" cy="3629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3629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653333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09600" y="2234763"/>
            <a:ext cx="10363200" cy="2642041"/>
          </a:xfrm>
        </p:spPr>
        <p:txBody>
          <a:bodyPr>
            <a:normAutofit/>
          </a:bodyPr>
          <a:lstStyle>
            <a:lvl1pPr>
              <a:defRPr sz="3600">
                <a:solidFill>
                  <a:schemeClr val="tx1">
                    <a:lumMod val="50000"/>
                    <a:lumOff val="50000"/>
                  </a:schemeClr>
                </a:solidFill>
              </a:defRPr>
            </a:lvl1pPr>
          </a:lstStyle>
          <a:p>
            <a:r>
              <a:rPr lang="en-US"/>
              <a:t>Click to edit Master title style</a:t>
            </a:r>
            <a:endParaRPr lang="es-ES"/>
          </a:p>
        </p:txBody>
      </p:sp>
    </p:spTree>
    <p:extLst>
      <p:ext uri="{BB962C8B-B14F-4D97-AF65-F5344CB8AC3E}">
        <p14:creationId xmlns:p14="http://schemas.microsoft.com/office/powerpoint/2010/main" val="488802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1" y="1"/>
            <a:ext cx="12191999" cy="5766961"/>
          </a:xfrm>
          <a:prstGeom prst="rect">
            <a:avLst/>
          </a:prstGeom>
          <a:blipFill rotWithShape="1">
            <a:blip r:embed="rId2" cstate="print">
              <a:extLst>
                <a:ext uri="{28A0092B-C50C-407E-A947-70E740481C1C}">
                  <a14:useLocalDpi xmlns:a14="http://schemas.microsoft.com/office/drawing/2010/main" val="0"/>
                </a:ext>
              </a:extLst>
            </a:blip>
            <a:srcRect/>
            <a:stretch>
              <a:fillRect b="139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Calibri"/>
            </a:endParaRPr>
          </a:p>
        </p:txBody>
      </p:sp>
      <p:sp>
        <p:nvSpPr>
          <p:cNvPr id="17" name="Rectangle 16"/>
          <p:cNvSpPr/>
          <p:nvPr userDrawn="1"/>
        </p:nvSpPr>
        <p:spPr>
          <a:xfrm>
            <a:off x="1" y="1"/>
            <a:ext cx="12191999" cy="5766961"/>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Calibri"/>
            </a:endParaRPr>
          </a:p>
        </p:txBody>
      </p:sp>
      <p:sp>
        <p:nvSpPr>
          <p:cNvPr id="24" name="Freeform 9"/>
          <p:cNvSpPr/>
          <p:nvPr userDrawn="1"/>
        </p:nvSpPr>
        <p:spPr bwMode="auto">
          <a:xfrm>
            <a:off x="1" y="2914054"/>
            <a:ext cx="12192000" cy="2243138"/>
          </a:xfrm>
          <a:custGeom>
            <a:avLst/>
            <a:gdLst/>
            <a:ahLst/>
            <a:cxnLst/>
            <a:rect l="l" t="t" r="r" b="b"/>
            <a:pathLst>
              <a:path w="12529392" h="2243138">
                <a:moveTo>
                  <a:pt x="12529392" y="0"/>
                </a:moveTo>
                <a:cubicBezTo>
                  <a:pt x="12529392" y="0"/>
                  <a:pt x="12529392" y="0"/>
                  <a:pt x="12529392" y="2243138"/>
                </a:cubicBezTo>
                <a:lnTo>
                  <a:pt x="0" y="2243138"/>
                </a:lnTo>
                <a:lnTo>
                  <a:pt x="0" y="510902"/>
                </a:lnTo>
                <a:cubicBezTo>
                  <a:pt x="299425" y="584608"/>
                  <a:pt x="2862271" y="1185736"/>
                  <a:pt x="6336723" y="1065981"/>
                </a:cubicBezTo>
                <a:cubicBezTo>
                  <a:pt x="10036394" y="941733"/>
                  <a:pt x="12529084" y="116"/>
                  <a:pt x="12529392" y="0"/>
                </a:cubicBezTo>
                <a:close/>
              </a:path>
            </a:pathLst>
          </a:custGeom>
          <a:solidFill>
            <a:schemeClr val="accent2"/>
          </a:solidFill>
          <a:ln>
            <a:noFill/>
          </a:ln>
        </p:spPr>
        <p:txBody>
          <a:bodyPr vert="horz" wrap="square" lIns="91440" tIns="45720" rIns="91440" bIns="45720" numCol="1" anchor="t" anchorCtr="0" compatLnSpc="1"/>
          <a:lstStyle/>
          <a:p>
            <a:endParaRPr lang="en-GB" sz="1800">
              <a:solidFill>
                <a:prstClr val="black"/>
              </a:solidFill>
              <a:latin typeface="Calibri"/>
            </a:endParaRPr>
          </a:p>
        </p:txBody>
      </p:sp>
      <p:sp>
        <p:nvSpPr>
          <p:cNvPr id="23" name="Freeform 9"/>
          <p:cNvSpPr/>
          <p:nvPr userDrawn="1"/>
        </p:nvSpPr>
        <p:spPr bwMode="auto">
          <a:xfrm>
            <a:off x="-1" y="2996952"/>
            <a:ext cx="12192000" cy="2236846"/>
          </a:xfrm>
          <a:custGeom>
            <a:avLst/>
            <a:gdLst/>
            <a:ahLst/>
            <a:cxnLst/>
            <a:rect l="l" t="t" r="r" b="b"/>
            <a:pathLst>
              <a:path w="12529392" h="2236846">
                <a:moveTo>
                  <a:pt x="12529392" y="0"/>
                </a:moveTo>
                <a:lnTo>
                  <a:pt x="12529392" y="2236846"/>
                </a:lnTo>
                <a:lnTo>
                  <a:pt x="0" y="2236846"/>
                </a:lnTo>
                <a:lnTo>
                  <a:pt x="0" y="531409"/>
                </a:lnTo>
                <a:cubicBezTo>
                  <a:pt x="604504" y="669077"/>
                  <a:pt x="3056240" y="1169953"/>
                  <a:pt x="6288922" y="1059689"/>
                </a:cubicBezTo>
                <a:cubicBezTo>
                  <a:pt x="9848283" y="941397"/>
                  <a:pt x="12302093" y="82207"/>
                  <a:pt x="12529392" y="0"/>
                </a:cubicBezTo>
                <a:close/>
              </a:path>
            </a:pathLst>
          </a:custGeom>
          <a:solidFill>
            <a:schemeClr val="accent1"/>
          </a:solidFill>
          <a:ln>
            <a:noFill/>
          </a:ln>
        </p:spPr>
        <p:txBody>
          <a:bodyPr vert="horz" wrap="square" lIns="91440" tIns="45720" rIns="91440" bIns="45720" numCol="1" anchor="t" anchorCtr="0" compatLnSpc="1"/>
          <a:lstStyle/>
          <a:p>
            <a:endParaRPr lang="en-GB" sz="1800">
              <a:solidFill>
                <a:prstClr val="black"/>
              </a:solidFill>
              <a:latin typeface="Calibri"/>
            </a:endParaRPr>
          </a:p>
        </p:txBody>
      </p:sp>
      <p:sp>
        <p:nvSpPr>
          <p:cNvPr id="30" name="Rectangle 29"/>
          <p:cNvSpPr/>
          <p:nvPr userDrawn="1"/>
        </p:nvSpPr>
        <p:spPr>
          <a:xfrm>
            <a:off x="-1" y="4149081"/>
            <a:ext cx="12192000" cy="2736305"/>
          </a:xfrm>
          <a:prstGeom prst="rect">
            <a:avLst/>
          </a:prstGeom>
          <a:solidFill>
            <a:srgbClr val="0C4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Calibri"/>
            </a:endParaRPr>
          </a:p>
        </p:txBody>
      </p:sp>
      <p:sp>
        <p:nvSpPr>
          <p:cNvPr id="3" name="Subtitle 2"/>
          <p:cNvSpPr>
            <a:spLocks noGrp="1"/>
          </p:cNvSpPr>
          <p:nvPr>
            <p:ph type="subTitle" idx="1" hasCustomPrompt="1"/>
          </p:nvPr>
        </p:nvSpPr>
        <p:spPr>
          <a:xfrm>
            <a:off x="303780" y="5090367"/>
            <a:ext cx="9362259" cy="622920"/>
          </a:xfrm>
        </p:spPr>
        <p:txBody>
          <a:bodyPr>
            <a:noAutofit/>
          </a:bodyPr>
          <a:lstStyle>
            <a:lvl1pPr marL="0" indent="0" algn="l" defTabSz="-635">
              <a:buNone/>
              <a:tabLst>
                <a:tab pos="3141345" algn="l"/>
              </a:tabLst>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Presentation Title</a:t>
            </a:r>
            <a:endParaRPr lang="en-GB" dirty="0"/>
          </a:p>
        </p:txBody>
      </p:sp>
      <p:sp>
        <p:nvSpPr>
          <p:cNvPr id="2" name="Title 1"/>
          <p:cNvSpPr>
            <a:spLocks noGrp="1"/>
          </p:cNvSpPr>
          <p:nvPr>
            <p:ph type="ctrTitle" hasCustomPrompt="1"/>
          </p:nvPr>
        </p:nvSpPr>
        <p:spPr>
          <a:xfrm>
            <a:off x="303781" y="4514304"/>
            <a:ext cx="9388551" cy="531491"/>
          </a:xfrm>
        </p:spPr>
        <p:txBody>
          <a:bodyPr/>
          <a:lstStyle>
            <a:lvl1pPr algn="l">
              <a:defRPr>
                <a:solidFill>
                  <a:schemeClr val="bg1"/>
                </a:solidFill>
              </a:defRPr>
            </a:lvl1pPr>
          </a:lstStyle>
          <a:p>
            <a:r>
              <a:rPr lang="en-US" dirty="0"/>
              <a:t>Enter Presenter’s Name</a:t>
            </a:r>
            <a:endParaRPr lang="en-GB" dirty="0"/>
          </a:p>
        </p:txBody>
      </p:sp>
      <p:sp>
        <p:nvSpPr>
          <p:cNvPr id="31" name="Rectangle 30"/>
          <p:cNvSpPr/>
          <p:nvPr userDrawn="1"/>
        </p:nvSpPr>
        <p:spPr>
          <a:xfrm>
            <a:off x="403037" y="5766352"/>
            <a:ext cx="7200937"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Calibri"/>
            </a:endParaRPr>
          </a:p>
        </p:txBody>
      </p:sp>
      <p:sp>
        <p:nvSpPr>
          <p:cNvPr id="32" name="Rectangle 31"/>
          <p:cNvSpPr/>
          <p:nvPr userDrawn="1"/>
        </p:nvSpPr>
        <p:spPr>
          <a:xfrm>
            <a:off x="403037" y="4434208"/>
            <a:ext cx="7200937"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Calibri"/>
            </a:endParaRPr>
          </a:p>
        </p:txBody>
      </p:sp>
      <p:sp>
        <p:nvSpPr>
          <p:cNvPr id="33" name="Rectangle 32"/>
          <p:cNvSpPr/>
          <p:nvPr userDrawn="1"/>
        </p:nvSpPr>
        <p:spPr>
          <a:xfrm>
            <a:off x="0" y="6839667"/>
            <a:ext cx="12187586"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Calibri"/>
            </a:endParaRPr>
          </a:p>
        </p:txBody>
      </p:sp>
      <p:sp>
        <p:nvSpPr>
          <p:cNvPr id="4" name="Date Placeholder 3"/>
          <p:cNvSpPr>
            <a:spLocks noGrp="1"/>
          </p:cNvSpPr>
          <p:nvPr>
            <p:ph type="dt" sz="half" idx="10"/>
          </p:nvPr>
        </p:nvSpPr>
        <p:spPr>
          <a:xfrm>
            <a:off x="609601" y="6381329"/>
            <a:ext cx="2844800" cy="365125"/>
          </a:xfrm>
        </p:spPr>
        <p:txBody>
          <a:bodyPr/>
          <a:lstStyle>
            <a:lvl1pPr>
              <a:defRPr>
                <a:solidFill>
                  <a:schemeClr val="bg1"/>
                </a:solidFill>
              </a:defRPr>
            </a:lvl1pPr>
          </a:lstStyle>
          <a:p>
            <a:fld id="{ECC6EE27-B792-43F3-8544-97BBF9A9F13C}" type="datetimeFigureOut">
              <a:rPr lang="en-GB" smtClean="0">
                <a:solidFill>
                  <a:prstClr val="white"/>
                </a:solidFill>
                <a:latin typeface="Calibri"/>
              </a:rPr>
              <a:t>04/05/2023</a:t>
            </a:fld>
            <a:endParaRPr lang="en-GB">
              <a:solidFill>
                <a:prstClr val="white"/>
              </a:solidFill>
              <a:latin typeface="Calibri"/>
            </a:endParaRPr>
          </a:p>
        </p:txBody>
      </p:sp>
      <p:sp>
        <p:nvSpPr>
          <p:cNvPr id="5" name="Footer Placeholder 4"/>
          <p:cNvSpPr>
            <a:spLocks noGrp="1"/>
          </p:cNvSpPr>
          <p:nvPr>
            <p:ph type="ftr" sz="quarter" idx="11"/>
          </p:nvPr>
        </p:nvSpPr>
        <p:spPr>
          <a:xfrm>
            <a:off x="4165601" y="6381329"/>
            <a:ext cx="3860800" cy="365125"/>
          </a:xfrm>
        </p:spPr>
        <p:txBody>
          <a:bodyPr/>
          <a:lstStyle>
            <a:lvl1pPr>
              <a:defRPr>
                <a:solidFill>
                  <a:schemeClr val="bg1"/>
                </a:solidFill>
              </a:defRPr>
            </a:lvl1pPr>
          </a:lstStyle>
          <a:p>
            <a:endParaRPr lang="en-GB">
              <a:solidFill>
                <a:prstClr val="white"/>
              </a:solidFill>
              <a:latin typeface="Calibri"/>
            </a:endParaRPr>
          </a:p>
        </p:txBody>
      </p:sp>
      <p:sp>
        <p:nvSpPr>
          <p:cNvPr id="6" name="Slide Number Placeholder 5"/>
          <p:cNvSpPr>
            <a:spLocks noGrp="1"/>
          </p:cNvSpPr>
          <p:nvPr>
            <p:ph type="sldNum" sz="quarter" idx="12"/>
          </p:nvPr>
        </p:nvSpPr>
        <p:spPr>
          <a:xfrm>
            <a:off x="8737601" y="6381329"/>
            <a:ext cx="2844800" cy="365125"/>
          </a:xfrm>
        </p:spPr>
        <p:txBody>
          <a:bodyPr/>
          <a:lstStyle>
            <a:lvl1pPr>
              <a:defRPr>
                <a:solidFill>
                  <a:schemeClr val="bg1"/>
                </a:solidFill>
              </a:defRPr>
            </a:lvl1pPr>
          </a:lstStyle>
          <a:p>
            <a:fld id="{C7923B3E-1C40-4574-B7E0-74AE375B4E64}" type="slidenum">
              <a:rPr lang="en-GB" smtClean="0">
                <a:solidFill>
                  <a:prstClr val="white"/>
                </a:solidFill>
                <a:latin typeface="Calibri"/>
              </a:rPr>
              <a:t>‹#›</a:t>
            </a:fld>
            <a:endParaRPr lang="en-GB">
              <a:solidFill>
                <a:prstClr val="white"/>
              </a:solidFill>
              <a:latin typeface="Calibri"/>
            </a:endParaRPr>
          </a:p>
        </p:txBody>
      </p:sp>
      <p:pic>
        <p:nvPicPr>
          <p:cNvPr id="7" name="Picture 6" descr="FUTAMURA LOGO CMYK.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401133" y="234191"/>
            <a:ext cx="4511618" cy="960850"/>
          </a:xfrm>
          <a:prstGeom prst="rect">
            <a:avLst/>
          </a:prstGeom>
        </p:spPr>
      </p:pic>
    </p:spTree>
    <p:extLst>
      <p:ext uri="{BB962C8B-B14F-4D97-AF65-F5344CB8AC3E}">
        <p14:creationId xmlns:p14="http://schemas.microsoft.com/office/powerpoint/2010/main" val="328871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P spid="31" grpId="0" animBg="1"/>
      <p:bldP spid="3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Animating Layout">
    <p:spTree>
      <p:nvGrpSpPr>
        <p:cNvPr id="1" name=""/>
        <p:cNvGrpSpPr/>
        <p:nvPr/>
      </p:nvGrpSpPr>
      <p:grpSpPr>
        <a:xfrm>
          <a:off x="0" y="0"/>
          <a:ext cx="0" cy="0"/>
          <a:chOff x="0" y="0"/>
          <a:chExt cx="0" cy="0"/>
        </a:xfrm>
      </p:grpSpPr>
      <p:sp>
        <p:nvSpPr>
          <p:cNvPr id="16" name="Rectangle 6"/>
          <p:cNvSpPr>
            <a:spLocks noChangeArrowheads="1"/>
          </p:cNvSpPr>
          <p:nvPr userDrawn="1"/>
        </p:nvSpPr>
        <p:spPr bwMode="auto">
          <a:xfrm>
            <a:off x="1077586" y="139623"/>
            <a:ext cx="9345057" cy="537198"/>
          </a:xfrm>
          <a:custGeom>
            <a:avLst/>
            <a:gdLst/>
            <a:ahLst/>
            <a:cxnLst/>
            <a:rect l="l" t="t" r="r" b="b"/>
            <a:pathLst>
              <a:path w="9343841" h="537198">
                <a:moveTo>
                  <a:pt x="2770860" y="0"/>
                </a:moveTo>
                <a:lnTo>
                  <a:pt x="9335437" y="0"/>
                </a:lnTo>
                <a:lnTo>
                  <a:pt x="9303004" y="10582"/>
                </a:lnTo>
                <a:cubicBezTo>
                  <a:pt x="9209900" y="50913"/>
                  <a:pt x="9144019" y="150619"/>
                  <a:pt x="9144019" y="267228"/>
                </a:cubicBezTo>
                <a:cubicBezTo>
                  <a:pt x="9144019" y="383838"/>
                  <a:pt x="9209900" y="483543"/>
                  <a:pt x="9303004" y="523874"/>
                </a:cubicBezTo>
                <a:lnTo>
                  <a:pt x="9343841" y="537198"/>
                </a:lnTo>
                <a:lnTo>
                  <a:pt x="0" y="537198"/>
                </a:lnTo>
                <a:lnTo>
                  <a:pt x="80643" y="247872"/>
                </a:lnTo>
                <a:lnTo>
                  <a:pt x="164827" y="1167"/>
                </a:lnTo>
                <a:close/>
              </a:path>
            </a:pathLst>
          </a:custGeom>
          <a:solidFill>
            <a:schemeClr val="accent1"/>
          </a:solidFill>
          <a:ln>
            <a:noFill/>
          </a:ln>
        </p:spPr>
        <p:txBody>
          <a:bodyPr vert="horz" wrap="square" lIns="91440" tIns="45720" rIns="91440" bIns="45720" numCol="1" anchor="t" anchorCtr="0" compatLnSpc="1"/>
          <a:lstStyle/>
          <a:p>
            <a:endParaRPr lang="en-GB" sz="1800">
              <a:solidFill>
                <a:prstClr val="black"/>
              </a:solidFill>
              <a:latin typeface="Arial"/>
              <a:cs typeface="Arial"/>
            </a:endParaRP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CC6EE27-B792-43F3-8544-97BBF9A9F13C}" type="datetimeFigureOut">
              <a:rPr lang="en-GB" smtClean="0">
                <a:solidFill>
                  <a:prstClr val="black">
                    <a:tint val="75000"/>
                  </a:prstClr>
                </a:solidFill>
                <a:latin typeface="Calibri"/>
              </a:rPr>
              <a:t>04/05/2023</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923B3E-1C40-4574-B7E0-74AE375B4E64}" type="slidenum">
              <a:rPr lang="en-GB" smtClean="0">
                <a:solidFill>
                  <a:prstClr val="black">
                    <a:tint val="75000"/>
                  </a:prstClr>
                </a:solidFill>
                <a:latin typeface="Calibri"/>
              </a:rPr>
              <a:t>‹#›</a:t>
            </a:fld>
            <a:endParaRPr lang="en-GB">
              <a:solidFill>
                <a:prstClr val="black">
                  <a:tint val="75000"/>
                </a:prstClr>
              </a:solidFill>
              <a:latin typeface="Calibri"/>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56664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on Animating Layout">
    <p:spTree>
      <p:nvGrpSpPr>
        <p:cNvPr id="1" name=""/>
        <p:cNvGrpSpPr/>
        <p:nvPr/>
      </p:nvGrpSpPr>
      <p:grpSpPr>
        <a:xfrm>
          <a:off x="0" y="0"/>
          <a:ext cx="0" cy="0"/>
          <a:chOff x="0" y="0"/>
          <a:chExt cx="0" cy="0"/>
        </a:xfrm>
      </p:grpSpPr>
      <p:sp>
        <p:nvSpPr>
          <p:cNvPr id="16" name="Rectangle 6"/>
          <p:cNvSpPr>
            <a:spLocks noChangeArrowheads="1"/>
          </p:cNvSpPr>
          <p:nvPr userDrawn="1"/>
        </p:nvSpPr>
        <p:spPr bwMode="auto">
          <a:xfrm>
            <a:off x="1077586" y="139623"/>
            <a:ext cx="9345057" cy="537198"/>
          </a:xfrm>
          <a:custGeom>
            <a:avLst/>
            <a:gdLst/>
            <a:ahLst/>
            <a:cxnLst/>
            <a:rect l="l" t="t" r="r" b="b"/>
            <a:pathLst>
              <a:path w="9343841" h="537198">
                <a:moveTo>
                  <a:pt x="2770860" y="0"/>
                </a:moveTo>
                <a:lnTo>
                  <a:pt x="9335437" y="0"/>
                </a:lnTo>
                <a:lnTo>
                  <a:pt x="9303004" y="10582"/>
                </a:lnTo>
                <a:cubicBezTo>
                  <a:pt x="9209900" y="50913"/>
                  <a:pt x="9144019" y="150619"/>
                  <a:pt x="9144019" y="267228"/>
                </a:cubicBezTo>
                <a:cubicBezTo>
                  <a:pt x="9144019" y="383838"/>
                  <a:pt x="9209900" y="483543"/>
                  <a:pt x="9303004" y="523874"/>
                </a:cubicBezTo>
                <a:lnTo>
                  <a:pt x="9343841" y="537198"/>
                </a:lnTo>
                <a:lnTo>
                  <a:pt x="0" y="537198"/>
                </a:lnTo>
                <a:lnTo>
                  <a:pt x="80643" y="247872"/>
                </a:lnTo>
                <a:lnTo>
                  <a:pt x="164827" y="1167"/>
                </a:lnTo>
                <a:close/>
              </a:path>
            </a:pathLst>
          </a:custGeom>
          <a:solidFill>
            <a:schemeClr val="accent1"/>
          </a:solidFill>
          <a:ln>
            <a:noFill/>
          </a:ln>
        </p:spPr>
        <p:txBody>
          <a:bodyPr vert="horz" wrap="square" lIns="91440" tIns="45720" rIns="91440" bIns="45720" numCol="1" anchor="t" anchorCtr="0" compatLnSpc="1"/>
          <a:lstStyle/>
          <a:p>
            <a:endParaRPr lang="en-GB" sz="1800">
              <a:solidFill>
                <a:prstClr val="black"/>
              </a:solidFill>
              <a:latin typeface="Arial"/>
              <a:cs typeface="Arial"/>
            </a:endParaRP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CC6EE27-B792-43F3-8544-97BBF9A9F13C}" type="datetimeFigureOut">
              <a:rPr lang="en-GB" smtClean="0">
                <a:solidFill>
                  <a:prstClr val="black">
                    <a:tint val="75000"/>
                  </a:prstClr>
                </a:solidFill>
                <a:latin typeface="Calibri"/>
              </a:rPr>
              <a:t>04/05/2023</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7923B3E-1C40-4574-B7E0-74AE375B4E64}" type="slidenum">
              <a:rPr lang="en-GB" smtClean="0">
                <a:solidFill>
                  <a:prstClr val="black">
                    <a:tint val="75000"/>
                  </a:prstClr>
                </a:solidFill>
                <a:latin typeface="Calibri"/>
              </a:rPr>
              <a:t>‹#›</a:t>
            </a:fld>
            <a:endParaRPr lang="en-GB">
              <a:solidFill>
                <a:prstClr val="black">
                  <a:tint val="75000"/>
                </a:prstClr>
              </a:solidFill>
              <a:latin typeface="Calibri"/>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0790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nimation Background">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800">
              <a:solidFill>
                <a:prstClr val="white"/>
              </a:solidFill>
              <a:latin typeface="Arial"/>
            </a:endParaRPr>
          </a:p>
        </p:txBody>
      </p:sp>
    </p:spTree>
    <p:extLst>
      <p:ext uri="{BB962C8B-B14F-4D97-AF65-F5344CB8AC3E}">
        <p14:creationId xmlns:p14="http://schemas.microsoft.com/office/powerpoint/2010/main" val="282822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463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P Background">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rgbClr val="D8D8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4" name="Freeform 14"/>
          <p:cNvSpPr/>
          <p:nvPr userDrawn="1"/>
        </p:nvSpPr>
        <p:spPr bwMode="auto">
          <a:xfrm flipH="1" flipV="1">
            <a:off x="-19409" y="1"/>
            <a:ext cx="12205069" cy="6858001"/>
          </a:xfrm>
          <a:custGeom>
            <a:avLst/>
            <a:gdLst/>
            <a:ahLst/>
            <a:cxnLst/>
            <a:rect l="l" t="t" r="r" b="b"/>
            <a:pathLst>
              <a:path w="12203480" h="6858001">
                <a:moveTo>
                  <a:pt x="12203480" y="6858001"/>
                </a:moveTo>
                <a:lnTo>
                  <a:pt x="1" y="6858001"/>
                </a:lnTo>
                <a:lnTo>
                  <a:pt x="1" y="2371714"/>
                </a:lnTo>
                <a:lnTo>
                  <a:pt x="0" y="2371714"/>
                </a:lnTo>
                <a:lnTo>
                  <a:pt x="0" y="31701"/>
                </a:lnTo>
                <a:lnTo>
                  <a:pt x="2218" y="31701"/>
                </a:lnTo>
                <a:lnTo>
                  <a:pt x="2218" y="0"/>
                </a:lnTo>
                <a:lnTo>
                  <a:pt x="1913087" y="0"/>
                </a:lnTo>
                <a:lnTo>
                  <a:pt x="1913087" y="31701"/>
                </a:lnTo>
                <a:lnTo>
                  <a:pt x="1916438" y="31701"/>
                </a:lnTo>
                <a:lnTo>
                  <a:pt x="1916438" y="208991"/>
                </a:lnTo>
                <a:cubicBezTo>
                  <a:pt x="1916438" y="384681"/>
                  <a:pt x="1916438" y="585959"/>
                  <a:pt x="1916438" y="816552"/>
                </a:cubicBezTo>
                <a:lnTo>
                  <a:pt x="1916438" y="957048"/>
                </a:lnTo>
                <a:lnTo>
                  <a:pt x="1916439" y="957048"/>
                </a:lnTo>
                <a:lnTo>
                  <a:pt x="1916439" y="1134338"/>
                </a:lnTo>
                <a:cubicBezTo>
                  <a:pt x="1916439" y="1815802"/>
                  <a:pt x="1916439" y="2882239"/>
                  <a:pt x="1916439" y="4551126"/>
                </a:cubicBezTo>
                <a:cubicBezTo>
                  <a:pt x="1916439" y="4742426"/>
                  <a:pt x="2072686" y="4898654"/>
                  <a:pt x="2264011" y="4898654"/>
                </a:cubicBezTo>
                <a:cubicBezTo>
                  <a:pt x="2264011" y="4898654"/>
                  <a:pt x="2264011" y="4898654"/>
                  <a:pt x="11787260" y="4898654"/>
                </a:cubicBezTo>
                <a:lnTo>
                  <a:pt x="12203480" y="4898654"/>
                </a:lnTo>
                <a:close/>
              </a:path>
            </a:pathLst>
          </a:custGeom>
          <a:solidFill>
            <a:schemeClr val="tx2">
              <a:lumMod val="75000"/>
              <a:alpha val="25000"/>
            </a:schemeClr>
          </a:solidFill>
          <a:ln w="8" cap="flat">
            <a:noFill/>
            <a:prstDash val="solid"/>
            <a:miter lim="800000"/>
          </a:ln>
        </p:spPr>
        <p:txBody>
          <a:bodyPr vert="horz" wrap="square" lIns="91423" tIns="45711" rIns="91423" bIns="45711" numCol="1" anchor="t" anchorCtr="0" compatLnSpc="1"/>
          <a:lstStyle/>
          <a:p>
            <a:endParaRPr lang="en-GB" sz="1800" dirty="0">
              <a:latin typeface="+mj-lt"/>
            </a:endParaRPr>
          </a:p>
        </p:txBody>
      </p:sp>
      <p:pic>
        <p:nvPicPr>
          <p:cNvPr id="5" name="Picture 4" descr="FUTAMURA LOGO CMYK.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91816" y="221556"/>
            <a:ext cx="1752974" cy="373335"/>
          </a:xfrm>
          <a:prstGeom prst="rect">
            <a:avLst/>
          </a:prstGeom>
        </p:spPr>
      </p:pic>
    </p:spTree>
    <p:extLst>
      <p:ext uri="{BB962C8B-B14F-4D97-AF65-F5344CB8AC3E}">
        <p14:creationId xmlns:p14="http://schemas.microsoft.com/office/powerpoint/2010/main" val="220653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30200" y="115890"/>
            <a:ext cx="9036050" cy="892175"/>
          </a:xfrm>
        </p:spPr>
        <p:txBody>
          <a:bodyPr/>
          <a:lstStyle/>
          <a:p>
            <a:r>
              <a:rPr lang="en-US"/>
              <a:t>Click to edit Master title style</a:t>
            </a:r>
            <a:endParaRPr lang="en-GB"/>
          </a:p>
        </p:txBody>
      </p:sp>
      <p:sp>
        <p:nvSpPr>
          <p:cNvPr id="3" name="Text Placeholder 2"/>
          <p:cNvSpPr>
            <a:spLocks noGrp="1"/>
          </p:cNvSpPr>
          <p:nvPr>
            <p:ph type="body" sz="half" idx="1"/>
          </p:nvPr>
        </p:nvSpPr>
        <p:spPr>
          <a:xfrm>
            <a:off x="334434" y="1265240"/>
            <a:ext cx="5706534" cy="4954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4167" y="1265238"/>
            <a:ext cx="5706534"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4167" y="3817940"/>
            <a:ext cx="5706534" cy="240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19"/>
          <p:cNvSpPr>
            <a:spLocks noGrp="1" noChangeArrowheads="1"/>
          </p:cNvSpPr>
          <p:nvPr>
            <p:ph type="dt" sz="half" idx="10"/>
          </p:nvPr>
        </p:nvSpPr>
        <p:spPr>
          <a:xfrm>
            <a:off x="609601" y="6376245"/>
            <a:ext cx="2844800" cy="365125"/>
          </a:xfrm>
          <a:prstGeom prst="rect">
            <a:avLst/>
          </a:prstGeom>
        </p:spPr>
        <p:txBody>
          <a:bodyPr/>
          <a:lstStyle>
            <a:lvl1pPr>
              <a:defRPr/>
            </a:lvl1pPr>
          </a:lstStyle>
          <a:p>
            <a:pPr>
              <a:defRPr/>
            </a:pPr>
            <a:endParaRPr lang="en-US"/>
          </a:p>
        </p:txBody>
      </p:sp>
      <p:sp>
        <p:nvSpPr>
          <p:cNvPr id="7" name="Rectangle 20"/>
          <p:cNvSpPr>
            <a:spLocks noGrp="1" noChangeArrowheads="1"/>
          </p:cNvSpPr>
          <p:nvPr>
            <p:ph type="ftr" sz="quarter" idx="11"/>
          </p:nvPr>
        </p:nvSpPr>
        <p:spPr>
          <a:xfrm>
            <a:off x="2351618" y="6308725"/>
            <a:ext cx="7393516" cy="268288"/>
          </a:xfrm>
          <a:prstGeom prst="rect">
            <a:avLst/>
          </a:prstGeom>
        </p:spPr>
        <p:txBody>
          <a:bodyPr/>
          <a:lstStyle>
            <a:lvl1pPr>
              <a:defRPr/>
            </a:lvl1pPr>
          </a:lstStyle>
          <a:p>
            <a:pPr>
              <a:defRPr/>
            </a:pPr>
            <a:endParaRPr lang="en-US"/>
          </a:p>
        </p:txBody>
      </p:sp>
      <p:sp>
        <p:nvSpPr>
          <p:cNvPr id="8" name="Rectangle 21"/>
          <p:cNvSpPr>
            <a:spLocks noGrp="1" noChangeArrowheads="1"/>
          </p:cNvSpPr>
          <p:nvPr>
            <p:ph type="sldNum" sz="quarter" idx="12"/>
          </p:nvPr>
        </p:nvSpPr>
        <p:spPr>
          <a:xfrm>
            <a:off x="8737601" y="6376245"/>
            <a:ext cx="2844800" cy="365125"/>
          </a:xfrm>
          <a:prstGeom prst="rect">
            <a:avLst/>
          </a:prstGeom>
        </p:spPr>
        <p:txBody>
          <a:bodyPr/>
          <a:lstStyle>
            <a:lvl1pPr>
              <a:defRPr/>
            </a:lvl1pPr>
          </a:lstStyle>
          <a:p>
            <a:pPr>
              <a:defRPr/>
            </a:pPr>
            <a:fld id="{C4DCD47A-E8A5-44CB-865B-98B87FDF564E}" type="slidenum">
              <a:rPr lang="en-US"/>
              <a:t>‹#›</a:t>
            </a:fld>
            <a:endParaRPr lang="en-US"/>
          </a:p>
        </p:txBody>
      </p:sp>
    </p:spTree>
    <p:extLst>
      <p:ext uri="{BB962C8B-B14F-4D97-AF65-F5344CB8AC3E}">
        <p14:creationId xmlns:p14="http://schemas.microsoft.com/office/powerpoint/2010/main" val="332180521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rgbClr val="0A378C"/>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9069EA4-041C-4B3C-A2B2-B41F58D36FFF}"/>
              </a:ext>
            </a:extLst>
          </p:cNvPr>
          <p:cNvSpPr>
            <a:spLocks noGrp="1"/>
          </p:cNvSpPr>
          <p:nvPr>
            <p:ph type="title" hasCustomPrompt="1"/>
          </p:nvPr>
        </p:nvSpPr>
        <p:spPr>
          <a:xfrm>
            <a:off x="313116" y="254025"/>
            <a:ext cx="9612842" cy="776816"/>
          </a:xfrm>
        </p:spPr>
        <p:txBody>
          <a:bodyPr/>
          <a:lstStyle>
            <a:lvl1pPr>
              <a:defRPr b="1">
                <a:solidFill>
                  <a:schemeClr val="bg1"/>
                </a:solidFill>
                <a:latin typeface="Calisto MT" panose="02040603050505030304" pitchFamily="18" charset="0"/>
              </a:defRPr>
            </a:lvl1pPr>
          </a:lstStyle>
          <a:p>
            <a:r>
              <a:rPr lang="en-US" dirty="0"/>
              <a:t>Click to edit master title style</a:t>
            </a:r>
          </a:p>
        </p:txBody>
      </p:sp>
      <p:sp>
        <p:nvSpPr>
          <p:cNvPr id="12" name="Slide Number Placeholder 5">
            <a:extLst>
              <a:ext uri="{FF2B5EF4-FFF2-40B4-BE49-F238E27FC236}">
                <a16:creationId xmlns:a16="http://schemas.microsoft.com/office/drawing/2014/main" id="{9F215C27-16EC-4DA9-8F97-58D38F514345}"/>
              </a:ext>
            </a:extLst>
          </p:cNvPr>
          <p:cNvSpPr>
            <a:spLocks noGrp="1"/>
          </p:cNvSpPr>
          <p:nvPr>
            <p:ph type="sldNum" sz="quarter" idx="12"/>
          </p:nvPr>
        </p:nvSpPr>
        <p:spPr>
          <a:xfrm>
            <a:off x="10983385" y="6401556"/>
            <a:ext cx="912283" cy="184148"/>
          </a:xfrm>
        </p:spPr>
        <p:txBody>
          <a:bodyPr vert="horz" lIns="0" tIns="0" rIns="0" bIns="0" rtlCol="0" anchor="b">
            <a:noAutofit/>
          </a:bodyPr>
          <a:lstStyle>
            <a:lvl1pPr algn="r">
              <a:defRPr lang="en-ZA" smtClean="0">
                <a:solidFill>
                  <a:schemeClr val="bg1"/>
                </a:solidFill>
              </a:defRPr>
            </a:lvl1pPr>
          </a:lstStyle>
          <a:p>
            <a:fld id="{59197F29-8BFE-8E45-82C2-CE047DB6C3E1}" type="slidenum">
              <a:rPr lang="en-ZA" smtClean="0"/>
              <a:pPr/>
              <a:t>‹#›</a:t>
            </a:fld>
            <a:endParaRPr lang="en-ZA" dirty="0"/>
          </a:p>
        </p:txBody>
      </p:sp>
      <p:sp>
        <p:nvSpPr>
          <p:cNvPr id="13" name="Footer Placeholder 4">
            <a:extLst>
              <a:ext uri="{FF2B5EF4-FFF2-40B4-BE49-F238E27FC236}">
                <a16:creationId xmlns:a16="http://schemas.microsoft.com/office/drawing/2014/main" id="{76E56DD9-67F2-42FC-960B-D5B8CBD40B58}"/>
              </a:ext>
            </a:extLst>
          </p:cNvPr>
          <p:cNvSpPr>
            <a:spLocks noGrp="1"/>
          </p:cNvSpPr>
          <p:nvPr>
            <p:ph type="ftr" sz="quarter" idx="11"/>
          </p:nvPr>
        </p:nvSpPr>
        <p:spPr>
          <a:xfrm>
            <a:off x="319306" y="6401556"/>
            <a:ext cx="5678269" cy="184148"/>
          </a:xfrm>
          <a:prstGeom prst="rect">
            <a:avLst/>
          </a:prstGeom>
        </p:spPr>
        <p:txBody>
          <a:bodyPr vert="horz" lIns="0" tIns="0" rIns="0" bIns="0" rtlCol="0" anchor="b">
            <a:noAutofit/>
          </a:bodyPr>
          <a:lstStyle>
            <a:lvl1pPr>
              <a:defRPr lang="en-ZA" smtClean="0">
                <a:solidFill>
                  <a:schemeClr val="bg1"/>
                </a:solidFill>
              </a:defRPr>
            </a:lvl1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ZA"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Ensuring holistic value creation</a:t>
            </a:r>
          </a:p>
        </p:txBody>
      </p:sp>
      <p:pic>
        <p:nvPicPr>
          <p:cNvPr id="6" name="Google Shape;252;p34">
            <a:extLst>
              <a:ext uri="{FF2B5EF4-FFF2-40B4-BE49-F238E27FC236}">
                <a16:creationId xmlns:a16="http://schemas.microsoft.com/office/drawing/2014/main" id="{CB8BBF86-8DEE-4E5F-BB19-57EAE4FBCDE0}"/>
              </a:ext>
            </a:extLst>
          </p:cNvPr>
          <p:cNvPicPr preferRelativeResize="0"/>
          <p:nvPr userDrawn="1"/>
        </p:nvPicPr>
        <p:blipFill>
          <a:blip r:embed="rId2" cstate="screen">
            <a:extLst>
              <a:ext uri="{28A0092B-C50C-407E-A947-70E740481C1C}">
                <a14:useLocalDpi xmlns:a14="http://schemas.microsoft.com/office/drawing/2010/main"/>
              </a:ext>
            </a:extLst>
          </a:blip>
          <a:srcRect/>
          <a:stretch/>
        </p:blipFill>
        <p:spPr>
          <a:xfrm>
            <a:off x="10922166" y="133356"/>
            <a:ext cx="1110749" cy="615944"/>
          </a:xfrm>
          <a:prstGeom prst="rect">
            <a:avLst/>
          </a:prstGeom>
          <a:noFill/>
          <a:ln>
            <a:noFill/>
          </a:ln>
        </p:spPr>
      </p:pic>
    </p:spTree>
    <p:extLst>
      <p:ext uri="{BB962C8B-B14F-4D97-AF65-F5344CB8AC3E}">
        <p14:creationId xmlns:p14="http://schemas.microsoft.com/office/powerpoint/2010/main" val="31018784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9306" y="6401556"/>
            <a:ext cx="5678269" cy="184148"/>
          </a:xfrm>
          <a:prstGeom prst="rect">
            <a:avLst/>
          </a:prstGeom>
        </p:spPr>
        <p:txBody>
          <a:bodyPr/>
          <a:lstStyle>
            <a:lvl1pPr>
              <a:defRPr b="0" i="0">
                <a:latin typeface="+mn-lt"/>
              </a:defRPr>
            </a:lvl1pPr>
          </a:lstStyle>
          <a:p>
            <a:r>
              <a:rPr lang="en-ZA" dirty="0"/>
              <a:t>Ensuring holistic value creation</a:t>
            </a:r>
          </a:p>
        </p:txBody>
      </p:sp>
      <p:sp>
        <p:nvSpPr>
          <p:cNvPr id="6" name="Slide Number Placeholder 5"/>
          <p:cNvSpPr>
            <a:spLocks noGrp="1"/>
          </p:cNvSpPr>
          <p:nvPr>
            <p:ph type="sldNum" sz="quarter" idx="12"/>
          </p:nvPr>
        </p:nvSpPr>
        <p:spPr/>
        <p:txBody>
          <a:bodyPr/>
          <a:lstStyle>
            <a:lvl1pPr algn="r">
              <a:defRPr b="0" i="0">
                <a:latin typeface="+mn-lt"/>
              </a:defRPr>
            </a:lvl1pPr>
          </a:lstStyle>
          <a:p>
            <a:fld id="{59197F29-8BFE-8E45-82C2-CE047DB6C3E1}" type="slidenum">
              <a:rPr lang="en-ZA" smtClean="0"/>
              <a:pPr/>
              <a:t>‹#›</a:t>
            </a:fld>
            <a:endParaRPr lang="en-ZA"/>
          </a:p>
        </p:txBody>
      </p:sp>
      <p:pic>
        <p:nvPicPr>
          <p:cNvPr id="9" name="Google Shape;252;p34">
            <a:extLst>
              <a:ext uri="{FF2B5EF4-FFF2-40B4-BE49-F238E27FC236}">
                <a16:creationId xmlns:a16="http://schemas.microsoft.com/office/drawing/2014/main" id="{CFD9DD37-33F7-4D3C-ADE6-F9759A9C5FAE}"/>
              </a:ext>
            </a:extLst>
          </p:cNvPr>
          <p:cNvPicPr preferRelativeResize="0"/>
          <p:nvPr userDrawn="1"/>
        </p:nvPicPr>
        <p:blipFill>
          <a:blip r:embed="rId2" cstate="screen">
            <a:extLst>
              <a:ext uri="{28A0092B-C50C-407E-A947-70E740481C1C}">
                <a14:useLocalDpi xmlns:a14="http://schemas.microsoft.com/office/drawing/2010/main"/>
              </a:ext>
            </a:extLst>
          </a:blip>
          <a:srcRect/>
          <a:stretch/>
        </p:blipFill>
        <p:spPr>
          <a:xfrm>
            <a:off x="10922167" y="133356"/>
            <a:ext cx="1110747" cy="615943"/>
          </a:xfrm>
          <a:prstGeom prst="rect">
            <a:avLst/>
          </a:prstGeom>
          <a:noFill/>
          <a:ln>
            <a:noFill/>
          </a:ln>
        </p:spPr>
      </p:pic>
    </p:spTree>
    <p:extLst>
      <p:ext uri="{BB962C8B-B14F-4D97-AF65-F5344CB8AC3E}">
        <p14:creationId xmlns:p14="http://schemas.microsoft.com/office/powerpoint/2010/main" val="2263703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de-DE"/>
              <a:t>Mastertitelformat bearbeiten</a:t>
            </a:r>
            <a:endParaRPr lang="en-US" dirty="0"/>
          </a:p>
        </p:txBody>
      </p:sp>
      <p:sp>
        <p:nvSpPr>
          <p:cNvPr id="5" name="Footer Placeholder 4"/>
          <p:cNvSpPr>
            <a:spLocks noGrp="1"/>
          </p:cNvSpPr>
          <p:nvPr>
            <p:ph type="ftr" sz="quarter" idx="11"/>
          </p:nvPr>
        </p:nvSpPr>
        <p:spPr/>
        <p:txBody>
          <a:bodyPr/>
          <a:lstStyle>
            <a:lvl1pPr>
              <a:defRPr b="0" i="0">
                <a:latin typeface="Times New Roman" panose="02020603050405020304" pitchFamily="18"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b="0" i="0">
                <a:latin typeface="Times New Roman" panose="02020603050405020304" pitchFamily="18" charset="0"/>
              </a:defRPr>
            </a:lvl1pPr>
          </a:lstStyle>
          <a:p>
            <a:fld id="{59197F29-8BFE-8E45-82C2-CE047DB6C3E1}" type="slidenum">
              <a:rPr lang="en-US" smtClean="0"/>
              <a:pPr/>
              <a:t>‹#›</a:t>
            </a:fld>
            <a:endParaRPr lang="en-US" dirty="0"/>
          </a:p>
        </p:txBody>
      </p:sp>
      <p:pic>
        <p:nvPicPr>
          <p:cNvPr id="8" name="Google Shape;252;p34">
            <a:extLst>
              <a:ext uri="{FF2B5EF4-FFF2-40B4-BE49-F238E27FC236}">
                <a16:creationId xmlns:a16="http://schemas.microsoft.com/office/drawing/2014/main" id="{9DE1DA3F-D68A-2C4B-A03A-8781DCAF5042}"/>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0921831" y="133356"/>
            <a:ext cx="1111419" cy="615943"/>
          </a:xfrm>
          <a:prstGeom prst="rect">
            <a:avLst/>
          </a:prstGeom>
          <a:noFill/>
          <a:ln>
            <a:noFill/>
          </a:ln>
        </p:spPr>
      </p:pic>
    </p:spTree>
    <p:extLst>
      <p:ext uri="{BB962C8B-B14F-4D97-AF65-F5344CB8AC3E}">
        <p14:creationId xmlns:p14="http://schemas.microsoft.com/office/powerpoint/2010/main" val="889551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4-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sto MT" panose="0204060305050503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20677" y="1536700"/>
            <a:ext cx="2740023" cy="4416943"/>
          </a:xfrm>
        </p:spPr>
        <p:txBody>
          <a:bodyPr/>
          <a:lstStyle>
            <a:lvl1pPr>
              <a:defRPr sz="1400" b="1" i="0">
                <a:solidFill>
                  <a:schemeClr val="accent1"/>
                </a:solidFill>
                <a:latin typeface="Arial" panose="020B0604020202020204" pitchFamily="34" charset="0"/>
                <a:ea typeface="Arial" panose="020B0504020202020204" pitchFamily="34" charset="0"/>
                <a:cs typeface="Arial" panose="020B05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59197F29-8BFE-8E45-82C2-CE047DB6C3E1}" type="slidenum">
              <a:rPr lang="en-US" smtClean="0"/>
              <a:pPr/>
              <a:t>‹#›</a:t>
            </a:fld>
            <a:endParaRPr lang="en-US" dirty="0"/>
          </a:p>
        </p:txBody>
      </p:sp>
      <p:sp>
        <p:nvSpPr>
          <p:cNvPr id="8" name="Text Placeholder 7">
            <a:extLst>
              <a:ext uri="{FF2B5EF4-FFF2-40B4-BE49-F238E27FC236}">
                <a16:creationId xmlns:a16="http://schemas.microsoft.com/office/drawing/2014/main" id="{C2F69E76-0A71-ED4F-8688-6346DCB248BD}"/>
              </a:ext>
            </a:extLst>
          </p:cNvPr>
          <p:cNvSpPr>
            <a:spLocks noGrp="1"/>
          </p:cNvSpPr>
          <p:nvPr>
            <p:ph type="body" sz="quarter" idx="14"/>
          </p:nvPr>
        </p:nvSpPr>
        <p:spPr>
          <a:xfrm>
            <a:off x="6190193" y="1536700"/>
            <a:ext cx="2743200" cy="4416552"/>
          </a:xfrm>
        </p:spPr>
        <p:txBody>
          <a:bodyPr/>
          <a:lstStyle>
            <a:lvl1pPr>
              <a:defRPr sz="1400" b="1" i="0">
                <a:solidFill>
                  <a:schemeClr val="accent1"/>
                </a:solidFill>
                <a:latin typeface="Arial" panose="020B0604020202020204" pitchFamily="34" charset="0"/>
                <a:ea typeface="Arial" panose="020B0504020202020204" pitchFamily="34" charset="0"/>
                <a:cs typeface="Arial" panose="020B05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4C2277DB-F554-1B42-BE40-BDFA6C104352}"/>
              </a:ext>
            </a:extLst>
          </p:cNvPr>
          <p:cNvSpPr>
            <a:spLocks noGrp="1"/>
          </p:cNvSpPr>
          <p:nvPr>
            <p:ph type="body" sz="quarter" idx="15"/>
          </p:nvPr>
        </p:nvSpPr>
        <p:spPr>
          <a:xfrm>
            <a:off x="3258610" y="1536700"/>
            <a:ext cx="2743200" cy="4416552"/>
          </a:xfrm>
        </p:spPr>
        <p:txBody>
          <a:bodyPr/>
          <a:lstStyle>
            <a:lvl1pPr>
              <a:defRPr sz="1400" b="1" i="0">
                <a:solidFill>
                  <a:schemeClr val="accent1"/>
                </a:solidFill>
                <a:latin typeface="Arial" panose="020B0604020202020204" pitchFamily="34" charset="0"/>
                <a:ea typeface="Arial" panose="020B0504020202020204" pitchFamily="34" charset="0"/>
                <a:cs typeface="Arial" panose="020B05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515FCDFB-8403-6A4F-BE67-0C6C0D367A0D}"/>
              </a:ext>
            </a:extLst>
          </p:cNvPr>
          <p:cNvSpPr>
            <a:spLocks noGrp="1"/>
          </p:cNvSpPr>
          <p:nvPr>
            <p:ph type="body" sz="quarter" idx="16"/>
          </p:nvPr>
        </p:nvSpPr>
        <p:spPr>
          <a:xfrm>
            <a:off x="9124950" y="1536700"/>
            <a:ext cx="2743200" cy="4415336"/>
          </a:xfrm>
        </p:spPr>
        <p:txBody>
          <a:bodyPr/>
          <a:lstStyle>
            <a:lvl1pPr>
              <a:defRPr b="1" i="0">
                <a:solidFill>
                  <a:schemeClr val="accent1"/>
                </a:solidFill>
                <a:latin typeface="Arial" panose="020B0604020202020204" pitchFamily="34" charset="0"/>
                <a:ea typeface="Arial" panose="020B0504020202020204" pitchFamily="34" charset="0"/>
                <a:cs typeface="Arial" panose="020B05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oogle Shape;252;p34">
            <a:extLst>
              <a:ext uri="{FF2B5EF4-FFF2-40B4-BE49-F238E27FC236}">
                <a16:creationId xmlns:a16="http://schemas.microsoft.com/office/drawing/2014/main" id="{075DED76-5217-8645-B783-7B199430CFD2}"/>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0921831" y="133356"/>
            <a:ext cx="1111419" cy="615943"/>
          </a:xfrm>
          <a:prstGeom prst="rect">
            <a:avLst/>
          </a:prstGeom>
          <a:noFill/>
          <a:ln>
            <a:noFill/>
          </a:ln>
        </p:spPr>
      </p:pic>
    </p:spTree>
    <p:extLst>
      <p:ext uri="{BB962C8B-B14F-4D97-AF65-F5344CB8AC3E}">
        <p14:creationId xmlns:p14="http://schemas.microsoft.com/office/powerpoint/2010/main" val="1753676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1-column (violet)">
    <p:bg>
      <p:bgPr>
        <a:solidFill>
          <a:srgbClr val="322D9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ABA74D-95C1-E14F-B8E0-324453492C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61175"/>
          </a:xfrm>
          <a:prstGeom prst="rect">
            <a:avLst/>
          </a:prstGeom>
        </p:spPr>
      </p:pic>
      <p:sp>
        <p:nvSpPr>
          <p:cNvPr id="2" name="Title 1"/>
          <p:cNvSpPr>
            <a:spLocks noGrp="1"/>
          </p:cNvSpPr>
          <p:nvPr>
            <p:ph type="title"/>
          </p:nvPr>
        </p:nvSpPr>
        <p:spPr>
          <a:xfrm>
            <a:off x="296333" y="248262"/>
            <a:ext cx="10543117" cy="776816"/>
          </a:xfrm>
        </p:spPr>
        <p:txBody>
          <a:bodyPr anchor="t"/>
          <a:lstStyle>
            <a:lvl1pPr>
              <a:defRPr b="1">
                <a:solidFill>
                  <a:schemeClr val="bg1"/>
                </a:solidFill>
                <a:latin typeface="Calisto MT" panose="0204060305050503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20040" y="1490472"/>
            <a:ext cx="11544935" cy="4468931"/>
          </a:xfrm>
        </p:spPr>
        <p:txBody>
          <a:bodyPr/>
          <a:lstStyle>
            <a:lvl1pPr>
              <a:spcAft>
                <a:spcPts val="800"/>
              </a:spcAft>
              <a:defRPr sz="2800" b="0" i="0">
                <a:solidFill>
                  <a:schemeClr val="bg1"/>
                </a:solidFill>
                <a:latin typeface="Arial" panose="020B0604020202020204" pitchFamily="34" charset="0"/>
                <a:cs typeface="Arial" panose="020B0604020202020204" pitchFamily="34" charset="0"/>
              </a:defRPr>
            </a:lvl1pPr>
            <a:lvl2pPr indent="-272191">
              <a:spcAft>
                <a:spcPts val="800"/>
              </a:spcAft>
              <a:defRPr sz="2800" b="0" i="0">
                <a:solidFill>
                  <a:schemeClr val="bg1"/>
                </a:solidFill>
                <a:latin typeface="Arial" panose="020B0604020202020204" pitchFamily="34" charset="0"/>
                <a:cs typeface="Arial" panose="020B0604020202020204" pitchFamily="34" charset="0"/>
              </a:defRPr>
            </a:lvl2pPr>
            <a:lvl3pPr indent="-265840">
              <a:spcAft>
                <a:spcPts val="800"/>
              </a:spcAft>
              <a:defRPr sz="2800" b="0" i="0">
                <a:solidFill>
                  <a:schemeClr val="bg1"/>
                </a:solidFill>
                <a:latin typeface="Arial" panose="020B0604020202020204" pitchFamily="34" charset="0"/>
                <a:cs typeface="Arial" panose="020B0604020202020204" pitchFamily="34" charset="0"/>
              </a:defRPr>
            </a:lvl3pPr>
            <a:lvl4pPr indent="-272191">
              <a:spcAft>
                <a:spcPts val="800"/>
              </a:spcAft>
              <a:defRPr sz="2800" b="0" i="0">
                <a:solidFill>
                  <a:schemeClr val="bg1"/>
                </a:solidFill>
                <a:latin typeface="Arial" panose="020B0604020202020204" pitchFamily="34" charset="0"/>
                <a:cs typeface="Arial" panose="020B0604020202020204" pitchFamily="34" charset="0"/>
              </a:defRPr>
            </a:lvl4pPr>
            <a:lvl5pPr indent="-272191">
              <a:spcAft>
                <a:spcPts val="800"/>
              </a:spcAft>
              <a:defRPr sz="2800"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0" i="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b="0" i="0">
                <a:solidFill>
                  <a:schemeClr val="bg1"/>
                </a:solidFill>
                <a:latin typeface="Arial" panose="020B0604020202020204" pitchFamily="34" charset="0"/>
                <a:cs typeface="Arial" panose="020B0604020202020204" pitchFamily="34" charset="0"/>
              </a:defRPr>
            </a:lvl1pPr>
          </a:lstStyle>
          <a:p>
            <a:fld id="{59197F29-8BFE-8E45-82C2-CE047DB6C3E1}" type="slidenum">
              <a:rPr lang="en-US" smtClean="0"/>
              <a:pPr/>
              <a:t>‹#›</a:t>
            </a:fld>
            <a:endParaRPr lang="en-US" dirty="0"/>
          </a:p>
        </p:txBody>
      </p:sp>
      <p:pic>
        <p:nvPicPr>
          <p:cNvPr id="10" name="Google Shape;252;p34">
            <a:extLst>
              <a:ext uri="{FF2B5EF4-FFF2-40B4-BE49-F238E27FC236}">
                <a16:creationId xmlns:a16="http://schemas.microsoft.com/office/drawing/2014/main" id="{5A9E8D72-0131-5B41-AC2B-E5AF58982439}"/>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0921831" y="133356"/>
            <a:ext cx="1111419" cy="615944"/>
          </a:xfrm>
          <a:prstGeom prst="rect">
            <a:avLst/>
          </a:prstGeom>
          <a:noFill/>
          <a:ln>
            <a:noFill/>
          </a:ln>
        </p:spPr>
      </p:pic>
    </p:spTree>
    <p:extLst>
      <p:ext uri="{BB962C8B-B14F-4D97-AF65-F5344CB8AC3E}">
        <p14:creationId xmlns:p14="http://schemas.microsoft.com/office/powerpoint/2010/main" val="3445893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images w/subhead (3-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sto MT" panose="0204060305050503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20040" y="2231136"/>
            <a:ext cx="3721608" cy="471159"/>
          </a:xfrm>
        </p:spPr>
        <p:txBody>
          <a:bodyPr anchor="b"/>
          <a:lstStyle>
            <a:lvl1pPr>
              <a:defRPr sz="1400" b="1" i="0">
                <a:solidFill>
                  <a:schemeClr val="tx1"/>
                </a:solidFill>
                <a:latin typeface="Arial" panose="020B0604020202020204" pitchFamily="34" charset="0"/>
                <a:ea typeface="Arial" panose="020B0504020202020204" pitchFamily="34" charset="0"/>
                <a:cs typeface="Arial" panose="020B0504020202020204"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5" name="Footer Placeholder 4"/>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59197F29-8BFE-8E45-82C2-CE047DB6C3E1}" type="slidenum">
              <a:rPr lang="en-US" smtClean="0"/>
              <a:pPr/>
              <a:t>‹#›</a:t>
            </a:fld>
            <a:endParaRPr lang="en-US" dirty="0"/>
          </a:p>
        </p:txBody>
      </p:sp>
      <p:sp>
        <p:nvSpPr>
          <p:cNvPr id="8" name="Text Placeholder 7">
            <a:extLst>
              <a:ext uri="{FF2B5EF4-FFF2-40B4-BE49-F238E27FC236}">
                <a16:creationId xmlns:a16="http://schemas.microsoft.com/office/drawing/2014/main" id="{C2F69E76-0A71-ED4F-8688-6346DCB248BD}"/>
              </a:ext>
            </a:extLst>
          </p:cNvPr>
          <p:cNvSpPr>
            <a:spLocks noGrp="1"/>
          </p:cNvSpPr>
          <p:nvPr>
            <p:ph type="body" sz="quarter" idx="14"/>
          </p:nvPr>
        </p:nvSpPr>
        <p:spPr>
          <a:xfrm>
            <a:off x="8147304" y="2231177"/>
            <a:ext cx="3721608" cy="471118"/>
          </a:xfrm>
        </p:spPr>
        <p:txBody>
          <a:bodyPr anchor="b"/>
          <a:lstStyle>
            <a:lvl1pPr>
              <a:defRPr sz="1400" b="1" i="0">
                <a:solidFill>
                  <a:schemeClr val="tx1"/>
                </a:solidFill>
                <a:latin typeface="Arial" panose="020B0604020202020204" pitchFamily="34" charset="0"/>
                <a:ea typeface="Arial" panose="020B0504020202020204" pitchFamily="34" charset="0"/>
                <a:cs typeface="Arial" panose="020B0504020202020204"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0" name="Text Placeholder 9">
            <a:extLst>
              <a:ext uri="{FF2B5EF4-FFF2-40B4-BE49-F238E27FC236}">
                <a16:creationId xmlns:a16="http://schemas.microsoft.com/office/drawing/2014/main" id="{4C2277DB-F554-1B42-BE40-BDFA6C104352}"/>
              </a:ext>
            </a:extLst>
          </p:cNvPr>
          <p:cNvSpPr>
            <a:spLocks noGrp="1"/>
          </p:cNvSpPr>
          <p:nvPr>
            <p:ph type="body" sz="quarter" idx="15"/>
          </p:nvPr>
        </p:nvSpPr>
        <p:spPr>
          <a:xfrm>
            <a:off x="4233672" y="2231177"/>
            <a:ext cx="3722878" cy="471118"/>
          </a:xfrm>
        </p:spPr>
        <p:txBody>
          <a:bodyPr anchor="b"/>
          <a:lstStyle>
            <a:lvl1pPr>
              <a:defRPr sz="1400" b="1" i="0">
                <a:solidFill>
                  <a:schemeClr val="tx1"/>
                </a:solidFill>
                <a:latin typeface="Arial" panose="020B0604020202020204" pitchFamily="34" charset="0"/>
                <a:ea typeface="Arial" panose="020B0504020202020204" pitchFamily="34" charset="0"/>
                <a:cs typeface="Arial" panose="020B0504020202020204"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FCD78981-DF78-CF44-93FD-657B86598B8A}"/>
              </a:ext>
            </a:extLst>
          </p:cNvPr>
          <p:cNvSpPr>
            <a:spLocks noGrp="1"/>
          </p:cNvSpPr>
          <p:nvPr>
            <p:ph type="pic" sz="quarter" idx="16"/>
          </p:nvPr>
        </p:nvSpPr>
        <p:spPr>
          <a:xfrm>
            <a:off x="327024" y="2755900"/>
            <a:ext cx="3714623" cy="3187700"/>
          </a:xfrm>
        </p:spPr>
        <p:txBody>
          <a:bodyPr/>
          <a:lstStyle>
            <a:lvl1pPr>
              <a:defRPr b="0" i="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12">
            <a:extLst>
              <a:ext uri="{FF2B5EF4-FFF2-40B4-BE49-F238E27FC236}">
                <a16:creationId xmlns:a16="http://schemas.microsoft.com/office/drawing/2014/main" id="{68FABAD4-5B86-6840-BD80-7CD67F1974D6}"/>
              </a:ext>
            </a:extLst>
          </p:cNvPr>
          <p:cNvSpPr>
            <a:spLocks noGrp="1"/>
          </p:cNvSpPr>
          <p:nvPr>
            <p:ph type="pic" sz="quarter" idx="17"/>
          </p:nvPr>
        </p:nvSpPr>
        <p:spPr>
          <a:xfrm>
            <a:off x="4240053" y="2755900"/>
            <a:ext cx="3712464" cy="3191256"/>
          </a:xfrm>
        </p:spPr>
        <p:txBody>
          <a:bodyPr/>
          <a:lstStyle>
            <a:lvl1pPr>
              <a:defRPr b="0" i="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4FCEB98-C55F-3241-A1F4-4E45B47EAEEA}"/>
              </a:ext>
            </a:extLst>
          </p:cNvPr>
          <p:cNvSpPr>
            <a:spLocks noGrp="1"/>
          </p:cNvSpPr>
          <p:nvPr>
            <p:ph type="pic" sz="quarter" idx="18"/>
          </p:nvPr>
        </p:nvSpPr>
        <p:spPr>
          <a:xfrm>
            <a:off x="8159225" y="2755900"/>
            <a:ext cx="3712464" cy="3191256"/>
          </a:xfrm>
        </p:spPr>
        <p:txBody>
          <a:bodyPr/>
          <a:lstStyle>
            <a:lvl1pPr>
              <a:defRPr b="0" i="0">
                <a:latin typeface="Arial" panose="020B0604020202020204" pitchFamily="34" charset="0"/>
                <a:cs typeface="Arial" panose="020B0604020202020204" pitchFamily="34" charset="0"/>
              </a:defRPr>
            </a:lvl1pPr>
          </a:lstStyle>
          <a:p>
            <a:r>
              <a:rPr lang="en-US"/>
              <a:t>Click icon to add picture</a:t>
            </a:r>
            <a:endParaRPr lang="en-US" dirty="0"/>
          </a:p>
        </p:txBody>
      </p:sp>
      <p:pic>
        <p:nvPicPr>
          <p:cNvPr id="14" name="Google Shape;252;p34">
            <a:extLst>
              <a:ext uri="{FF2B5EF4-FFF2-40B4-BE49-F238E27FC236}">
                <a16:creationId xmlns:a16="http://schemas.microsoft.com/office/drawing/2014/main" id="{B6B2F007-178C-E54E-BF7E-DD645B0C0219}"/>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0921831" y="133356"/>
            <a:ext cx="1111419" cy="615943"/>
          </a:xfrm>
          <a:prstGeom prst="rect">
            <a:avLst/>
          </a:prstGeom>
          <a:noFill/>
          <a:ln>
            <a:noFill/>
          </a:ln>
        </p:spPr>
      </p:pic>
    </p:spTree>
    <p:extLst>
      <p:ext uri="{BB962C8B-B14F-4D97-AF65-F5344CB8AC3E}">
        <p14:creationId xmlns:p14="http://schemas.microsoft.com/office/powerpoint/2010/main" val="1142797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3-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sto MT" panose="02040603050505030304" pitchFamily="18" charset="0"/>
              </a:defRPr>
            </a:lvl1pPr>
          </a:lstStyle>
          <a:p>
            <a:r>
              <a:rPr lang="en-US"/>
              <a:t>Click to edit Master title style</a:t>
            </a:r>
          </a:p>
        </p:txBody>
      </p:sp>
      <p:sp>
        <p:nvSpPr>
          <p:cNvPr id="3" name="Content Placeholder 2"/>
          <p:cNvSpPr>
            <a:spLocks noGrp="1"/>
          </p:cNvSpPr>
          <p:nvPr>
            <p:ph idx="1"/>
          </p:nvPr>
        </p:nvSpPr>
        <p:spPr>
          <a:xfrm>
            <a:off x="320038" y="1536192"/>
            <a:ext cx="3721608" cy="4416943"/>
          </a:xfrm>
        </p:spPr>
        <p:txBody>
          <a:bodyPr/>
          <a:lstStyle>
            <a:lvl1pPr>
              <a:defRPr sz="1400" b="1" i="0">
                <a:solidFill>
                  <a:schemeClr val="accent1"/>
                </a:solidFill>
                <a:latin typeface="Arial" panose="020B0604020202020204" pitchFamily="34" charset="0"/>
                <a:ea typeface="Arial" panose="020B0504020202020204" pitchFamily="34" charset="0"/>
                <a:cs typeface="Arial" panose="020B05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59197F29-8BFE-8E45-82C2-CE047DB6C3E1}" type="slidenum">
              <a:rPr lang="en-US" smtClean="0"/>
              <a:pPr/>
              <a:t>‹#›</a:t>
            </a:fld>
            <a:endParaRPr lang="en-US"/>
          </a:p>
        </p:txBody>
      </p:sp>
      <p:sp>
        <p:nvSpPr>
          <p:cNvPr id="8" name="Text Placeholder 7">
            <a:extLst>
              <a:ext uri="{FF2B5EF4-FFF2-40B4-BE49-F238E27FC236}">
                <a16:creationId xmlns:a16="http://schemas.microsoft.com/office/drawing/2014/main" id="{C2F69E76-0A71-ED4F-8688-6346DCB248BD}"/>
              </a:ext>
            </a:extLst>
          </p:cNvPr>
          <p:cNvSpPr>
            <a:spLocks noGrp="1"/>
          </p:cNvSpPr>
          <p:nvPr>
            <p:ph type="body" sz="quarter" idx="14"/>
          </p:nvPr>
        </p:nvSpPr>
        <p:spPr>
          <a:xfrm>
            <a:off x="8150225" y="1536700"/>
            <a:ext cx="3721608" cy="4416552"/>
          </a:xfrm>
        </p:spPr>
        <p:txBody>
          <a:bodyPr/>
          <a:lstStyle>
            <a:lvl1pPr>
              <a:defRPr sz="1400" b="1" i="0">
                <a:solidFill>
                  <a:schemeClr val="accent1"/>
                </a:solidFill>
                <a:latin typeface="Arial" panose="020B0604020202020204" pitchFamily="34" charset="0"/>
                <a:ea typeface="Arial" panose="020B0504020202020204" pitchFamily="34" charset="0"/>
                <a:cs typeface="Arial" panose="020B05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4C2277DB-F554-1B42-BE40-BDFA6C104352}"/>
              </a:ext>
            </a:extLst>
          </p:cNvPr>
          <p:cNvSpPr>
            <a:spLocks noGrp="1"/>
          </p:cNvSpPr>
          <p:nvPr>
            <p:ph type="body" sz="quarter" idx="15"/>
          </p:nvPr>
        </p:nvSpPr>
        <p:spPr>
          <a:xfrm>
            <a:off x="4229924" y="1536700"/>
            <a:ext cx="3721608" cy="4416552"/>
          </a:xfrm>
        </p:spPr>
        <p:txBody>
          <a:bodyPr/>
          <a:lstStyle>
            <a:lvl1pPr>
              <a:defRPr sz="1400" b="1" i="0">
                <a:solidFill>
                  <a:schemeClr val="accent1"/>
                </a:solidFill>
                <a:latin typeface="Arial" panose="020B0604020202020204" pitchFamily="34" charset="0"/>
                <a:ea typeface="Arial" panose="020B0504020202020204" pitchFamily="34" charset="0"/>
                <a:cs typeface="Arial" panose="020B05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oogle Shape;252;p34">
            <a:extLst>
              <a:ext uri="{FF2B5EF4-FFF2-40B4-BE49-F238E27FC236}">
                <a16:creationId xmlns:a16="http://schemas.microsoft.com/office/drawing/2014/main" id="{ACB7C6FD-B631-224A-AD8B-55DBCF174929}"/>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0921831" y="133356"/>
            <a:ext cx="1111419" cy="615943"/>
          </a:xfrm>
          <a:prstGeom prst="rect">
            <a:avLst/>
          </a:prstGeom>
          <a:noFill/>
          <a:ln>
            <a:noFill/>
          </a:ln>
        </p:spPr>
      </p:pic>
    </p:spTree>
    <p:extLst>
      <p:ext uri="{BB962C8B-B14F-4D97-AF65-F5344CB8AC3E}">
        <p14:creationId xmlns:p14="http://schemas.microsoft.com/office/powerpoint/2010/main" val="1390235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teal)">
    <p:bg>
      <p:bgPr>
        <a:solidFill>
          <a:srgbClr val="004250"/>
        </a:solidFill>
        <a:effectLst/>
      </p:bgPr>
    </p:bg>
    <p:spTree>
      <p:nvGrpSpPr>
        <p:cNvPr id="1" name=""/>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DB8A3131-0248-2147-AD4F-2626BF3BA6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CB945A1E-6A5A-0544-B262-BBEF8A4AAF5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2" name="Title 1"/>
          <p:cNvSpPr>
            <a:spLocks noGrp="1"/>
          </p:cNvSpPr>
          <p:nvPr>
            <p:ph type="ctrTitle" hasCustomPrompt="1"/>
          </p:nvPr>
        </p:nvSpPr>
        <p:spPr>
          <a:xfrm>
            <a:off x="271179" y="2516828"/>
            <a:ext cx="9637996" cy="4057729"/>
          </a:xfrm>
        </p:spPr>
        <p:txBody>
          <a:bodyPr anchor="b"/>
          <a:lstStyle>
            <a:lvl1pPr algn="l">
              <a:defRPr sz="8800" b="0" i="0">
                <a:solidFill>
                  <a:schemeClr val="bg1"/>
                </a:solidFill>
                <a:latin typeface="Calisto MT" panose="02040603050505030304" pitchFamily="18" charset="0"/>
              </a:defRPr>
            </a:lvl1pPr>
          </a:lstStyle>
          <a:p>
            <a:r>
              <a:rPr lang="en-US"/>
              <a:t>Click to edit </a:t>
            </a:r>
            <a:br>
              <a:rPr lang="en-US"/>
            </a:br>
            <a:r>
              <a:rPr lang="en-US"/>
              <a:t>Master title </a:t>
            </a:r>
            <a:br>
              <a:rPr lang="en-US"/>
            </a:br>
            <a:r>
              <a:rPr lang="en-US"/>
              <a:t>style</a:t>
            </a:r>
          </a:p>
        </p:txBody>
      </p:sp>
      <p:sp>
        <p:nvSpPr>
          <p:cNvPr id="3" name="Subtitle 2"/>
          <p:cNvSpPr>
            <a:spLocks noGrp="1"/>
          </p:cNvSpPr>
          <p:nvPr>
            <p:ph type="subTitle" idx="1"/>
          </p:nvPr>
        </p:nvSpPr>
        <p:spPr>
          <a:xfrm>
            <a:off x="320040" y="246888"/>
            <a:ext cx="3721735" cy="836083"/>
          </a:xfrm>
        </p:spPr>
        <p:txBody>
          <a:bodyPr/>
          <a:lstStyle>
            <a:lvl1pPr marL="0" indent="0" algn="l">
              <a:spcAft>
                <a:spcPts val="0"/>
              </a:spcAft>
              <a:buNone/>
              <a:defRPr sz="18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a:t>Master-Untertitelformat bearbeiten</a:t>
            </a:r>
            <a:endParaRPr lang="en-US"/>
          </a:p>
        </p:txBody>
      </p:sp>
      <p:sp>
        <p:nvSpPr>
          <p:cNvPr id="6" name="Slide Number Placeholder 5"/>
          <p:cNvSpPr>
            <a:spLocks noGrp="1"/>
          </p:cNvSpPr>
          <p:nvPr>
            <p:ph type="sldNum" sz="quarter" idx="12"/>
          </p:nvPr>
        </p:nvSpPr>
        <p:spPr/>
        <p:txBody>
          <a:bodyPr/>
          <a:lstStyle>
            <a:lvl1pPr>
              <a:defRPr b="0" i="0">
                <a:solidFill>
                  <a:schemeClr val="bg1"/>
                </a:solidFill>
                <a:latin typeface="Arial" panose="020B0604020202020204" pitchFamily="34" charset="0"/>
                <a:cs typeface="Arial" panose="020B0604020202020204" pitchFamily="34" charset="0"/>
              </a:defRPr>
            </a:lvl1pPr>
          </a:lstStyle>
          <a:p>
            <a:fld id="{59197F29-8BFE-8E45-82C2-CE047DB6C3E1}" type="slidenum">
              <a:rPr lang="en-US" smtClean="0"/>
              <a:pPr/>
              <a:t>‹#›</a:t>
            </a:fld>
            <a:endParaRPr lang="en-US"/>
          </a:p>
        </p:txBody>
      </p:sp>
      <p:pic>
        <p:nvPicPr>
          <p:cNvPr id="9" name="Google Shape;252;p34">
            <a:extLst>
              <a:ext uri="{FF2B5EF4-FFF2-40B4-BE49-F238E27FC236}">
                <a16:creationId xmlns:a16="http://schemas.microsoft.com/office/drawing/2014/main" id="{04ADB4FD-2428-1D4D-9258-D1AA568BB4D3}"/>
              </a:ext>
            </a:extLst>
          </p:cNvPr>
          <p:cNvPicPr preferRelativeResize="0"/>
          <p:nvPr userDrawn="1"/>
        </p:nvPicPr>
        <p:blipFill>
          <a:blip r:embed="rId4" cstate="email">
            <a:extLst>
              <a:ext uri="{28A0092B-C50C-407E-A947-70E740481C1C}">
                <a14:useLocalDpi xmlns:a14="http://schemas.microsoft.com/office/drawing/2010/main"/>
              </a:ext>
            </a:extLst>
          </a:blip>
          <a:srcRect/>
          <a:stretch/>
        </p:blipFill>
        <p:spPr>
          <a:xfrm>
            <a:off x="10921831" y="133356"/>
            <a:ext cx="1111419" cy="615944"/>
          </a:xfrm>
          <a:prstGeom prst="rect">
            <a:avLst/>
          </a:prstGeom>
          <a:noFill/>
          <a:ln>
            <a:noFill/>
          </a:ln>
        </p:spPr>
      </p:pic>
    </p:spTree>
    <p:extLst>
      <p:ext uri="{BB962C8B-B14F-4D97-AF65-F5344CB8AC3E}">
        <p14:creationId xmlns:p14="http://schemas.microsoft.com/office/powerpoint/2010/main" val="350483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8759" y="4406904"/>
            <a:ext cx="10363200" cy="1362075"/>
          </a:xfrm>
        </p:spPr>
        <p:txBody>
          <a:bodyPr anchor="t"/>
          <a:lstStyle>
            <a:lvl1pPr algn="l">
              <a:defRPr sz="3600" b="0" cap="all">
                <a:solidFill>
                  <a:schemeClr val="tx2"/>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648759" y="2906713"/>
            <a:ext cx="10363200" cy="1500187"/>
          </a:xfrm>
        </p:spPr>
        <p:txBody>
          <a:bodyPr anchor="b"/>
          <a:lstStyle>
            <a:lvl1pPr marL="0" indent="0">
              <a:buNone/>
              <a:defRPr sz="3600" b="1">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TITLE STYLE</a:t>
            </a:r>
          </a:p>
        </p:txBody>
      </p:sp>
    </p:spTree>
    <p:extLst>
      <p:ext uri="{BB962C8B-B14F-4D97-AF65-F5344CB8AC3E}">
        <p14:creationId xmlns:p14="http://schemas.microsoft.com/office/powerpoint/2010/main" val="168535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genda (teal)">
    <p:bg>
      <p:bgPr>
        <a:solidFill>
          <a:srgbClr val="00425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6DDBC5-ADF7-3440-BC45-49BA8DE337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9532" cy="6858000"/>
          </a:xfrm>
          <a:prstGeom prst="rect">
            <a:avLst/>
          </a:prstGeom>
        </p:spPr>
      </p:pic>
      <p:sp>
        <p:nvSpPr>
          <p:cNvPr id="2" name="Title 1"/>
          <p:cNvSpPr>
            <a:spLocks noGrp="1"/>
          </p:cNvSpPr>
          <p:nvPr>
            <p:ph type="ctrTitle" hasCustomPrompt="1"/>
          </p:nvPr>
        </p:nvSpPr>
        <p:spPr>
          <a:xfrm>
            <a:off x="271180" y="4972643"/>
            <a:ext cx="9637995" cy="1164660"/>
          </a:xfrm>
        </p:spPr>
        <p:txBody>
          <a:bodyPr anchor="b"/>
          <a:lstStyle>
            <a:lvl1pPr algn="l">
              <a:defRPr sz="8800" b="0" i="0">
                <a:solidFill>
                  <a:schemeClr val="bg1"/>
                </a:solidFill>
                <a:latin typeface="Calisto MT" panose="02040603050505030304" pitchFamily="18" charset="0"/>
              </a:defRPr>
            </a:lvl1pPr>
          </a:lstStyle>
          <a:p>
            <a:r>
              <a:rPr lang="en-US"/>
              <a:t>Agenda</a:t>
            </a:r>
          </a:p>
        </p:txBody>
      </p:sp>
      <p:sp>
        <p:nvSpPr>
          <p:cNvPr id="5" name="Footer Placeholder 4"/>
          <p:cNvSpPr>
            <a:spLocks noGrp="1"/>
          </p:cNvSpPr>
          <p:nvPr>
            <p:ph type="ftr" sz="quarter" idx="11"/>
          </p:nvPr>
        </p:nvSpPr>
        <p:spPr/>
        <p:txBody>
          <a:bodyPr/>
          <a:lstStyle>
            <a:lvl1pPr>
              <a:defRPr b="0" i="0">
                <a:solidFill>
                  <a:schemeClr val="bg1"/>
                </a:solidFill>
                <a:latin typeface="Arial" panose="020B0604020202020204" pitchFamily="34" charset="0"/>
                <a:cs typeface="Arial" panose="020B0604020202020204" pitchFamily="34" charset="0"/>
              </a:defRPr>
            </a:lvl1pPr>
          </a:lstStyle>
          <a:p>
            <a:r>
              <a:rPr lang="en-US"/>
              <a:t>Functional Paper Packaging</a:t>
            </a:r>
          </a:p>
        </p:txBody>
      </p:sp>
      <p:sp>
        <p:nvSpPr>
          <p:cNvPr id="6" name="Slide Number Placeholder 5"/>
          <p:cNvSpPr>
            <a:spLocks noGrp="1"/>
          </p:cNvSpPr>
          <p:nvPr>
            <p:ph type="sldNum" sz="quarter" idx="12"/>
          </p:nvPr>
        </p:nvSpPr>
        <p:spPr/>
        <p:txBody>
          <a:bodyPr/>
          <a:lstStyle>
            <a:lvl1pPr>
              <a:defRPr b="0" i="0">
                <a:solidFill>
                  <a:schemeClr val="bg1"/>
                </a:solidFill>
                <a:latin typeface="Arial" panose="020B0604020202020204" pitchFamily="34" charset="0"/>
                <a:cs typeface="Arial" panose="020B0604020202020204" pitchFamily="34" charset="0"/>
              </a:defRPr>
            </a:lvl1pPr>
          </a:lstStyle>
          <a:p>
            <a:fld id="{59197F29-8BFE-8E45-82C2-CE047DB6C3E1}" type="slidenum">
              <a:rPr lang="en-US" smtClean="0"/>
              <a:pPr/>
              <a:t>‹#›</a:t>
            </a:fld>
            <a:endParaRPr lang="en-US"/>
          </a:p>
        </p:txBody>
      </p:sp>
      <p:sp>
        <p:nvSpPr>
          <p:cNvPr id="8" name="Text Placeholder 7">
            <a:extLst>
              <a:ext uri="{FF2B5EF4-FFF2-40B4-BE49-F238E27FC236}">
                <a16:creationId xmlns:a16="http://schemas.microsoft.com/office/drawing/2014/main" id="{4FEA3817-6B1A-5A4A-8D55-28D5FA90DCE4}"/>
              </a:ext>
            </a:extLst>
          </p:cNvPr>
          <p:cNvSpPr>
            <a:spLocks noGrp="1"/>
          </p:cNvSpPr>
          <p:nvPr>
            <p:ph type="body" sz="quarter" idx="13"/>
          </p:nvPr>
        </p:nvSpPr>
        <p:spPr>
          <a:xfrm>
            <a:off x="320040" y="246888"/>
            <a:ext cx="9588501" cy="2507943"/>
          </a:xfrm>
        </p:spPr>
        <p:txBody>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pic>
        <p:nvPicPr>
          <p:cNvPr id="9" name="Google Shape;252;p34">
            <a:extLst>
              <a:ext uri="{FF2B5EF4-FFF2-40B4-BE49-F238E27FC236}">
                <a16:creationId xmlns:a16="http://schemas.microsoft.com/office/drawing/2014/main" id="{BC307B20-122C-8141-B6EB-4CF9867B24E2}"/>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0921831" y="133356"/>
            <a:ext cx="1111419" cy="615944"/>
          </a:xfrm>
          <a:prstGeom prst="rect">
            <a:avLst/>
          </a:prstGeom>
          <a:noFill/>
          <a:ln>
            <a:noFill/>
          </a:ln>
        </p:spPr>
      </p:pic>
    </p:spTree>
    <p:extLst>
      <p:ext uri="{BB962C8B-B14F-4D97-AF65-F5344CB8AC3E}">
        <p14:creationId xmlns:p14="http://schemas.microsoft.com/office/powerpoint/2010/main" val="2721399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descr="Domino Widescreen Title Slide-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1028">
            <a:extLst>
              <a:ext uri="{FF2B5EF4-FFF2-40B4-BE49-F238E27FC236}">
                <a16:creationId xmlns:a16="http://schemas.microsoft.com/office/drawing/2014/main" id="{66108C1C-D686-4845-9159-8F1DFAAE8544}"/>
              </a:ext>
            </a:extLst>
          </p:cNvPr>
          <p:cNvSpPr txBox="1"/>
          <p:nvPr/>
        </p:nvSpPr>
        <p:spPr>
          <a:xfrm>
            <a:off x="2209800" y="411847"/>
            <a:ext cx="7772400" cy="1470026"/>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FFFFFF"/>
                </a:solidFill>
                <a:uFillTx/>
                <a:latin typeface="Gill Sans MT"/>
              </a:rPr>
              <a:t>Presentation Guidelines</a:t>
            </a:r>
          </a:p>
        </p:txBody>
      </p:sp>
      <p:sp>
        <p:nvSpPr>
          <p:cNvPr id="11" name="Rectangle 1029">
            <a:extLst>
              <a:ext uri="{FF2B5EF4-FFF2-40B4-BE49-F238E27FC236}">
                <a16:creationId xmlns:a16="http://schemas.microsoft.com/office/drawing/2014/main" id="{4D2B8A54-7B97-4587-B214-01F035A72254}"/>
              </a:ext>
            </a:extLst>
          </p:cNvPr>
          <p:cNvSpPr txBox="1"/>
          <p:nvPr/>
        </p:nvSpPr>
        <p:spPr>
          <a:xfrm>
            <a:off x="2209800" y="1579216"/>
            <a:ext cx="7772400" cy="2588675"/>
          </a:xfrm>
          <a:prstGeom prst="rect">
            <a:avLst/>
          </a:prstGeom>
          <a:noFill/>
          <a:ln cap="flat">
            <a:noFill/>
          </a:ln>
        </p:spPr>
        <p:txBody>
          <a:bodyPr vert="horz" wrap="square" lIns="91440" tIns="45720" rIns="91440" bIns="45720" anchor="t" anchorCtr="1" compatLnSpc="1">
            <a:noAutofit/>
          </a:bodyPr>
          <a:lstStyle/>
          <a:p>
            <a:pPr marL="342900" indent="-342900">
              <a:buClr>
                <a:schemeClr val="bg1"/>
              </a:buClr>
              <a:buFont typeface="Symbol" panose="05050102010706020507" pitchFamily="18" charset="2"/>
              <a:buChar char=""/>
            </a:pPr>
            <a:r>
              <a:rPr lang="en-GB" sz="2400" dirty="0">
                <a:solidFill>
                  <a:schemeClr val="bg1"/>
                </a:solidFill>
                <a:latin typeface="+mj-lt"/>
                <a:ea typeface="Times New Roman" panose="02020603050405020304" pitchFamily="18" charset="0"/>
              </a:rPr>
              <a:t>This presentation template has pre-set fonts (Gill Sans), fonts sizes and colours for each section.  When pasting in content from another source please make sure you accept the formatting for this template.</a:t>
            </a:r>
          </a:p>
          <a:p>
            <a:pPr marL="342900" marR="0" lvl="0" indent="-342900" algn="l" defTabSz="914400" rtl="0" eaLnBrk="1" fontAlgn="auto" latinLnBrk="0" hangingPunct="1">
              <a:lnSpc>
                <a:spcPct val="100000"/>
              </a:lnSpc>
              <a:spcBef>
                <a:spcPts val="0"/>
              </a:spcBef>
              <a:spcAft>
                <a:spcPts val="0"/>
              </a:spcAft>
              <a:buClr>
                <a:schemeClr val="bg1"/>
              </a:buClr>
              <a:buSzTx/>
              <a:buFont typeface="Symbol" panose="05050102010706020507" pitchFamily="18" charset="2"/>
              <a:buChar char=""/>
              <a:tabLst/>
              <a:defRPr/>
            </a:pPr>
            <a:r>
              <a:rPr lang="en-GB" sz="2400" dirty="0">
                <a:solidFill>
                  <a:schemeClr val="bg1"/>
                </a:solidFill>
                <a:effectLst/>
                <a:latin typeface="+mj-lt"/>
                <a:ea typeface="Calibri" panose="020F0502020204030204" pitchFamily="34" charset="0"/>
              </a:rPr>
              <a:t>Font sizes are guidelines, anything below 22pt becomes difficult to read. </a:t>
            </a:r>
            <a:endParaRPr lang="en-GB" sz="2400" dirty="0">
              <a:solidFill>
                <a:schemeClr val="bg1"/>
              </a:solidFill>
              <a:latin typeface="+mj-lt"/>
              <a:ea typeface="Times New Roman" panose="02020603050405020304" pitchFamily="18" charset="0"/>
            </a:endParaRPr>
          </a:p>
          <a:p>
            <a:pPr marL="342900" indent="-342900">
              <a:buClr>
                <a:schemeClr val="bg1"/>
              </a:buClr>
              <a:buFont typeface="Symbol" panose="05050102010706020507" pitchFamily="18" charset="2"/>
              <a:buChar char=""/>
            </a:pPr>
            <a:r>
              <a:rPr lang="en-GB" sz="2400" dirty="0">
                <a:solidFill>
                  <a:schemeClr val="bg1"/>
                </a:solidFill>
                <a:latin typeface="+mj-lt"/>
                <a:ea typeface="Calibri" panose="020F0502020204030204" pitchFamily="34" charset="0"/>
              </a:rPr>
              <a:t>Logo, wave, and strapline, should be always visible and not obstructed by any content.</a:t>
            </a:r>
          </a:p>
          <a:p>
            <a:pPr marL="342900" indent="-342900">
              <a:buClr>
                <a:schemeClr val="bg1"/>
              </a:buClr>
              <a:buFont typeface="Symbol" panose="05050102010706020507" pitchFamily="18" charset="2"/>
              <a:buChar char=""/>
            </a:pPr>
            <a:r>
              <a:rPr lang="en-GB" sz="2400" dirty="0">
                <a:solidFill>
                  <a:schemeClr val="bg1"/>
                </a:solidFill>
                <a:latin typeface="+mj-lt"/>
                <a:ea typeface="Times New Roman" panose="02020603050405020304" pitchFamily="18" charset="0"/>
              </a:rPr>
              <a:t>The blue slide should only be used for headers, the white slides should be used for the content you wish to convey.</a:t>
            </a:r>
          </a:p>
          <a:p>
            <a:endParaRPr lang="en-GB" sz="2400" dirty="0">
              <a:solidFill>
                <a:schemeClr val="bg1"/>
              </a:solidFill>
              <a:latin typeface="+mj-lt"/>
              <a:ea typeface="Times New Roman" panose="02020603050405020304" pitchFamily="18" charset="0"/>
            </a:endParaRPr>
          </a:p>
          <a:p>
            <a:r>
              <a:rPr lang="en-GB" sz="1800" b="1" dirty="0">
                <a:solidFill>
                  <a:schemeClr val="bg1"/>
                </a:solidFill>
                <a:latin typeface="+mj-lt"/>
                <a:ea typeface="Times New Roman" panose="02020603050405020304" pitchFamily="18" charset="0"/>
              </a:rPr>
              <a:t>Please delete this slide after applying above guidelines.</a:t>
            </a:r>
            <a:endParaRPr lang="en-US" altLang="en-US" sz="1800" b="1" dirty="0">
              <a:solidFill>
                <a:schemeClr val="bg1"/>
              </a:solidFill>
              <a:latin typeface="+mj-lt"/>
            </a:endParaRPr>
          </a:p>
        </p:txBody>
      </p:sp>
    </p:spTree>
    <p:extLst>
      <p:ext uri="{BB962C8B-B14F-4D97-AF65-F5344CB8AC3E}">
        <p14:creationId xmlns:p14="http://schemas.microsoft.com/office/powerpoint/2010/main" val="313306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147" name="Rectangle 2"/>
          <p:cNvSpPr>
            <a:spLocks noGrp="1" noChangeArrowheads="1"/>
          </p:cNvSpPr>
          <p:nvPr>
            <p:ph type="ctrTitle"/>
          </p:nvPr>
        </p:nvSpPr>
        <p:spPr>
          <a:xfrm>
            <a:off x="912284" y="2133605"/>
            <a:ext cx="10363200" cy="1470025"/>
          </a:xfrm>
        </p:spPr>
        <p:txBody>
          <a:bodyPr/>
          <a:lstStyle>
            <a:lvl1pPr algn="ctr">
              <a:defRPr>
                <a:solidFill>
                  <a:schemeClr val="bg1"/>
                </a:solidFill>
              </a:defRPr>
            </a:lvl1pPr>
          </a:lstStyle>
          <a:p>
            <a:pPr lvl="0"/>
            <a:r>
              <a:rPr lang="en-GB" noProof="0"/>
              <a:t>Click to edit Master title style</a:t>
            </a:r>
          </a:p>
        </p:txBody>
      </p:sp>
      <p:pic>
        <p:nvPicPr>
          <p:cNvPr id="5" name="Picture 4" descr="Domino Widescreen Title Slide-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90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15154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8759" y="4406904"/>
            <a:ext cx="10363200" cy="1362075"/>
          </a:xfrm>
        </p:spPr>
        <p:txBody>
          <a:bodyPr anchor="t"/>
          <a:lstStyle>
            <a:lvl1pPr algn="l">
              <a:defRPr sz="3600" b="0" cap="all">
                <a:solidFill>
                  <a:schemeClr val="tx2"/>
                </a:solidFill>
              </a:defRPr>
            </a:lvl1pPr>
          </a:lstStyle>
          <a:p>
            <a:r>
              <a:rPr lang="en-GB"/>
              <a:t>Click to edit Master title style</a:t>
            </a:r>
            <a:endParaRPr lang="en-GB" dirty="0"/>
          </a:p>
        </p:txBody>
      </p:sp>
      <p:sp>
        <p:nvSpPr>
          <p:cNvPr id="3" name="Text Placeholder 2"/>
          <p:cNvSpPr>
            <a:spLocks noGrp="1"/>
          </p:cNvSpPr>
          <p:nvPr>
            <p:ph type="body" idx="1" hasCustomPrompt="1"/>
          </p:nvPr>
        </p:nvSpPr>
        <p:spPr>
          <a:xfrm>
            <a:off x="648759" y="2906713"/>
            <a:ext cx="10363200" cy="1500187"/>
          </a:xfrm>
        </p:spPr>
        <p:txBody>
          <a:bodyPr anchor="b"/>
          <a:lstStyle>
            <a:lvl1pPr marL="0" indent="0">
              <a:buNone/>
              <a:defRPr sz="3600" b="1">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TITLE STYLE</a:t>
            </a:r>
          </a:p>
        </p:txBody>
      </p:sp>
    </p:spTree>
    <p:extLst>
      <p:ext uri="{BB962C8B-B14F-4D97-AF65-F5344CB8AC3E}">
        <p14:creationId xmlns:p14="http://schemas.microsoft.com/office/powerpoint/2010/main" val="299616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
        <p:nvSpPr>
          <p:cNvPr id="3" name="Content Placeholder 2"/>
          <p:cNvSpPr>
            <a:spLocks noGrp="1"/>
          </p:cNvSpPr>
          <p:nvPr>
            <p:ph sz="half" idx="1"/>
          </p:nvPr>
        </p:nvSpPr>
        <p:spPr>
          <a:xfrm>
            <a:off x="609600" y="1600205"/>
            <a:ext cx="5384800" cy="362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97600" y="1600205"/>
            <a:ext cx="5384800" cy="362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72169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8" y="117481"/>
            <a:ext cx="7598833" cy="1008063"/>
          </a:xfrm>
        </p:spPr>
        <p:txBody>
          <a:bodyPr/>
          <a:lstStyle>
            <a:lvl1pPr>
              <a:defRPr>
                <a:solidFill>
                  <a:schemeClr val="tx2"/>
                </a:solidFill>
              </a:defRPr>
            </a:lvl1pPr>
          </a:lstStyle>
          <a:p>
            <a:r>
              <a:rPr lang="en-GB"/>
              <a:t>Click to edit Master title style</a:t>
            </a:r>
            <a:endParaRPr lang="en-GB" dirty="0"/>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93374" y="1535116"/>
            <a:ext cx="5389033" cy="6397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2473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Tree>
    <p:extLst>
      <p:ext uri="{BB962C8B-B14F-4D97-AF65-F5344CB8AC3E}">
        <p14:creationId xmlns:p14="http://schemas.microsoft.com/office/powerpoint/2010/main" val="86319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10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2"/>
            <a:ext cx="4011084" cy="1162051"/>
          </a:xfrm>
        </p:spPr>
        <p:txBody>
          <a:bodyPr anchor="b"/>
          <a:lstStyle>
            <a:lvl1pPr algn="l">
              <a:defRPr sz="2000" b="1">
                <a:solidFill>
                  <a:schemeClr val="tx2"/>
                </a:solidFill>
              </a:defRPr>
            </a:lvl1pPr>
          </a:lstStyle>
          <a:p>
            <a:r>
              <a:rPr lang="en-GB"/>
              <a:t>Click to edit Master title style</a:t>
            </a:r>
            <a:endParaRPr lang="en-GB" dirty="0"/>
          </a:p>
        </p:txBody>
      </p:sp>
      <p:sp>
        <p:nvSpPr>
          <p:cNvPr id="3" name="Content Placeholder 2"/>
          <p:cNvSpPr>
            <a:spLocks noGrp="1"/>
          </p:cNvSpPr>
          <p:nvPr>
            <p:ph idx="1"/>
          </p:nvPr>
        </p:nvSpPr>
        <p:spPr>
          <a:xfrm>
            <a:off x="4766733" y="1435103"/>
            <a:ext cx="6815667" cy="4691063"/>
          </a:xfrm>
        </p:spPr>
        <p:txBody>
          <a:bodyPr/>
          <a:lstStyle>
            <a:lvl1pPr>
              <a:defRPr sz="3200"/>
            </a:lvl1pPr>
            <a:lvl2pPr>
              <a:defRPr sz="2800"/>
            </a:lvl2pPr>
            <a:lvl3pPr>
              <a:defRPr sz="2400"/>
            </a:lvl3pPr>
            <a:lvl4pPr marL="1676400" indent="-304800">
              <a:buClr>
                <a:schemeClr val="tx2"/>
              </a:buClr>
              <a:buFont typeface="Gill Sans MT" panose="020B0502020104020203" pitchFamily="34" charset="0"/>
              <a:buChar char="–"/>
              <a:defRPr sz="2000"/>
            </a:lvl4pPr>
            <a:lvl5pPr>
              <a:buClr>
                <a:schemeClr val="tx2"/>
              </a:buCl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12938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1600205"/>
            <a:ext cx="5384800" cy="362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600205"/>
            <a:ext cx="5384800" cy="3629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7073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ACF8-070C-4D75-9E3F-ECF4D27CACB7}"/>
              </a:ext>
            </a:extLst>
          </p:cNvPr>
          <p:cNvSpPr>
            <a:spLocks noGrp="1"/>
          </p:cNvSpPr>
          <p:nvPr>
            <p:ph type="title"/>
          </p:nvPr>
        </p:nvSpPr>
        <p:spPr>
          <a:xfrm>
            <a:off x="840318" y="457200"/>
            <a:ext cx="393276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AD09A5A-54DE-4221-8A6F-5DFF9BFA3A3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
        <p:nvSpPr>
          <p:cNvPr id="4" name="Text Placeholder 3">
            <a:extLst>
              <a:ext uri="{FF2B5EF4-FFF2-40B4-BE49-F238E27FC236}">
                <a16:creationId xmlns:a16="http://schemas.microsoft.com/office/drawing/2014/main" id="{5AFCBA6A-1A6A-496F-97BB-338D484B068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42431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717" y="836717"/>
            <a:ext cx="7315200" cy="389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Click icon to add picture</a:t>
            </a:r>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45212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38C6-8730-3DED-060E-181B3A32418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8429870-6D55-2570-F208-9E16266FCF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4B736E2-089F-F8BF-B2AE-C1F7699F5AB3}"/>
              </a:ext>
            </a:extLst>
          </p:cNvPr>
          <p:cNvSpPr>
            <a:spLocks noGrp="1"/>
          </p:cNvSpPr>
          <p:nvPr>
            <p:ph type="dt" sz="half" idx="10"/>
          </p:nvPr>
        </p:nvSpPr>
        <p:spPr/>
        <p:txBody>
          <a:bodyPr/>
          <a:lstStyle/>
          <a:p>
            <a:fld id="{3AAF9F2C-B39E-4C1F-8BF3-6FB93D1B89B4}" type="datetimeFigureOut">
              <a:rPr lang="en-GB" smtClean="0"/>
              <a:t>04/05/2023</a:t>
            </a:fld>
            <a:endParaRPr lang="en-GB" dirty="0"/>
          </a:p>
        </p:txBody>
      </p:sp>
      <p:sp>
        <p:nvSpPr>
          <p:cNvPr id="5" name="Footer Placeholder 4">
            <a:extLst>
              <a:ext uri="{FF2B5EF4-FFF2-40B4-BE49-F238E27FC236}">
                <a16:creationId xmlns:a16="http://schemas.microsoft.com/office/drawing/2014/main" id="{9478D252-561D-F083-1EB3-C22AC867ECD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92A236-AE48-FC27-0A94-8B7EBEAA6CD4}"/>
              </a:ext>
            </a:extLst>
          </p:cNvPr>
          <p:cNvSpPr>
            <a:spLocks noGrp="1"/>
          </p:cNvSpPr>
          <p:nvPr>
            <p:ph type="sldNum" sz="quarter" idx="12"/>
          </p:nvPr>
        </p:nvSpPr>
        <p:spPr/>
        <p:txBody>
          <a:bodyPr/>
          <a:lstStyle/>
          <a:p>
            <a:fld id="{08CE6D19-9412-4F40-9C24-3010B505C861}" type="slidenum">
              <a:rPr lang="en-GB" smtClean="0"/>
              <a:t>‹#›</a:t>
            </a:fld>
            <a:endParaRPr lang="en-GB" dirty="0"/>
          </a:p>
        </p:txBody>
      </p:sp>
    </p:spTree>
    <p:extLst>
      <p:ext uri="{BB962C8B-B14F-4D97-AF65-F5344CB8AC3E}">
        <p14:creationId xmlns:p14="http://schemas.microsoft.com/office/powerpoint/2010/main" val="1789879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8" y="117481"/>
            <a:ext cx="7598833" cy="1008063"/>
          </a:xfrm>
        </p:spPr>
        <p:txBody>
          <a:bodyPr/>
          <a:lstStyle/>
          <a:p>
            <a:r>
              <a:rPr lang="en-US"/>
              <a:t>Click to edit Master title style</a:t>
            </a:r>
            <a:endParaRPr lang="en-GB"/>
          </a:p>
        </p:txBody>
      </p:sp>
      <p:sp>
        <p:nvSpPr>
          <p:cNvPr id="3" name="SmartArt Placeholder 2"/>
          <p:cNvSpPr>
            <a:spLocks noGrp="1"/>
          </p:cNvSpPr>
          <p:nvPr>
            <p:ph type="dgm" idx="1"/>
          </p:nvPr>
        </p:nvSpPr>
        <p:spPr>
          <a:xfrm>
            <a:off x="609600" y="1600205"/>
            <a:ext cx="10972800" cy="3629025"/>
          </a:xfrm>
        </p:spPr>
        <p:txBody>
          <a:bodyPr/>
          <a:lstStyle/>
          <a:p>
            <a:pPr lvl="0"/>
            <a:r>
              <a:rPr lang="en-US" noProof="0" dirty="0"/>
              <a:t>Click icon to add SmartArt graphic</a:t>
            </a:r>
            <a:endParaRPr lang="en-GB" noProof="0" dirty="0"/>
          </a:p>
        </p:txBody>
      </p:sp>
    </p:spTree>
    <p:extLst>
      <p:ext uri="{BB962C8B-B14F-4D97-AF65-F5344CB8AC3E}">
        <p14:creationId xmlns:p14="http://schemas.microsoft.com/office/powerpoint/2010/main" val="372138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09600" y="2234763"/>
            <a:ext cx="10363200" cy="2642041"/>
          </a:xfrm>
        </p:spPr>
        <p:txBody>
          <a:bodyPr>
            <a:normAutofit/>
          </a:bodyPr>
          <a:lstStyle>
            <a:lvl1pPr>
              <a:defRPr sz="3600">
                <a:solidFill>
                  <a:schemeClr val="tx1">
                    <a:lumMod val="50000"/>
                    <a:lumOff val="50000"/>
                  </a:schemeClr>
                </a:solidFill>
              </a:defRPr>
            </a:lvl1pPr>
          </a:lstStyle>
          <a:p>
            <a:r>
              <a:rPr lang="en-US"/>
              <a:t>Click to edit Master title style</a:t>
            </a:r>
            <a:endParaRPr lang="es-ES"/>
          </a:p>
        </p:txBody>
      </p:sp>
    </p:spTree>
    <p:extLst>
      <p:ext uri="{BB962C8B-B14F-4D97-AF65-F5344CB8AC3E}">
        <p14:creationId xmlns:p14="http://schemas.microsoft.com/office/powerpoint/2010/main" val="1357514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9BDE8BBB-4A18-4477-A3BD-16468D89EE60}"/>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スライド" r:id="rId3" imgW="554" imgH="551" progId="TCLayout.ActiveDocument.1">
                  <p:embed/>
                </p:oleObj>
              </mc:Choice>
              <mc:Fallback>
                <p:oleObj name="think-cell スライド" r:id="rId3" imgW="554" imgH="551" progId="TCLayout.ActiveDocument.1">
                  <p:embed/>
                  <p:pic>
                    <p:nvPicPr>
                      <p:cNvPr id="2" name="オブジェクト 1" hidden="1">
                        <a:extLst>
                          <a:ext uri="{FF2B5EF4-FFF2-40B4-BE49-F238E27FC236}">
                            <a16:creationId xmlns:a16="http://schemas.microsoft.com/office/drawing/2014/main" id="{9BDE8BBB-4A18-4477-A3BD-16468D89EE60}"/>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7" name="スライド番号プレースホルダー 6">
            <a:extLst>
              <a:ext uri="{FF2B5EF4-FFF2-40B4-BE49-F238E27FC236}">
                <a16:creationId xmlns:a16="http://schemas.microsoft.com/office/drawing/2014/main" id="{195E7FA9-EC11-4728-B462-5515296346B3}"/>
              </a:ext>
            </a:extLst>
          </p:cNvPr>
          <p:cNvSpPr>
            <a:spLocks noGrp="1"/>
          </p:cNvSpPr>
          <p:nvPr>
            <p:ph type="sldNum" sz="quarter" idx="10"/>
          </p:nvPr>
        </p:nvSpPr>
        <p:spPr/>
        <p:txBody>
          <a:bodyPr/>
          <a:lstStyle>
            <a:lvl1pPr>
              <a:defRPr>
                <a:latin typeface="Meiryo UI" panose="020B0604030504040204" pitchFamily="50" charset="-128"/>
                <a:ea typeface="Meiryo UI" panose="020B0604030504040204" pitchFamily="50" charset="-128"/>
                <a:sym typeface="Meiryo UI" panose="020B0604030504040204" pitchFamily="50" charset="-128"/>
              </a:defRPr>
            </a:lvl1pPr>
          </a:lstStyle>
          <a:p>
            <a:fld id="{2714E9B5-9B87-4B86-A617-088EF19C2C8B}" type="slidenum">
              <a:rPr kumimoji="1" lang="ja-JP" altLang="en-US" smtClean="0"/>
              <a:pPr/>
              <a:t>‹#›</a:t>
            </a:fld>
            <a:endParaRPr kumimoji="1" lang="ja-JP" altLang="en-US"/>
          </a:p>
        </p:txBody>
      </p:sp>
      <p:sp>
        <p:nvSpPr>
          <p:cNvPr id="4" name="タイトル 3"/>
          <p:cNvSpPr>
            <a:spLocks noGrp="1"/>
          </p:cNvSpPr>
          <p:nvPr>
            <p:ph type="title" hasCustomPrompt="1"/>
          </p:nvPr>
        </p:nvSpPr>
        <p:spPr/>
        <p:txBody>
          <a:bodyPr/>
          <a:lstStyle>
            <a:lvl1pPr>
              <a:defRPr>
                <a:latin typeface="Meiryo UI" panose="020B0604030504040204" pitchFamily="50" charset="-128"/>
                <a:ea typeface="Meiryo UI" panose="020B0604030504040204" pitchFamily="50" charset="-128"/>
                <a:sym typeface="Meiryo UI" panose="020B0604030504040204" pitchFamily="50" charset="-128"/>
              </a:defRPr>
            </a:lvl1pPr>
          </a:lstStyle>
          <a:p>
            <a:r>
              <a:rPr kumimoji="1" lang="en-US" altLang="ja-JP" sz="20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Arial Unicode MS" panose="020B0604020202020204" pitchFamily="50" charset="-128"/>
              </a:rPr>
              <a:t>Title</a:t>
            </a:r>
            <a:endParaRPr kumimoji="1" lang="ja-JP" altLang="en-US"/>
          </a:p>
        </p:txBody>
      </p:sp>
      <p:sp>
        <p:nvSpPr>
          <p:cNvPr id="12" name="コンテンツ プレースホルダー 10"/>
          <p:cNvSpPr>
            <a:spLocks noGrp="1"/>
          </p:cNvSpPr>
          <p:nvPr>
            <p:ph sz="quarter" idx="12" hasCustomPrompt="1"/>
          </p:nvPr>
        </p:nvSpPr>
        <p:spPr>
          <a:xfrm>
            <a:off x="525600" y="1072799"/>
            <a:ext cx="11140800" cy="5234400"/>
          </a:xfrm>
        </p:spPr>
        <p:txBody>
          <a:bodyPr/>
          <a:lstStyle>
            <a:lvl1pPr>
              <a:defRPr>
                <a:latin typeface="Meiryo UI" panose="020B0604030504040204" pitchFamily="50" charset="-128"/>
                <a:ea typeface="Meiryo UI" panose="020B0604030504040204" pitchFamily="50" charset="-128"/>
                <a:sym typeface="Meiryo UI" panose="020B0604030504040204" pitchFamily="50" charset="-128"/>
              </a:defRPr>
            </a:lvl1pPr>
            <a:lvl2pPr>
              <a:defRPr>
                <a:latin typeface="Meiryo UI" panose="020B0604030504040204" pitchFamily="50" charset="-128"/>
                <a:ea typeface="Meiryo UI" panose="020B0604030504040204" pitchFamily="50" charset="-128"/>
                <a:sym typeface="Meiryo UI" panose="020B0604030504040204" pitchFamily="50" charset="-128"/>
              </a:defRPr>
            </a:lvl2pPr>
            <a:lvl3pPr>
              <a:defRPr>
                <a:latin typeface="Meiryo UI" panose="020B0604030504040204" pitchFamily="50" charset="-128"/>
                <a:ea typeface="Meiryo UI" panose="020B0604030504040204" pitchFamily="50" charset="-128"/>
                <a:sym typeface="Meiryo UI" panose="020B0604030504040204" pitchFamily="50" charset="-128"/>
              </a:defRPr>
            </a:lvl3pPr>
            <a:lvl4pPr>
              <a:defRPr>
                <a:latin typeface="Meiryo UI" panose="020B0604030504040204" pitchFamily="50" charset="-128"/>
                <a:ea typeface="Meiryo UI" panose="020B0604030504040204" pitchFamily="50" charset="-128"/>
                <a:sym typeface="Meiryo UI" panose="020B0604030504040204" pitchFamily="50" charset="-128"/>
              </a:defRPr>
            </a:lvl4pPr>
            <a:lvl5pPr>
              <a:defRPr>
                <a:latin typeface="Meiryo UI" panose="020B0604030504040204" pitchFamily="50" charset="-128"/>
                <a:ea typeface="Meiryo UI" panose="020B0604030504040204" pitchFamily="50" charset="-128"/>
                <a:sym typeface="Meiryo UI" panose="020B0604030504040204" pitchFamily="50" charset="-128"/>
              </a:defRPr>
            </a:lvl5pPr>
          </a:lstStyle>
          <a:p>
            <a:pPr lvl="0"/>
            <a:r>
              <a:rPr kumimoji="1" lang="en-US" altLang="ja-JP"/>
              <a:t>Text</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Tree>
    <p:extLst>
      <p:ext uri="{BB962C8B-B14F-4D97-AF65-F5344CB8AC3E}">
        <p14:creationId xmlns:p14="http://schemas.microsoft.com/office/powerpoint/2010/main" val="3236859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3253" y="117478"/>
            <a:ext cx="7605183" cy="1008063"/>
          </a:xfrm>
        </p:spPr>
        <p:txBody>
          <a:bodyPr/>
          <a:lstStyle/>
          <a:p>
            <a:r>
              <a:rPr lang="en-US"/>
              <a:t>Click to edit Master title style</a:t>
            </a:r>
          </a:p>
        </p:txBody>
      </p:sp>
    </p:spTree>
    <p:extLst>
      <p:ext uri="{BB962C8B-B14F-4D97-AF65-F5344CB8AC3E}">
        <p14:creationId xmlns:p14="http://schemas.microsoft.com/office/powerpoint/2010/main" val="227357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8" y="117481"/>
            <a:ext cx="7598833" cy="1008063"/>
          </a:xfrm>
        </p:spPr>
        <p:txBody>
          <a:bodyPr/>
          <a:lstStyle>
            <a:lvl1pPr>
              <a:defRPr>
                <a:solidFill>
                  <a:schemeClr val="tx2"/>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74" y="1535116"/>
            <a:ext cx="5389033" cy="63976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4869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4504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0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2"/>
            <a:ext cx="4011084" cy="1162051"/>
          </a:xfrm>
        </p:spPr>
        <p:txBody>
          <a:bodyPr anchor="b"/>
          <a:lstStyle>
            <a:lvl1pPr algn="l">
              <a:defRPr sz="2000" b="1">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66733" y="1435103"/>
            <a:ext cx="6815667" cy="4691063"/>
          </a:xfrm>
        </p:spPr>
        <p:txBody>
          <a:bodyPr/>
          <a:lstStyle>
            <a:lvl1pPr>
              <a:defRPr sz="3200"/>
            </a:lvl1pPr>
            <a:lvl2pPr>
              <a:defRPr sz="2800"/>
            </a:lvl2pPr>
            <a:lvl3pPr>
              <a:defRPr sz="2400"/>
            </a:lvl3pPr>
            <a:lvl4pPr marL="1676400" indent="-304800">
              <a:buClr>
                <a:schemeClr val="tx2"/>
              </a:buClr>
              <a:buFont typeface="Gill Sans MT" panose="020B0502020104020203" pitchFamily="34" charset="0"/>
              <a:buChar char="–"/>
              <a:defRPr sz="2000"/>
            </a:lvl4pPr>
            <a:lvl5pPr>
              <a:buClr>
                <a:schemeClr val="tx2"/>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900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Domino Widescreen Foote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23302"/>
            <a:ext cx="12192000" cy="6858000"/>
          </a:xfrm>
          <a:prstGeom prst="rect">
            <a:avLst/>
          </a:prstGeom>
        </p:spPr>
      </p:pic>
      <p:sp>
        <p:nvSpPr>
          <p:cNvPr id="1026" name="Rectangle 2"/>
          <p:cNvSpPr>
            <a:spLocks noGrp="1" noChangeArrowheads="1"/>
          </p:cNvSpPr>
          <p:nvPr>
            <p:ph type="title"/>
          </p:nvPr>
        </p:nvSpPr>
        <p:spPr bwMode="auto">
          <a:xfrm>
            <a:off x="609608" y="117481"/>
            <a:ext cx="7598833"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609600" y="1600205"/>
            <a:ext cx="10972800" cy="362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217047111"/>
      </p:ext>
    </p:extLst>
  </p:cSld>
  <p:clrMap bg1="lt1" tx1="dk1" bg2="lt2" tx2="dk2" accent1="accent1" accent2="accent2" accent3="accent3" accent4="accent4" accent5="accent5" accent6="accent6" hlink="hlink" folHlink="folHlink"/>
  <p:sldLayoutIdLst>
    <p:sldLayoutId id="2147483751" r:id="rId1"/>
    <p:sldLayoutId id="2147483765" r:id="rId2"/>
    <p:sldLayoutId id="2147483752" r:id="rId3"/>
    <p:sldLayoutId id="2147483753" r:id="rId4"/>
    <p:sldLayoutId id="2147483754" r:id="rId5"/>
    <p:sldLayoutId id="2147483755" r:id="rId6"/>
    <p:sldLayoutId id="2147483756" r:id="rId7"/>
    <p:sldLayoutId id="2147483757" r:id="rId8"/>
    <p:sldLayoutId id="2147483758" r:id="rId9"/>
    <p:sldLayoutId id="2147483768" r:id="rId10"/>
    <p:sldLayoutId id="21474837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spcBef>
          <a:spcPct val="0"/>
        </a:spcBef>
        <a:spcAft>
          <a:spcPct val="0"/>
        </a:spcAft>
        <a:defRPr sz="3200">
          <a:solidFill>
            <a:schemeClr val="accent2"/>
          </a:solidFill>
          <a:latin typeface="+mj-lt"/>
          <a:ea typeface="+mj-ea"/>
          <a:cs typeface="+mj-cs"/>
        </a:defRPr>
      </a:lvl1pPr>
      <a:lvl2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2pPr>
      <a:lvl3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3pPr>
      <a:lvl4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4pPr>
      <a:lvl5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5pPr>
      <a:lvl6pPr marL="4572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6pPr>
      <a:lvl7pPr marL="9144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7pPr>
      <a:lvl8pPr marL="13716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8pPr>
      <a:lvl9pPr marL="18288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9pPr>
    </p:titleStyle>
    <p:bodyStyle>
      <a:lvl1pPr marL="419100" indent="-419100" algn="l" rtl="0" eaLnBrk="1" fontAlgn="base" hangingPunct="1">
        <a:spcBef>
          <a:spcPct val="20000"/>
        </a:spcBef>
        <a:spcAft>
          <a:spcPct val="0"/>
        </a:spcAft>
        <a:buClr>
          <a:schemeClr val="accent2"/>
        </a:buClr>
        <a:buChar char="•"/>
        <a:defRPr sz="22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6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4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Domino Widescreen Footer.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23302"/>
            <a:ext cx="12192000" cy="6858000"/>
          </a:xfrm>
          <a:prstGeom prst="rect">
            <a:avLst/>
          </a:prstGeom>
        </p:spPr>
      </p:pic>
      <p:sp>
        <p:nvSpPr>
          <p:cNvPr id="1026" name="Rectangle 2"/>
          <p:cNvSpPr>
            <a:spLocks noGrp="1" noChangeArrowheads="1"/>
          </p:cNvSpPr>
          <p:nvPr>
            <p:ph type="title"/>
          </p:nvPr>
        </p:nvSpPr>
        <p:spPr bwMode="auto">
          <a:xfrm>
            <a:off x="609608" y="117481"/>
            <a:ext cx="7598833"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609600" y="1600205"/>
            <a:ext cx="10972800" cy="362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TextBox 2">
            <a:extLst>
              <a:ext uri="{FF2B5EF4-FFF2-40B4-BE49-F238E27FC236}">
                <a16:creationId xmlns:a16="http://schemas.microsoft.com/office/drawing/2014/main" id="{B17C16AC-23F8-47FB-ADB4-AEB0D6DDCE98}"/>
              </a:ext>
            </a:extLst>
          </p:cNvPr>
          <p:cNvSpPr txBox="1"/>
          <p:nvPr/>
        </p:nvSpPr>
        <p:spPr>
          <a:xfrm>
            <a:off x="4948892" y="6396335"/>
            <a:ext cx="2294218" cy="461665"/>
          </a:xfrm>
          <a:prstGeom prst="rect">
            <a:avLst/>
          </a:prstGeom>
          <a:noFill/>
        </p:spPr>
        <p:txBody>
          <a:bodyPr wrap="none" rtlCol="0">
            <a:spAutoFit/>
          </a:bodyPr>
          <a:lstStyle/>
          <a:p>
            <a:pPr algn="ctr"/>
            <a:r>
              <a:rPr lang="en-GB" sz="1200" b="1">
                <a:solidFill>
                  <a:schemeClr val="bg1"/>
                </a:solidFill>
              </a:rPr>
              <a:t>Strictly Confidential</a:t>
            </a:r>
          </a:p>
          <a:p>
            <a:pPr algn="ctr"/>
            <a:r>
              <a:rPr lang="en-GB" sz="1200">
                <a:solidFill>
                  <a:schemeClr val="bg1"/>
                </a:solidFill>
              </a:rPr>
              <a:t>© Domino Printing Sciences 2020</a:t>
            </a:r>
          </a:p>
        </p:txBody>
      </p:sp>
      <p:pic>
        <p:nvPicPr>
          <p:cNvPr id="6" name="Picture 5" descr="Domino Widescreen Footer.png">
            <a:extLst>
              <a:ext uri="{FF2B5EF4-FFF2-40B4-BE49-F238E27FC236}">
                <a16:creationId xmlns:a16="http://schemas.microsoft.com/office/drawing/2014/main" id="{D573799D-30D9-4BC1-AC3B-792F8E18C23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3302"/>
            <a:ext cx="12192000" cy="6858000"/>
          </a:xfrm>
          <a:prstGeom prst="rect">
            <a:avLst/>
          </a:prstGeom>
        </p:spPr>
      </p:pic>
      <p:sp>
        <p:nvSpPr>
          <p:cNvPr id="7" name="TextBox 6">
            <a:extLst>
              <a:ext uri="{FF2B5EF4-FFF2-40B4-BE49-F238E27FC236}">
                <a16:creationId xmlns:a16="http://schemas.microsoft.com/office/drawing/2014/main" id="{C4F1ACEC-3FD1-407C-A1F2-1376A248E8D9}"/>
              </a:ext>
            </a:extLst>
          </p:cNvPr>
          <p:cNvSpPr txBox="1"/>
          <p:nvPr userDrawn="1"/>
        </p:nvSpPr>
        <p:spPr>
          <a:xfrm>
            <a:off x="4948892" y="6477455"/>
            <a:ext cx="2294218" cy="276999"/>
          </a:xfrm>
          <a:prstGeom prst="rect">
            <a:avLst/>
          </a:prstGeom>
          <a:noFill/>
        </p:spPr>
        <p:txBody>
          <a:bodyPr wrap="none" rtlCol="0">
            <a:spAutoFit/>
          </a:bodyPr>
          <a:lstStyle/>
          <a:p>
            <a:pPr algn="ctr"/>
            <a:r>
              <a:rPr lang="en-GB" sz="1200" dirty="0">
                <a:solidFill>
                  <a:schemeClr val="bg1"/>
                </a:solidFill>
              </a:rPr>
              <a:t>© Domino Printing Sciences 2023</a:t>
            </a:r>
          </a:p>
        </p:txBody>
      </p:sp>
    </p:spTree>
    <p:extLst>
      <p:ext uri="{BB962C8B-B14F-4D97-AF65-F5344CB8AC3E}">
        <p14:creationId xmlns:p14="http://schemas.microsoft.com/office/powerpoint/2010/main" val="22582810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801" r:id="rId9"/>
    <p:sldLayoutId id="2147483802" r:id="rId10"/>
    <p:sldLayoutId id="2147483803" r:id="rId11"/>
    <p:sldLayoutId id="2147483804" r:id="rId12"/>
    <p:sldLayoutId id="2147483805" r:id="rId13"/>
    <p:sldLayoutId id="214748380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spcBef>
          <a:spcPct val="0"/>
        </a:spcBef>
        <a:spcAft>
          <a:spcPct val="0"/>
        </a:spcAft>
        <a:defRPr sz="3200">
          <a:solidFill>
            <a:schemeClr val="accent2"/>
          </a:solidFill>
          <a:latin typeface="+mj-lt"/>
          <a:ea typeface="+mj-ea"/>
          <a:cs typeface="+mj-cs"/>
        </a:defRPr>
      </a:lvl1pPr>
      <a:lvl2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2pPr>
      <a:lvl3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3pPr>
      <a:lvl4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4pPr>
      <a:lvl5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5pPr>
      <a:lvl6pPr marL="4572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6pPr>
      <a:lvl7pPr marL="9144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7pPr>
      <a:lvl8pPr marL="13716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8pPr>
      <a:lvl9pPr marL="18288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9pPr>
    </p:titleStyle>
    <p:bodyStyle>
      <a:lvl1pPr marL="419100" indent="-419100" algn="l" rtl="0" eaLnBrk="1" fontAlgn="base" hangingPunct="1">
        <a:spcBef>
          <a:spcPct val="20000"/>
        </a:spcBef>
        <a:spcAft>
          <a:spcPct val="0"/>
        </a:spcAft>
        <a:buClr>
          <a:schemeClr val="accent2"/>
        </a:buClr>
        <a:buChar char="•"/>
        <a:defRPr sz="22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6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4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 y="0"/>
            <a:ext cx="12192000" cy="6858000"/>
          </a:xfrm>
          <a:prstGeom prst="rect">
            <a:avLst/>
          </a:prstGeom>
          <a:solidFill>
            <a:srgbClr val="BFDEB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800">
              <a:solidFill>
                <a:prstClr val="white"/>
              </a:solidFill>
              <a:latin typeface="Arial"/>
            </a:endParaRPr>
          </a:p>
        </p:txBody>
      </p:sp>
      <p:sp>
        <p:nvSpPr>
          <p:cNvPr id="15" name="Freeform 5"/>
          <p:cNvSpPr/>
          <p:nvPr/>
        </p:nvSpPr>
        <p:spPr bwMode="auto">
          <a:xfrm>
            <a:off x="301666" y="1"/>
            <a:ext cx="568029" cy="605407"/>
          </a:xfrm>
          <a:custGeom>
            <a:avLst/>
            <a:gdLst/>
            <a:ahLst/>
            <a:cxnLst/>
            <a:rect l="l" t="t" r="r" b="b"/>
            <a:pathLst>
              <a:path w="567955" h="605407">
                <a:moveTo>
                  <a:pt x="491737" y="267283"/>
                </a:moveTo>
                <a:cubicBezTo>
                  <a:pt x="535717" y="265354"/>
                  <a:pt x="571182" y="299976"/>
                  <a:pt x="567722" y="345621"/>
                </a:cubicBezTo>
                <a:cubicBezTo>
                  <a:pt x="559602" y="445947"/>
                  <a:pt x="462169" y="563977"/>
                  <a:pt x="358092" y="596435"/>
                </a:cubicBezTo>
                <a:cubicBezTo>
                  <a:pt x="349234" y="517502"/>
                  <a:pt x="343329" y="440783"/>
                  <a:pt x="370640" y="366276"/>
                </a:cubicBezTo>
                <a:cubicBezTo>
                  <a:pt x="389832" y="313900"/>
                  <a:pt x="423048" y="276278"/>
                  <a:pt x="482836" y="268163"/>
                </a:cubicBezTo>
                <a:cubicBezTo>
                  <a:pt x="485835" y="267702"/>
                  <a:pt x="488805" y="267411"/>
                  <a:pt x="491737" y="267283"/>
                </a:cubicBezTo>
                <a:close/>
                <a:moveTo>
                  <a:pt x="406814" y="0"/>
                </a:moveTo>
                <a:lnTo>
                  <a:pt x="529964" y="0"/>
                </a:lnTo>
                <a:lnTo>
                  <a:pt x="538685" y="6550"/>
                </a:lnTo>
                <a:cubicBezTo>
                  <a:pt x="552674" y="22837"/>
                  <a:pt x="559754" y="45327"/>
                  <a:pt x="556527" y="70499"/>
                </a:cubicBezTo>
                <a:cubicBezTo>
                  <a:pt x="552838" y="105907"/>
                  <a:pt x="528495" y="121398"/>
                  <a:pt x="498251" y="133200"/>
                </a:cubicBezTo>
                <a:cubicBezTo>
                  <a:pt x="402353" y="171559"/>
                  <a:pt x="333750" y="237211"/>
                  <a:pt x="299817" y="336057"/>
                </a:cubicBezTo>
                <a:cubicBezTo>
                  <a:pt x="290965" y="362613"/>
                  <a:pt x="286539" y="390644"/>
                  <a:pt x="279900" y="419412"/>
                </a:cubicBezTo>
                <a:cubicBezTo>
                  <a:pt x="258507" y="327943"/>
                  <a:pt x="249655" y="236473"/>
                  <a:pt x="279900" y="146478"/>
                </a:cubicBezTo>
                <a:cubicBezTo>
                  <a:pt x="301477" y="81749"/>
                  <a:pt x="339651" y="32786"/>
                  <a:pt x="395668" y="3949"/>
                </a:cubicBezTo>
                <a:close/>
                <a:moveTo>
                  <a:pt x="114906" y="0"/>
                </a:moveTo>
                <a:lnTo>
                  <a:pt x="268162" y="0"/>
                </a:lnTo>
                <a:lnTo>
                  <a:pt x="230866" y="48359"/>
                </a:lnTo>
                <a:cubicBezTo>
                  <a:pt x="209194" y="83585"/>
                  <a:pt x="195360" y="122869"/>
                  <a:pt x="189089" y="166394"/>
                </a:cubicBezTo>
                <a:cubicBezTo>
                  <a:pt x="178760" y="239429"/>
                  <a:pt x="186876" y="312463"/>
                  <a:pt x="213436" y="381071"/>
                </a:cubicBezTo>
                <a:cubicBezTo>
                  <a:pt x="238520" y="446728"/>
                  <a:pt x="271720" y="509434"/>
                  <a:pt x="301231" y="573616"/>
                </a:cubicBezTo>
                <a:cubicBezTo>
                  <a:pt x="305658" y="583206"/>
                  <a:pt x="311560" y="592796"/>
                  <a:pt x="318200" y="604600"/>
                </a:cubicBezTo>
                <a:cubicBezTo>
                  <a:pt x="251063" y="609764"/>
                  <a:pt x="195729" y="589845"/>
                  <a:pt x="144823" y="553697"/>
                </a:cubicBezTo>
                <a:cubicBezTo>
                  <a:pt x="-16751" y="439351"/>
                  <a:pt x="-49951" y="181887"/>
                  <a:pt x="79898" y="32867"/>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18" name="Freeform 5"/>
          <p:cNvSpPr/>
          <p:nvPr/>
        </p:nvSpPr>
        <p:spPr bwMode="auto">
          <a:xfrm>
            <a:off x="0" y="578475"/>
            <a:ext cx="298489" cy="695405"/>
          </a:xfrm>
          <a:custGeom>
            <a:avLst/>
            <a:gdLst/>
            <a:ahLst/>
            <a:cxnLst/>
            <a:rect l="l" t="t" r="r" b="b"/>
            <a:pathLst>
              <a:path w="298450" h="695405">
                <a:moveTo>
                  <a:pt x="0" y="631970"/>
                </a:moveTo>
                <a:lnTo>
                  <a:pt x="14492" y="662418"/>
                </a:lnTo>
                <a:cubicBezTo>
                  <a:pt x="19205" y="672628"/>
                  <a:pt x="25488" y="682838"/>
                  <a:pt x="32557" y="695405"/>
                </a:cubicBezTo>
                <a:lnTo>
                  <a:pt x="0" y="694938"/>
                </a:lnTo>
                <a:close/>
                <a:moveTo>
                  <a:pt x="217307" y="336291"/>
                </a:moveTo>
                <a:cubicBezTo>
                  <a:pt x="264129" y="334237"/>
                  <a:pt x="301885" y="371097"/>
                  <a:pt x="298202" y="419691"/>
                </a:cubicBezTo>
                <a:cubicBezTo>
                  <a:pt x="289558" y="526500"/>
                  <a:pt x="185828" y="652157"/>
                  <a:pt x="75026" y="686713"/>
                </a:cubicBezTo>
                <a:cubicBezTo>
                  <a:pt x="65596" y="602679"/>
                  <a:pt x="59310" y="521002"/>
                  <a:pt x="88385" y="441681"/>
                </a:cubicBezTo>
                <a:cubicBezTo>
                  <a:pt x="108817" y="385921"/>
                  <a:pt x="144179" y="345868"/>
                  <a:pt x="207831" y="337229"/>
                </a:cubicBezTo>
                <a:cubicBezTo>
                  <a:pt x="211024" y="336738"/>
                  <a:pt x="214185" y="336428"/>
                  <a:pt x="217307" y="336291"/>
                </a:cubicBezTo>
                <a:close/>
                <a:moveTo>
                  <a:pt x="204156" y="30257"/>
                </a:moveTo>
                <a:cubicBezTo>
                  <a:pt x="256134" y="31020"/>
                  <a:pt x="293155" y="73194"/>
                  <a:pt x="286283" y="126792"/>
                </a:cubicBezTo>
                <a:cubicBezTo>
                  <a:pt x="282357" y="164488"/>
                  <a:pt x="256441" y="180980"/>
                  <a:pt x="224242" y="193545"/>
                </a:cubicBezTo>
                <a:cubicBezTo>
                  <a:pt x="122148" y="234382"/>
                  <a:pt x="49111" y="304276"/>
                  <a:pt x="12986" y="409509"/>
                </a:cubicBezTo>
                <a:lnTo>
                  <a:pt x="0" y="463857"/>
                </a:lnTo>
                <a:lnTo>
                  <a:pt x="0" y="189731"/>
                </a:lnTo>
                <a:lnTo>
                  <a:pt x="20692" y="144536"/>
                </a:lnTo>
                <a:cubicBezTo>
                  <a:pt x="55590" y="87330"/>
                  <a:pt x="108601" y="48456"/>
                  <a:pt x="181048" y="32553"/>
                </a:cubicBezTo>
                <a:cubicBezTo>
                  <a:pt x="189000" y="30885"/>
                  <a:pt x="196730" y="30148"/>
                  <a:pt x="204156" y="30257"/>
                </a:cubicBezTo>
                <a:close/>
                <a:moveTo>
                  <a:pt x="0" y="0"/>
                </a:moveTo>
                <a:lnTo>
                  <a:pt x="34128" y="3477"/>
                </a:lnTo>
                <a:lnTo>
                  <a:pt x="0" y="33192"/>
                </a:ln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19" name="Freeform 5"/>
          <p:cNvSpPr/>
          <p:nvPr/>
        </p:nvSpPr>
        <p:spPr bwMode="auto">
          <a:xfrm>
            <a:off x="0" y="206375"/>
            <a:ext cx="258419" cy="363810"/>
          </a:xfrm>
          <a:custGeom>
            <a:avLst/>
            <a:gdLst/>
            <a:ahLst/>
            <a:cxnLst/>
            <a:rect l="l" t="t" r="r" b="b"/>
            <a:pathLst>
              <a:path w="258385" h="363810">
                <a:moveTo>
                  <a:pt x="216129" y="176350"/>
                </a:moveTo>
                <a:cubicBezTo>
                  <a:pt x="240512" y="175280"/>
                  <a:pt x="260174" y="194476"/>
                  <a:pt x="258256" y="219782"/>
                </a:cubicBezTo>
                <a:cubicBezTo>
                  <a:pt x="253754" y="275404"/>
                  <a:pt x="199735" y="340842"/>
                  <a:pt x="142034" y="358837"/>
                </a:cubicBezTo>
                <a:cubicBezTo>
                  <a:pt x="137123" y="315075"/>
                  <a:pt x="133849" y="272541"/>
                  <a:pt x="148990" y="231233"/>
                </a:cubicBezTo>
                <a:cubicBezTo>
                  <a:pt x="159631" y="202195"/>
                  <a:pt x="178046" y="181337"/>
                  <a:pt x="211194" y="176838"/>
                </a:cubicBezTo>
                <a:cubicBezTo>
                  <a:pt x="212856" y="176582"/>
                  <a:pt x="214503" y="176421"/>
                  <a:pt x="216129" y="176350"/>
                </a:cubicBezTo>
                <a:close/>
                <a:moveTo>
                  <a:pt x="209280" y="16978"/>
                </a:moveTo>
                <a:cubicBezTo>
                  <a:pt x="236348" y="17375"/>
                  <a:pt x="255628" y="39338"/>
                  <a:pt x="252049" y="67250"/>
                </a:cubicBezTo>
                <a:cubicBezTo>
                  <a:pt x="250004" y="86881"/>
                  <a:pt x="236508" y="95469"/>
                  <a:pt x="219740" y="102013"/>
                </a:cubicBezTo>
                <a:cubicBezTo>
                  <a:pt x="166573" y="123279"/>
                  <a:pt x="128538" y="159677"/>
                  <a:pt x="109725" y="214479"/>
                </a:cubicBezTo>
                <a:cubicBezTo>
                  <a:pt x="104817" y="229202"/>
                  <a:pt x="102364" y="244743"/>
                  <a:pt x="98683" y="260693"/>
                </a:cubicBezTo>
                <a:cubicBezTo>
                  <a:pt x="86822" y="209981"/>
                  <a:pt x="81915" y="159268"/>
                  <a:pt x="98683" y="109374"/>
                </a:cubicBezTo>
                <a:cubicBezTo>
                  <a:pt x="114633" y="61525"/>
                  <a:pt x="146942" y="29216"/>
                  <a:pt x="197246" y="18174"/>
                </a:cubicBezTo>
                <a:cubicBezTo>
                  <a:pt x="201387" y="17305"/>
                  <a:pt x="205413" y="16921"/>
                  <a:pt x="209280" y="16978"/>
                </a:cubicBezTo>
                <a:close/>
                <a:moveTo>
                  <a:pt x="91210" y="23"/>
                </a:moveTo>
                <a:cubicBezTo>
                  <a:pt x="100694" y="185"/>
                  <a:pt x="110535" y="1192"/>
                  <a:pt x="120735" y="3032"/>
                </a:cubicBezTo>
                <a:cubicBezTo>
                  <a:pt x="79014" y="33298"/>
                  <a:pt x="55290" y="72154"/>
                  <a:pt x="48336" y="120416"/>
                </a:cubicBezTo>
                <a:cubicBezTo>
                  <a:pt x="42610" y="160907"/>
                  <a:pt x="47109" y="201398"/>
                  <a:pt x="61834" y="239436"/>
                </a:cubicBezTo>
                <a:cubicBezTo>
                  <a:pt x="75741" y="275837"/>
                  <a:pt x="94148" y="310602"/>
                  <a:pt x="110509" y="346185"/>
                </a:cubicBezTo>
                <a:cubicBezTo>
                  <a:pt x="112964" y="351502"/>
                  <a:pt x="116236" y="356819"/>
                  <a:pt x="119917" y="363363"/>
                </a:cubicBezTo>
                <a:cubicBezTo>
                  <a:pt x="82695" y="366226"/>
                  <a:pt x="52017" y="355183"/>
                  <a:pt x="23794" y="335142"/>
                </a:cubicBezTo>
                <a:lnTo>
                  <a:pt x="0" y="308368"/>
                </a:lnTo>
                <a:lnTo>
                  <a:pt x="0" y="37148"/>
                </a:lnTo>
                <a:lnTo>
                  <a:pt x="34562" y="10979"/>
                </a:lnTo>
                <a:cubicBezTo>
                  <a:pt x="51788" y="3288"/>
                  <a:pt x="70661" y="-327"/>
                  <a:pt x="91210" y="23"/>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0" name="Freeform 5"/>
          <p:cNvSpPr/>
          <p:nvPr/>
        </p:nvSpPr>
        <p:spPr bwMode="auto">
          <a:xfrm>
            <a:off x="89979" y="9525"/>
            <a:ext cx="163764" cy="189186"/>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1" name="Freeform 5"/>
          <p:cNvSpPr/>
          <p:nvPr/>
        </p:nvSpPr>
        <p:spPr bwMode="auto">
          <a:xfrm>
            <a:off x="337786" y="620689"/>
            <a:ext cx="224263" cy="259077"/>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2" name="Freeform 5"/>
          <p:cNvSpPr/>
          <p:nvPr/>
        </p:nvSpPr>
        <p:spPr bwMode="auto">
          <a:xfrm>
            <a:off x="83753" y="1306489"/>
            <a:ext cx="151228" cy="174704"/>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3" name="Freeform 5"/>
          <p:cNvSpPr/>
          <p:nvPr/>
        </p:nvSpPr>
        <p:spPr bwMode="auto">
          <a:xfrm>
            <a:off x="334610" y="1014389"/>
            <a:ext cx="151228" cy="174704"/>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4" name="Freeform 5"/>
          <p:cNvSpPr/>
          <p:nvPr/>
        </p:nvSpPr>
        <p:spPr bwMode="auto">
          <a:xfrm>
            <a:off x="652152" y="671490"/>
            <a:ext cx="125824" cy="145357"/>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5" name="Freeform 5"/>
          <p:cNvSpPr/>
          <p:nvPr/>
        </p:nvSpPr>
        <p:spPr bwMode="auto">
          <a:xfrm>
            <a:off x="515733" y="873125"/>
            <a:ext cx="291093" cy="336282"/>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6" name="Freeform 5"/>
          <p:cNvSpPr/>
          <p:nvPr/>
        </p:nvSpPr>
        <p:spPr bwMode="auto">
          <a:xfrm>
            <a:off x="0" y="1526061"/>
            <a:ext cx="238425" cy="336281"/>
          </a:xfrm>
          <a:custGeom>
            <a:avLst/>
            <a:gdLst/>
            <a:ahLst/>
            <a:cxnLst/>
            <a:rect l="l" t="t" r="r" b="b"/>
            <a:pathLst>
              <a:path w="238394" h="336281">
                <a:moveTo>
                  <a:pt x="199336" y="163006"/>
                </a:moveTo>
                <a:cubicBezTo>
                  <a:pt x="221874" y="162017"/>
                  <a:pt x="240049" y="179760"/>
                  <a:pt x="238275" y="203151"/>
                </a:cubicBezTo>
                <a:cubicBezTo>
                  <a:pt x="234115" y="254564"/>
                  <a:pt x="184184" y="315051"/>
                  <a:pt x="130848" y="331684"/>
                </a:cubicBezTo>
                <a:cubicBezTo>
                  <a:pt x="126309" y="291234"/>
                  <a:pt x="123283" y="251918"/>
                  <a:pt x="137279" y="213736"/>
                </a:cubicBezTo>
                <a:cubicBezTo>
                  <a:pt x="147114" y="186895"/>
                  <a:pt x="164136" y="167615"/>
                  <a:pt x="194775" y="163457"/>
                </a:cubicBezTo>
                <a:cubicBezTo>
                  <a:pt x="196312" y="163221"/>
                  <a:pt x="197834" y="163072"/>
                  <a:pt x="199336" y="163006"/>
                </a:cubicBezTo>
                <a:close/>
                <a:moveTo>
                  <a:pt x="193006" y="15693"/>
                </a:moveTo>
                <a:cubicBezTo>
                  <a:pt x="218026" y="16060"/>
                  <a:pt x="235846" y="36361"/>
                  <a:pt x="232538" y="62162"/>
                </a:cubicBezTo>
                <a:cubicBezTo>
                  <a:pt x="230648" y="80307"/>
                  <a:pt x="218173" y="88245"/>
                  <a:pt x="202674" y="94294"/>
                </a:cubicBezTo>
                <a:cubicBezTo>
                  <a:pt x="153531" y="113951"/>
                  <a:pt x="118374" y="147595"/>
                  <a:pt x="100985" y="198250"/>
                </a:cubicBezTo>
                <a:cubicBezTo>
                  <a:pt x="96448" y="211859"/>
                  <a:pt x="94180" y="226224"/>
                  <a:pt x="90778" y="240967"/>
                </a:cubicBezTo>
                <a:cubicBezTo>
                  <a:pt x="79815" y="194092"/>
                  <a:pt x="75279" y="147217"/>
                  <a:pt x="90778" y="101098"/>
                </a:cubicBezTo>
                <a:cubicBezTo>
                  <a:pt x="105521" y="56869"/>
                  <a:pt x="135385" y="27005"/>
                  <a:pt x="181883" y="16799"/>
                </a:cubicBezTo>
                <a:cubicBezTo>
                  <a:pt x="185710" y="15995"/>
                  <a:pt x="189431" y="15641"/>
                  <a:pt x="193006" y="15693"/>
                </a:cubicBezTo>
                <a:close/>
                <a:moveTo>
                  <a:pt x="83871" y="22"/>
                </a:moveTo>
                <a:cubicBezTo>
                  <a:pt x="92637" y="171"/>
                  <a:pt x="101733" y="1102"/>
                  <a:pt x="111162" y="2803"/>
                </a:cubicBezTo>
                <a:cubicBezTo>
                  <a:pt x="72597" y="30779"/>
                  <a:pt x="50668" y="66694"/>
                  <a:pt x="44241" y="111304"/>
                </a:cubicBezTo>
                <a:cubicBezTo>
                  <a:pt x="38948" y="148732"/>
                  <a:pt x="43107" y="186159"/>
                  <a:pt x="56718" y="221318"/>
                </a:cubicBezTo>
                <a:cubicBezTo>
                  <a:pt x="69573" y="254965"/>
                  <a:pt x="86586" y="287099"/>
                  <a:pt x="101709" y="319990"/>
                </a:cubicBezTo>
                <a:cubicBezTo>
                  <a:pt x="103978" y="324905"/>
                  <a:pt x="107003" y="329820"/>
                  <a:pt x="110405" y="335868"/>
                </a:cubicBezTo>
                <a:cubicBezTo>
                  <a:pt x="76000" y="338515"/>
                  <a:pt x="47644" y="328307"/>
                  <a:pt x="21556" y="309783"/>
                </a:cubicBezTo>
                <a:lnTo>
                  <a:pt x="0" y="285527"/>
                </a:lnTo>
                <a:lnTo>
                  <a:pt x="0" y="34006"/>
                </a:lnTo>
                <a:lnTo>
                  <a:pt x="31509" y="10148"/>
                </a:lnTo>
                <a:cubicBezTo>
                  <a:pt x="47432" y="3039"/>
                  <a:pt x="64877" y="-303"/>
                  <a:pt x="83871" y="22"/>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7" name="Freeform 5"/>
          <p:cNvSpPr/>
          <p:nvPr/>
        </p:nvSpPr>
        <p:spPr bwMode="auto">
          <a:xfrm>
            <a:off x="287995" y="1228502"/>
            <a:ext cx="581944" cy="672284"/>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8" name="Freeform 5"/>
          <p:cNvSpPr/>
          <p:nvPr/>
        </p:nvSpPr>
        <p:spPr bwMode="auto">
          <a:xfrm>
            <a:off x="0" y="1876252"/>
            <a:ext cx="304840" cy="669603"/>
          </a:xfrm>
          <a:custGeom>
            <a:avLst/>
            <a:gdLst/>
            <a:ahLst/>
            <a:cxnLst/>
            <a:rect l="l" t="t" r="r" b="b"/>
            <a:pathLst>
              <a:path w="304800" h="669603">
                <a:moveTo>
                  <a:pt x="0" y="568886"/>
                </a:moveTo>
                <a:lnTo>
                  <a:pt x="32488" y="637146"/>
                </a:lnTo>
                <a:cubicBezTo>
                  <a:pt x="37008" y="646937"/>
                  <a:pt x="43034" y="656728"/>
                  <a:pt x="49813" y="668779"/>
                </a:cubicBezTo>
                <a:cubicBezTo>
                  <a:pt x="32677" y="670097"/>
                  <a:pt x="16294" y="669815"/>
                  <a:pt x="547" y="668073"/>
                </a:cubicBezTo>
                <a:lnTo>
                  <a:pt x="0" y="667959"/>
                </a:lnTo>
                <a:close/>
                <a:moveTo>
                  <a:pt x="226985" y="324394"/>
                </a:moveTo>
                <a:cubicBezTo>
                  <a:pt x="271886" y="322424"/>
                  <a:pt x="308094" y="357772"/>
                  <a:pt x="304562" y="404373"/>
                </a:cubicBezTo>
                <a:cubicBezTo>
                  <a:pt x="296272" y="506801"/>
                  <a:pt x="196797" y="627305"/>
                  <a:pt x="90540" y="660443"/>
                </a:cubicBezTo>
                <a:cubicBezTo>
                  <a:pt x="81497" y="579857"/>
                  <a:pt x="75468" y="501529"/>
                  <a:pt x="103351" y="425461"/>
                </a:cubicBezTo>
                <a:cubicBezTo>
                  <a:pt x="122945" y="371988"/>
                  <a:pt x="156857" y="333577"/>
                  <a:pt x="217898" y="325293"/>
                </a:cubicBezTo>
                <a:cubicBezTo>
                  <a:pt x="220960" y="324822"/>
                  <a:pt x="223992" y="324525"/>
                  <a:pt x="226985" y="324394"/>
                </a:cubicBezTo>
                <a:close/>
                <a:moveTo>
                  <a:pt x="214373" y="30911"/>
                </a:moveTo>
                <a:cubicBezTo>
                  <a:pt x="264219" y="31642"/>
                  <a:pt x="299722" y="72087"/>
                  <a:pt x="293132" y="123487"/>
                </a:cubicBezTo>
                <a:cubicBezTo>
                  <a:pt x="289367" y="159637"/>
                  <a:pt x="264514" y="175452"/>
                  <a:pt x="233635" y="187502"/>
                </a:cubicBezTo>
                <a:cubicBezTo>
                  <a:pt x="135729" y="226664"/>
                  <a:pt x="65688" y="293692"/>
                  <a:pt x="31044" y="394609"/>
                </a:cubicBezTo>
                <a:cubicBezTo>
                  <a:pt x="22007" y="421721"/>
                  <a:pt x="17488" y="450340"/>
                  <a:pt x="10710" y="479711"/>
                </a:cubicBezTo>
                <a:lnTo>
                  <a:pt x="0" y="424397"/>
                </a:lnTo>
                <a:lnTo>
                  <a:pt x="0" y="247075"/>
                </a:lnTo>
                <a:lnTo>
                  <a:pt x="10710" y="201058"/>
                </a:lnTo>
                <a:cubicBezTo>
                  <a:pt x="40082" y="112943"/>
                  <a:pt x="99579" y="53447"/>
                  <a:pt x="192213" y="33113"/>
                </a:cubicBezTo>
                <a:cubicBezTo>
                  <a:pt x="199839" y="31513"/>
                  <a:pt x="207252" y="30807"/>
                  <a:pt x="214373" y="30911"/>
                </a:cubicBezTo>
                <a:close/>
                <a:moveTo>
                  <a:pt x="0" y="0"/>
                </a:moveTo>
                <a:lnTo>
                  <a:pt x="51319" y="5230"/>
                </a:lnTo>
                <a:lnTo>
                  <a:pt x="0" y="49912"/>
                </a:ln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29" name="Freeform 5"/>
          <p:cNvSpPr/>
          <p:nvPr/>
        </p:nvSpPr>
        <p:spPr bwMode="auto">
          <a:xfrm>
            <a:off x="363169" y="1927455"/>
            <a:ext cx="200431" cy="231546"/>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0" name="Freeform 5"/>
          <p:cNvSpPr/>
          <p:nvPr/>
        </p:nvSpPr>
        <p:spPr bwMode="auto">
          <a:xfrm>
            <a:off x="523225" y="2145557"/>
            <a:ext cx="331528" cy="382995"/>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1" name="Freeform 5"/>
          <p:cNvSpPr/>
          <p:nvPr/>
        </p:nvSpPr>
        <p:spPr bwMode="auto">
          <a:xfrm>
            <a:off x="281645" y="2526828"/>
            <a:ext cx="578644" cy="668474"/>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2" name="Freeform 5"/>
          <p:cNvSpPr/>
          <p:nvPr/>
        </p:nvSpPr>
        <p:spPr bwMode="auto">
          <a:xfrm>
            <a:off x="357856" y="2349376"/>
            <a:ext cx="116621" cy="134726"/>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3" name="Freeform 5"/>
          <p:cNvSpPr/>
          <p:nvPr/>
        </p:nvSpPr>
        <p:spPr bwMode="auto">
          <a:xfrm>
            <a:off x="103823" y="2616076"/>
            <a:ext cx="116621" cy="134726"/>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4" name="Freeform 5"/>
          <p:cNvSpPr/>
          <p:nvPr/>
        </p:nvSpPr>
        <p:spPr bwMode="auto">
          <a:xfrm>
            <a:off x="1" y="2822575"/>
            <a:ext cx="240486" cy="321926"/>
          </a:xfrm>
          <a:custGeom>
            <a:avLst/>
            <a:gdLst/>
            <a:ahLst/>
            <a:cxnLst/>
            <a:rect l="l" t="t" r="r" b="b"/>
            <a:pathLst>
              <a:path w="240455" h="321926">
                <a:moveTo>
                  <a:pt x="203064" y="156047"/>
                </a:moveTo>
                <a:cubicBezTo>
                  <a:pt x="224639" y="155101"/>
                  <a:pt x="242038" y="172087"/>
                  <a:pt x="240341" y="194479"/>
                </a:cubicBezTo>
                <a:cubicBezTo>
                  <a:pt x="236357" y="243698"/>
                  <a:pt x="188558" y="301602"/>
                  <a:pt x="137500" y="317526"/>
                </a:cubicBezTo>
                <a:cubicBezTo>
                  <a:pt x="133154" y="278802"/>
                  <a:pt x="130257" y="241165"/>
                  <a:pt x="143656" y="204612"/>
                </a:cubicBezTo>
                <a:cubicBezTo>
                  <a:pt x="153071" y="178917"/>
                  <a:pt x="169366" y="160460"/>
                  <a:pt x="198697" y="156480"/>
                </a:cubicBezTo>
                <a:cubicBezTo>
                  <a:pt x="200168" y="156253"/>
                  <a:pt x="201625" y="156111"/>
                  <a:pt x="203064" y="156047"/>
                </a:cubicBezTo>
                <a:close/>
                <a:moveTo>
                  <a:pt x="197004" y="15024"/>
                </a:moveTo>
                <a:cubicBezTo>
                  <a:pt x="220955" y="15375"/>
                  <a:pt x="238015" y="34809"/>
                  <a:pt x="234849" y="59508"/>
                </a:cubicBezTo>
                <a:cubicBezTo>
                  <a:pt x="233039" y="76879"/>
                  <a:pt x="221097" y="84478"/>
                  <a:pt x="206259" y="90268"/>
                </a:cubicBezTo>
                <a:cubicBezTo>
                  <a:pt x="159214" y="109087"/>
                  <a:pt x="125558" y="141295"/>
                  <a:pt x="108911" y="189787"/>
                </a:cubicBezTo>
                <a:cubicBezTo>
                  <a:pt x="104568" y="202815"/>
                  <a:pt x="102397" y="216567"/>
                  <a:pt x="99140" y="230681"/>
                </a:cubicBezTo>
                <a:cubicBezTo>
                  <a:pt x="88645" y="185807"/>
                  <a:pt x="84303" y="140933"/>
                  <a:pt x="99140" y="96782"/>
                </a:cubicBezTo>
                <a:cubicBezTo>
                  <a:pt x="113254" y="54442"/>
                  <a:pt x="141843" y="25853"/>
                  <a:pt x="186355" y="16082"/>
                </a:cubicBezTo>
                <a:cubicBezTo>
                  <a:pt x="190020" y="15313"/>
                  <a:pt x="193582" y="14973"/>
                  <a:pt x="197004" y="15024"/>
                </a:cubicBezTo>
                <a:close/>
                <a:moveTo>
                  <a:pt x="92528" y="21"/>
                </a:moveTo>
                <a:cubicBezTo>
                  <a:pt x="100920" y="164"/>
                  <a:pt x="109628" y="1055"/>
                  <a:pt x="118654" y="2683"/>
                </a:cubicBezTo>
                <a:cubicBezTo>
                  <a:pt x="81736" y="29465"/>
                  <a:pt x="60743" y="63847"/>
                  <a:pt x="54590" y="106553"/>
                </a:cubicBezTo>
                <a:cubicBezTo>
                  <a:pt x="49523" y="142383"/>
                  <a:pt x="53504" y="178212"/>
                  <a:pt x="66534" y="211871"/>
                </a:cubicBezTo>
                <a:cubicBezTo>
                  <a:pt x="78840" y="244081"/>
                  <a:pt x="95127" y="274844"/>
                  <a:pt x="109605" y="306331"/>
                </a:cubicBezTo>
                <a:cubicBezTo>
                  <a:pt x="111777" y="311036"/>
                  <a:pt x="114672" y="315740"/>
                  <a:pt x="117930" y="321531"/>
                </a:cubicBezTo>
                <a:cubicBezTo>
                  <a:pt x="84993" y="324064"/>
                  <a:pt x="57847" y="314293"/>
                  <a:pt x="32874" y="296559"/>
                </a:cubicBezTo>
                <a:lnTo>
                  <a:pt x="0" y="259567"/>
                </a:lnTo>
                <a:lnTo>
                  <a:pt x="0" y="42992"/>
                </a:lnTo>
                <a:lnTo>
                  <a:pt x="1023" y="41046"/>
                </a:lnTo>
                <a:cubicBezTo>
                  <a:pt x="25725" y="12817"/>
                  <a:pt x="56162" y="-600"/>
                  <a:pt x="92528" y="21"/>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5" name="Freeform 5"/>
          <p:cNvSpPr/>
          <p:nvPr/>
        </p:nvSpPr>
        <p:spPr bwMode="auto">
          <a:xfrm>
            <a:off x="1" y="3167512"/>
            <a:ext cx="294265" cy="679985"/>
          </a:xfrm>
          <a:custGeom>
            <a:avLst/>
            <a:gdLst/>
            <a:ahLst/>
            <a:cxnLst/>
            <a:rect l="l" t="t" r="r" b="b"/>
            <a:pathLst>
              <a:path w="294227" h="679985">
                <a:moveTo>
                  <a:pt x="0" y="612711"/>
                </a:moveTo>
                <a:lnTo>
                  <a:pt x="16673" y="647742"/>
                </a:lnTo>
                <a:cubicBezTo>
                  <a:pt x="21280" y="657722"/>
                  <a:pt x="27421" y="667702"/>
                  <a:pt x="34331" y="679985"/>
                </a:cubicBezTo>
                <a:lnTo>
                  <a:pt x="0" y="679493"/>
                </a:lnTo>
                <a:close/>
                <a:moveTo>
                  <a:pt x="214915" y="328967"/>
                </a:moveTo>
                <a:cubicBezTo>
                  <a:pt x="260681" y="326959"/>
                  <a:pt x="297586" y="362988"/>
                  <a:pt x="293985" y="410487"/>
                </a:cubicBezTo>
                <a:cubicBezTo>
                  <a:pt x="285536" y="514888"/>
                  <a:pt x="184146" y="637712"/>
                  <a:pt x="75842" y="671489"/>
                </a:cubicBezTo>
                <a:cubicBezTo>
                  <a:pt x="66625" y="589350"/>
                  <a:pt x="60480" y="509514"/>
                  <a:pt x="88900" y="431981"/>
                </a:cubicBezTo>
                <a:cubicBezTo>
                  <a:pt x="108871" y="377478"/>
                  <a:pt x="143436" y="338327"/>
                  <a:pt x="205653" y="329883"/>
                </a:cubicBezTo>
                <a:cubicBezTo>
                  <a:pt x="208773" y="329403"/>
                  <a:pt x="211864" y="329100"/>
                  <a:pt x="214915" y="328967"/>
                </a:cubicBezTo>
                <a:close/>
                <a:moveTo>
                  <a:pt x="202060" y="29831"/>
                </a:moveTo>
                <a:cubicBezTo>
                  <a:pt x="252866" y="30577"/>
                  <a:pt x="289052" y="71800"/>
                  <a:pt x="282336" y="124190"/>
                </a:cubicBezTo>
                <a:cubicBezTo>
                  <a:pt x="278498" y="161036"/>
                  <a:pt x="253166" y="177156"/>
                  <a:pt x="221693" y="189438"/>
                </a:cubicBezTo>
                <a:cubicBezTo>
                  <a:pt x="121901" y="229355"/>
                  <a:pt x="50512" y="297673"/>
                  <a:pt x="15201" y="400534"/>
                </a:cubicBezTo>
                <a:lnTo>
                  <a:pt x="0" y="464153"/>
                </a:lnTo>
                <a:lnTo>
                  <a:pt x="0" y="191188"/>
                </a:lnTo>
                <a:lnTo>
                  <a:pt x="22733" y="141534"/>
                </a:lnTo>
                <a:cubicBezTo>
                  <a:pt x="56845" y="85617"/>
                  <a:pt x="108660" y="47620"/>
                  <a:pt x="179474" y="32076"/>
                </a:cubicBezTo>
                <a:cubicBezTo>
                  <a:pt x="187246" y="30445"/>
                  <a:pt x="194802" y="29725"/>
                  <a:pt x="202060" y="29831"/>
                </a:cubicBezTo>
                <a:close/>
                <a:moveTo>
                  <a:pt x="0" y="0"/>
                </a:moveTo>
                <a:lnTo>
                  <a:pt x="35867" y="3655"/>
                </a:lnTo>
                <a:lnTo>
                  <a:pt x="0" y="34883"/>
                </a:ln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6" name="Freeform 5"/>
          <p:cNvSpPr/>
          <p:nvPr/>
        </p:nvSpPr>
        <p:spPr bwMode="auto">
          <a:xfrm>
            <a:off x="360482" y="3230219"/>
            <a:ext cx="202299" cy="233706"/>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7" name="Freeform 5"/>
          <p:cNvSpPr/>
          <p:nvPr/>
        </p:nvSpPr>
        <p:spPr bwMode="auto">
          <a:xfrm>
            <a:off x="338254" y="3627095"/>
            <a:ext cx="136340" cy="157506"/>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8" name="Freeform 5"/>
          <p:cNvSpPr/>
          <p:nvPr/>
        </p:nvSpPr>
        <p:spPr bwMode="auto">
          <a:xfrm>
            <a:off x="90572" y="3903320"/>
            <a:ext cx="136340" cy="157506"/>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39" name="Freeform 5"/>
          <p:cNvSpPr/>
          <p:nvPr/>
        </p:nvSpPr>
        <p:spPr bwMode="auto">
          <a:xfrm>
            <a:off x="357306" y="4514850"/>
            <a:ext cx="206126" cy="238126"/>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0" name="Freeform 5"/>
          <p:cNvSpPr/>
          <p:nvPr/>
        </p:nvSpPr>
        <p:spPr bwMode="auto">
          <a:xfrm>
            <a:off x="268944" y="3782031"/>
            <a:ext cx="623348" cy="720121"/>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1" name="Freeform 5"/>
          <p:cNvSpPr/>
          <p:nvPr/>
        </p:nvSpPr>
        <p:spPr bwMode="auto">
          <a:xfrm>
            <a:off x="0" y="4113023"/>
            <a:ext cx="242056" cy="338329"/>
          </a:xfrm>
          <a:custGeom>
            <a:avLst/>
            <a:gdLst/>
            <a:ahLst/>
            <a:cxnLst/>
            <a:rect l="l" t="t" r="r" b="b"/>
            <a:pathLst>
              <a:path w="242024" h="338329">
                <a:moveTo>
                  <a:pt x="202728" y="163998"/>
                </a:moveTo>
                <a:cubicBezTo>
                  <a:pt x="225403" y="163004"/>
                  <a:pt x="243688" y="180854"/>
                  <a:pt x="241904" y="204388"/>
                </a:cubicBezTo>
                <a:cubicBezTo>
                  <a:pt x="237718" y="256114"/>
                  <a:pt x="187483" y="316969"/>
                  <a:pt x="133823" y="333704"/>
                </a:cubicBezTo>
                <a:cubicBezTo>
                  <a:pt x="129257" y="293007"/>
                  <a:pt x="126212" y="253452"/>
                  <a:pt x="140293" y="215037"/>
                </a:cubicBezTo>
                <a:cubicBezTo>
                  <a:pt x="150188" y="188033"/>
                  <a:pt x="167313" y="168636"/>
                  <a:pt x="198139" y="164452"/>
                </a:cubicBezTo>
                <a:cubicBezTo>
                  <a:pt x="199685" y="164214"/>
                  <a:pt x="201216" y="164064"/>
                  <a:pt x="202728" y="163998"/>
                </a:cubicBezTo>
                <a:close/>
                <a:moveTo>
                  <a:pt x="196359" y="15789"/>
                </a:moveTo>
                <a:cubicBezTo>
                  <a:pt x="221531" y="16158"/>
                  <a:pt x="239460" y="36583"/>
                  <a:pt x="236132" y="62540"/>
                </a:cubicBezTo>
                <a:cubicBezTo>
                  <a:pt x="234230" y="80796"/>
                  <a:pt x="221679" y="88783"/>
                  <a:pt x="206086" y="94868"/>
                </a:cubicBezTo>
                <a:cubicBezTo>
                  <a:pt x="156644" y="114645"/>
                  <a:pt x="121273" y="148493"/>
                  <a:pt x="103778" y="199457"/>
                </a:cubicBezTo>
                <a:cubicBezTo>
                  <a:pt x="99214" y="213149"/>
                  <a:pt x="96933" y="227601"/>
                  <a:pt x="93510" y="242434"/>
                </a:cubicBezTo>
                <a:cubicBezTo>
                  <a:pt x="82480" y="195273"/>
                  <a:pt x="77916" y="148113"/>
                  <a:pt x="93510" y="101714"/>
                </a:cubicBezTo>
                <a:cubicBezTo>
                  <a:pt x="108342" y="57215"/>
                  <a:pt x="138388" y="27170"/>
                  <a:pt x="185168" y="16901"/>
                </a:cubicBezTo>
                <a:cubicBezTo>
                  <a:pt x="189019" y="16093"/>
                  <a:pt x="192763" y="15736"/>
                  <a:pt x="196359" y="15789"/>
                </a:cubicBezTo>
                <a:close/>
                <a:moveTo>
                  <a:pt x="86560" y="22"/>
                </a:moveTo>
                <a:cubicBezTo>
                  <a:pt x="95380" y="172"/>
                  <a:pt x="104531" y="1108"/>
                  <a:pt x="114017" y="2820"/>
                </a:cubicBezTo>
                <a:cubicBezTo>
                  <a:pt x="75218" y="30966"/>
                  <a:pt x="53156" y="67100"/>
                  <a:pt x="46690" y="111982"/>
                </a:cubicBezTo>
                <a:cubicBezTo>
                  <a:pt x="41365" y="149637"/>
                  <a:pt x="45549" y="187292"/>
                  <a:pt x="59242" y="222665"/>
                </a:cubicBezTo>
                <a:cubicBezTo>
                  <a:pt x="72175" y="256517"/>
                  <a:pt x="89293" y="288847"/>
                  <a:pt x="104508" y="321938"/>
                </a:cubicBezTo>
                <a:cubicBezTo>
                  <a:pt x="106790" y="326883"/>
                  <a:pt x="109833" y="331827"/>
                  <a:pt x="113257" y="337913"/>
                </a:cubicBezTo>
                <a:cubicBezTo>
                  <a:pt x="78642" y="340575"/>
                  <a:pt x="50113" y="330306"/>
                  <a:pt x="23867" y="311669"/>
                </a:cubicBezTo>
                <a:lnTo>
                  <a:pt x="0" y="284812"/>
                </a:lnTo>
                <a:lnTo>
                  <a:pt x="0" y="35864"/>
                </a:lnTo>
                <a:lnTo>
                  <a:pt x="33881" y="10210"/>
                </a:lnTo>
                <a:cubicBezTo>
                  <a:pt x="49900" y="3058"/>
                  <a:pt x="67451" y="-304"/>
                  <a:pt x="86560" y="22"/>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2" name="Freeform 5"/>
          <p:cNvSpPr/>
          <p:nvPr/>
        </p:nvSpPr>
        <p:spPr bwMode="auto">
          <a:xfrm>
            <a:off x="1" y="4472916"/>
            <a:ext cx="292367" cy="685614"/>
          </a:xfrm>
          <a:custGeom>
            <a:avLst/>
            <a:gdLst/>
            <a:ahLst/>
            <a:cxnLst/>
            <a:rect l="l" t="t" r="r" b="b"/>
            <a:pathLst>
              <a:path w="292329" h="685614">
                <a:moveTo>
                  <a:pt x="0" y="627262"/>
                </a:moveTo>
                <a:lnTo>
                  <a:pt x="12289" y="653082"/>
                </a:lnTo>
                <a:cubicBezTo>
                  <a:pt x="16937" y="663151"/>
                  <a:pt x="23133" y="673221"/>
                  <a:pt x="30105" y="685614"/>
                </a:cubicBezTo>
                <a:lnTo>
                  <a:pt x="0" y="685182"/>
                </a:lnTo>
                <a:close/>
                <a:moveTo>
                  <a:pt x="212306" y="331451"/>
                </a:moveTo>
                <a:cubicBezTo>
                  <a:pt x="258481" y="329426"/>
                  <a:pt x="295717" y="365778"/>
                  <a:pt x="292084" y="413702"/>
                </a:cubicBezTo>
                <a:cubicBezTo>
                  <a:pt x="283559" y="519038"/>
                  <a:pt x="181261" y="642962"/>
                  <a:pt x="71988" y="677042"/>
                </a:cubicBezTo>
                <a:cubicBezTo>
                  <a:pt x="62688" y="594167"/>
                  <a:pt x="56488" y="513616"/>
                  <a:pt x="85163" y="435388"/>
                </a:cubicBezTo>
                <a:cubicBezTo>
                  <a:pt x="105312" y="380397"/>
                  <a:pt x="140187" y="340896"/>
                  <a:pt x="202961" y="332376"/>
                </a:cubicBezTo>
                <a:cubicBezTo>
                  <a:pt x="206109" y="331892"/>
                  <a:pt x="209227" y="331586"/>
                  <a:pt x="212306" y="331451"/>
                </a:cubicBezTo>
                <a:close/>
                <a:moveTo>
                  <a:pt x="199336" y="29637"/>
                </a:moveTo>
                <a:cubicBezTo>
                  <a:pt x="250597" y="30389"/>
                  <a:pt x="287107" y="71982"/>
                  <a:pt x="280330" y="124841"/>
                </a:cubicBezTo>
                <a:cubicBezTo>
                  <a:pt x="276458" y="162017"/>
                  <a:pt x="250899" y="178281"/>
                  <a:pt x="219145" y="190673"/>
                </a:cubicBezTo>
                <a:cubicBezTo>
                  <a:pt x="118459" y="230947"/>
                  <a:pt x="46431" y="299878"/>
                  <a:pt x="10804" y="403660"/>
                </a:cubicBezTo>
                <a:lnTo>
                  <a:pt x="0" y="448875"/>
                </a:lnTo>
                <a:lnTo>
                  <a:pt x="0" y="182537"/>
                </a:lnTo>
                <a:lnTo>
                  <a:pt x="18403" y="142340"/>
                </a:lnTo>
                <a:cubicBezTo>
                  <a:pt x="52820" y="85923"/>
                  <a:pt x="105099" y="47585"/>
                  <a:pt x="176547" y="31901"/>
                </a:cubicBezTo>
                <a:cubicBezTo>
                  <a:pt x="184389" y="30256"/>
                  <a:pt x="192013" y="29530"/>
                  <a:pt x="199336" y="29637"/>
                </a:cubicBezTo>
                <a:close/>
                <a:moveTo>
                  <a:pt x="0" y="0"/>
                </a:moveTo>
                <a:lnTo>
                  <a:pt x="31654" y="3226"/>
                </a:lnTo>
                <a:lnTo>
                  <a:pt x="0" y="30787"/>
                </a:ln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3" name="Freeform 5"/>
          <p:cNvSpPr/>
          <p:nvPr/>
        </p:nvSpPr>
        <p:spPr bwMode="auto">
          <a:xfrm>
            <a:off x="331903" y="4934689"/>
            <a:ext cx="128533" cy="148487"/>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4" name="Freeform 5"/>
          <p:cNvSpPr/>
          <p:nvPr/>
        </p:nvSpPr>
        <p:spPr bwMode="auto">
          <a:xfrm>
            <a:off x="100098" y="5207739"/>
            <a:ext cx="128533" cy="148487"/>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5" name="Freeform 5"/>
          <p:cNvSpPr/>
          <p:nvPr/>
        </p:nvSpPr>
        <p:spPr bwMode="auto">
          <a:xfrm>
            <a:off x="365346" y="5824415"/>
            <a:ext cx="193526" cy="223570"/>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6" name="Freeform 5"/>
          <p:cNvSpPr/>
          <p:nvPr/>
        </p:nvSpPr>
        <p:spPr bwMode="auto">
          <a:xfrm>
            <a:off x="0" y="5417568"/>
            <a:ext cx="244505" cy="333907"/>
          </a:xfrm>
          <a:custGeom>
            <a:avLst/>
            <a:gdLst/>
            <a:ahLst/>
            <a:cxnLst/>
            <a:rect l="l" t="t" r="r" b="b"/>
            <a:pathLst>
              <a:path w="244473" h="333907">
                <a:moveTo>
                  <a:pt x="205691" y="161855"/>
                </a:moveTo>
                <a:cubicBezTo>
                  <a:pt x="228070" y="160874"/>
                  <a:pt x="246116" y="178491"/>
                  <a:pt x="244355" y="201717"/>
                </a:cubicBezTo>
                <a:cubicBezTo>
                  <a:pt x="240224" y="252767"/>
                  <a:pt x="190646" y="312827"/>
                  <a:pt x="137687" y="329343"/>
                </a:cubicBezTo>
                <a:cubicBezTo>
                  <a:pt x="133180" y="289178"/>
                  <a:pt x="130175" y="250140"/>
                  <a:pt x="144072" y="212227"/>
                </a:cubicBezTo>
                <a:cubicBezTo>
                  <a:pt x="153837" y="185576"/>
                  <a:pt x="170739" y="166432"/>
                  <a:pt x="201162" y="162303"/>
                </a:cubicBezTo>
                <a:cubicBezTo>
                  <a:pt x="202688" y="162069"/>
                  <a:pt x="204199" y="161921"/>
                  <a:pt x="205691" y="161855"/>
                </a:cubicBezTo>
                <a:close/>
                <a:moveTo>
                  <a:pt x="199405" y="15583"/>
                </a:moveTo>
                <a:cubicBezTo>
                  <a:pt x="224249" y="15947"/>
                  <a:pt x="241943" y="36105"/>
                  <a:pt x="238659" y="61723"/>
                </a:cubicBezTo>
                <a:cubicBezTo>
                  <a:pt x="236782" y="79740"/>
                  <a:pt x="224395" y="87622"/>
                  <a:pt x="209006" y="93628"/>
                </a:cubicBezTo>
                <a:cubicBezTo>
                  <a:pt x="160209" y="113146"/>
                  <a:pt x="125301" y="146553"/>
                  <a:pt x="108034" y="196851"/>
                </a:cubicBezTo>
                <a:cubicBezTo>
                  <a:pt x="103530" y="210363"/>
                  <a:pt x="101278" y="224627"/>
                  <a:pt x="97900" y="239266"/>
                </a:cubicBezTo>
                <a:cubicBezTo>
                  <a:pt x="87014" y="192722"/>
                  <a:pt x="82510" y="146178"/>
                  <a:pt x="97900" y="100384"/>
                </a:cubicBezTo>
                <a:cubicBezTo>
                  <a:pt x="112539" y="56468"/>
                  <a:pt x="142192" y="26815"/>
                  <a:pt x="188361" y="16680"/>
                </a:cubicBezTo>
                <a:cubicBezTo>
                  <a:pt x="192161" y="15883"/>
                  <a:pt x="195856" y="15531"/>
                  <a:pt x="199405" y="15583"/>
                </a:cubicBezTo>
                <a:close/>
                <a:moveTo>
                  <a:pt x="91041" y="22"/>
                </a:moveTo>
                <a:cubicBezTo>
                  <a:pt x="99746" y="170"/>
                  <a:pt x="108777" y="1094"/>
                  <a:pt x="118139" y="2783"/>
                </a:cubicBezTo>
                <a:cubicBezTo>
                  <a:pt x="79847" y="30562"/>
                  <a:pt x="58073" y="66223"/>
                  <a:pt x="51691" y="110519"/>
                </a:cubicBezTo>
                <a:cubicBezTo>
                  <a:pt x="46436" y="147682"/>
                  <a:pt x="50565" y="184845"/>
                  <a:pt x="64080" y="219756"/>
                </a:cubicBezTo>
                <a:cubicBezTo>
                  <a:pt x="76844" y="253165"/>
                  <a:pt x="93738" y="285073"/>
                  <a:pt x="108754" y="317731"/>
                </a:cubicBezTo>
                <a:cubicBezTo>
                  <a:pt x="111007" y="322611"/>
                  <a:pt x="114010" y="327491"/>
                  <a:pt x="117389" y="333497"/>
                </a:cubicBezTo>
                <a:cubicBezTo>
                  <a:pt x="83226" y="336125"/>
                  <a:pt x="55070" y="325990"/>
                  <a:pt x="29167" y="307596"/>
                </a:cubicBezTo>
                <a:lnTo>
                  <a:pt x="0" y="274776"/>
                </a:lnTo>
                <a:lnTo>
                  <a:pt x="0" y="39644"/>
                </a:lnTo>
                <a:lnTo>
                  <a:pt x="39049" y="10076"/>
                </a:lnTo>
                <a:cubicBezTo>
                  <a:pt x="54859" y="3018"/>
                  <a:pt x="72182" y="-300"/>
                  <a:pt x="91041" y="22"/>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7" name="Freeform 5"/>
          <p:cNvSpPr/>
          <p:nvPr/>
        </p:nvSpPr>
        <p:spPr bwMode="auto">
          <a:xfrm>
            <a:off x="275294" y="5123285"/>
            <a:ext cx="580909" cy="671091"/>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8" name="Freeform 5"/>
          <p:cNvSpPr/>
          <p:nvPr/>
        </p:nvSpPr>
        <p:spPr bwMode="auto">
          <a:xfrm>
            <a:off x="513873" y="4733926"/>
            <a:ext cx="332039" cy="383586"/>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49" name="Freeform 5"/>
          <p:cNvSpPr/>
          <p:nvPr/>
        </p:nvSpPr>
        <p:spPr bwMode="auto">
          <a:xfrm>
            <a:off x="343119" y="6217470"/>
            <a:ext cx="136370" cy="157540"/>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51" name="Freeform 5"/>
          <p:cNvSpPr/>
          <p:nvPr/>
        </p:nvSpPr>
        <p:spPr bwMode="auto">
          <a:xfrm>
            <a:off x="287996" y="6427936"/>
            <a:ext cx="559840" cy="430064"/>
          </a:xfrm>
          <a:custGeom>
            <a:avLst/>
            <a:gdLst/>
            <a:ahLst/>
            <a:cxnLst/>
            <a:rect l="l" t="t" r="r" b="b"/>
            <a:pathLst>
              <a:path w="559767" h="430064">
                <a:moveTo>
                  <a:pt x="484648" y="313499"/>
                </a:moveTo>
                <a:cubicBezTo>
                  <a:pt x="527994" y="311598"/>
                  <a:pt x="562947" y="345722"/>
                  <a:pt x="559537" y="390708"/>
                </a:cubicBezTo>
                <a:cubicBezTo>
                  <a:pt x="558537" y="403068"/>
                  <a:pt x="556161" y="415701"/>
                  <a:pt x="552569" y="428408"/>
                </a:cubicBezTo>
                <a:lnTo>
                  <a:pt x="551949" y="430064"/>
                </a:lnTo>
                <a:lnTo>
                  <a:pt x="360326" y="430064"/>
                </a:lnTo>
                <a:lnTo>
                  <a:pt x="365297" y="411066"/>
                </a:lnTo>
                <a:cubicBezTo>
                  <a:pt x="384211" y="359445"/>
                  <a:pt x="416949" y="322365"/>
                  <a:pt x="475876" y="314367"/>
                </a:cubicBezTo>
                <a:cubicBezTo>
                  <a:pt x="478831" y="313913"/>
                  <a:pt x="481758" y="313626"/>
                  <a:pt x="484648" y="313499"/>
                </a:cubicBezTo>
                <a:close/>
                <a:moveTo>
                  <a:pt x="472473" y="30182"/>
                </a:moveTo>
                <a:cubicBezTo>
                  <a:pt x="520592" y="30888"/>
                  <a:pt x="554865" y="69932"/>
                  <a:pt x="548504" y="119552"/>
                </a:cubicBezTo>
                <a:cubicBezTo>
                  <a:pt x="544868" y="154449"/>
                  <a:pt x="520876" y="169717"/>
                  <a:pt x="491068" y="181349"/>
                </a:cubicBezTo>
                <a:cubicBezTo>
                  <a:pt x="396553" y="219155"/>
                  <a:pt x="328938" y="283860"/>
                  <a:pt x="295495" y="381282"/>
                </a:cubicBezTo>
                <a:lnTo>
                  <a:pt x="283839" y="430064"/>
                </a:lnTo>
                <a:lnTo>
                  <a:pt x="269403" y="430064"/>
                </a:lnTo>
                <a:lnTo>
                  <a:pt x="262778" y="395846"/>
                </a:lnTo>
                <a:cubicBezTo>
                  <a:pt x="252827" y="328300"/>
                  <a:pt x="253508" y="260959"/>
                  <a:pt x="275865" y="194436"/>
                </a:cubicBezTo>
                <a:cubicBezTo>
                  <a:pt x="304219" y="109373"/>
                  <a:pt x="361655" y="51938"/>
                  <a:pt x="451081" y="32308"/>
                </a:cubicBezTo>
                <a:cubicBezTo>
                  <a:pt x="458442" y="30763"/>
                  <a:pt x="465599" y="30082"/>
                  <a:pt x="472473" y="30182"/>
                </a:cubicBezTo>
                <a:close/>
                <a:moveTo>
                  <a:pt x="262580" y="42"/>
                </a:moveTo>
                <a:cubicBezTo>
                  <a:pt x="279440" y="329"/>
                  <a:pt x="296934" y="2119"/>
                  <a:pt x="315067" y="5390"/>
                </a:cubicBezTo>
                <a:cubicBezTo>
                  <a:pt x="240899" y="59195"/>
                  <a:pt x="198725" y="128268"/>
                  <a:pt x="186363" y="214065"/>
                </a:cubicBezTo>
                <a:cubicBezTo>
                  <a:pt x="176183" y="286047"/>
                  <a:pt x="184182" y="358028"/>
                  <a:pt x="210359" y="425648"/>
                </a:cubicBezTo>
                <a:lnTo>
                  <a:pt x="212285" y="430064"/>
                </a:lnTo>
                <a:lnTo>
                  <a:pt x="22029" y="430064"/>
                </a:lnTo>
                <a:lnTo>
                  <a:pt x="18764" y="422567"/>
                </a:lnTo>
                <a:cubicBezTo>
                  <a:pt x="-18452" y="307803"/>
                  <a:pt x="-1239" y="174257"/>
                  <a:pt x="78746" y="82462"/>
                </a:cubicBezTo>
                <a:cubicBezTo>
                  <a:pt x="128374" y="25749"/>
                  <a:pt x="189522" y="-1205"/>
                  <a:pt x="262580" y="42"/>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52" name="Freeform 5"/>
          <p:cNvSpPr/>
          <p:nvPr/>
        </p:nvSpPr>
        <p:spPr bwMode="auto">
          <a:xfrm>
            <a:off x="521315" y="6069683"/>
            <a:ext cx="288069" cy="332790"/>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53" name="Freeform 5"/>
          <p:cNvSpPr/>
          <p:nvPr/>
        </p:nvSpPr>
        <p:spPr bwMode="auto">
          <a:xfrm>
            <a:off x="0" y="5776255"/>
            <a:ext cx="288963" cy="662132"/>
          </a:xfrm>
          <a:custGeom>
            <a:avLst/>
            <a:gdLst/>
            <a:ahLst/>
            <a:cxnLst/>
            <a:rect l="l" t="t" r="r" b="b"/>
            <a:pathLst>
              <a:path w="288925" h="662132">
                <a:moveTo>
                  <a:pt x="0" y="591328"/>
                </a:moveTo>
                <a:lnTo>
                  <a:pt x="18762" y="630748"/>
                </a:lnTo>
                <a:cubicBezTo>
                  <a:pt x="23246" y="640462"/>
                  <a:pt x="29224" y="650176"/>
                  <a:pt x="35950" y="662132"/>
                </a:cubicBezTo>
                <a:lnTo>
                  <a:pt x="0" y="661616"/>
                </a:lnTo>
                <a:close/>
                <a:moveTo>
                  <a:pt x="211724" y="320462"/>
                </a:moveTo>
                <a:cubicBezTo>
                  <a:pt x="256271" y="318509"/>
                  <a:pt x="292193" y="353578"/>
                  <a:pt x="288689" y="399811"/>
                </a:cubicBezTo>
                <a:cubicBezTo>
                  <a:pt x="280465" y="501431"/>
                  <a:pt x="181774" y="620985"/>
                  <a:pt x="76355" y="653862"/>
                </a:cubicBezTo>
                <a:cubicBezTo>
                  <a:pt x="67384" y="573911"/>
                  <a:pt x="61402" y="496201"/>
                  <a:pt x="89066" y="420733"/>
                </a:cubicBezTo>
                <a:cubicBezTo>
                  <a:pt x="108505" y="367681"/>
                  <a:pt x="142149" y="329574"/>
                  <a:pt x="202709" y="321355"/>
                </a:cubicBezTo>
                <a:cubicBezTo>
                  <a:pt x="205746" y="320888"/>
                  <a:pt x="208754" y="320593"/>
                  <a:pt x="211724" y="320462"/>
                </a:cubicBezTo>
                <a:close/>
                <a:moveTo>
                  <a:pt x="199212" y="29295"/>
                </a:moveTo>
                <a:cubicBezTo>
                  <a:pt x="248665" y="30020"/>
                  <a:pt x="283887" y="70146"/>
                  <a:pt x="277350" y="121141"/>
                </a:cubicBezTo>
                <a:cubicBezTo>
                  <a:pt x="273614" y="157005"/>
                  <a:pt x="248956" y="172696"/>
                  <a:pt x="218322" y="184651"/>
                </a:cubicBezTo>
                <a:cubicBezTo>
                  <a:pt x="121188" y="223504"/>
                  <a:pt x="51700" y="290002"/>
                  <a:pt x="17329" y="390124"/>
                </a:cubicBezTo>
                <a:lnTo>
                  <a:pt x="0" y="462649"/>
                </a:lnTo>
                <a:lnTo>
                  <a:pt x="0" y="191886"/>
                </a:lnTo>
                <a:lnTo>
                  <a:pt x="24661" y="138022"/>
                </a:lnTo>
                <a:cubicBezTo>
                  <a:pt x="57864" y="83595"/>
                  <a:pt x="108299" y="46610"/>
                  <a:pt x="177227" y="31479"/>
                </a:cubicBezTo>
                <a:cubicBezTo>
                  <a:pt x="184792" y="29892"/>
                  <a:pt x="192147" y="29191"/>
                  <a:pt x="199212" y="29295"/>
                </a:cubicBezTo>
                <a:close/>
                <a:moveTo>
                  <a:pt x="0" y="0"/>
                </a:moveTo>
                <a:lnTo>
                  <a:pt x="37444" y="3816"/>
                </a:lnTo>
                <a:lnTo>
                  <a:pt x="0" y="36417"/>
                </a:ln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54" name="Freeform 5"/>
          <p:cNvSpPr/>
          <p:nvPr/>
        </p:nvSpPr>
        <p:spPr bwMode="auto">
          <a:xfrm>
            <a:off x="78295" y="6492875"/>
            <a:ext cx="152326" cy="175973"/>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55" name="Freeform 5"/>
          <p:cNvSpPr/>
          <p:nvPr/>
        </p:nvSpPr>
        <p:spPr bwMode="auto">
          <a:xfrm>
            <a:off x="0" y="6719145"/>
            <a:ext cx="243277" cy="138857"/>
          </a:xfrm>
          <a:custGeom>
            <a:avLst/>
            <a:gdLst/>
            <a:ahLst/>
            <a:cxnLst/>
            <a:rect l="l" t="t" r="r" b="b"/>
            <a:pathLst>
              <a:path w="243245" h="138857">
                <a:moveTo>
                  <a:pt x="204488" y="15234"/>
                </a:moveTo>
                <a:cubicBezTo>
                  <a:pt x="228774" y="15590"/>
                  <a:pt x="246073" y="35296"/>
                  <a:pt x="242862" y="60341"/>
                </a:cubicBezTo>
                <a:cubicBezTo>
                  <a:pt x="241027" y="77954"/>
                  <a:pt x="228918" y="85660"/>
                  <a:pt x="213873" y="91531"/>
                </a:cubicBezTo>
                <a:cubicBezTo>
                  <a:pt x="190021" y="101072"/>
                  <a:pt x="169563" y="114007"/>
                  <a:pt x="152958" y="130703"/>
                </a:cubicBezTo>
                <a:lnTo>
                  <a:pt x="147967" y="138857"/>
                </a:lnTo>
                <a:lnTo>
                  <a:pt x="99453" y="138857"/>
                </a:lnTo>
                <a:lnTo>
                  <a:pt x="105255" y="98136"/>
                </a:lnTo>
                <a:cubicBezTo>
                  <a:pt x="119566" y="55203"/>
                  <a:pt x="148555" y="26214"/>
                  <a:pt x="193690" y="16307"/>
                </a:cubicBezTo>
                <a:cubicBezTo>
                  <a:pt x="197406" y="15527"/>
                  <a:pt x="201018" y="15183"/>
                  <a:pt x="204488" y="15234"/>
                </a:cubicBezTo>
                <a:close/>
                <a:moveTo>
                  <a:pt x="98550" y="21"/>
                </a:moveTo>
                <a:cubicBezTo>
                  <a:pt x="107059" y="166"/>
                  <a:pt x="115889" y="1069"/>
                  <a:pt x="125041" y="2721"/>
                </a:cubicBezTo>
                <a:cubicBezTo>
                  <a:pt x="87606" y="29877"/>
                  <a:pt x="66320" y="64740"/>
                  <a:pt x="60081" y="108044"/>
                </a:cubicBezTo>
                <a:lnTo>
                  <a:pt x="59612" y="138857"/>
                </a:lnTo>
                <a:lnTo>
                  <a:pt x="0" y="138857"/>
                </a:lnTo>
                <a:lnTo>
                  <a:pt x="0" y="50099"/>
                </a:lnTo>
                <a:lnTo>
                  <a:pt x="5764" y="41621"/>
                </a:lnTo>
                <a:cubicBezTo>
                  <a:pt x="30812" y="12996"/>
                  <a:pt x="61675" y="-608"/>
                  <a:pt x="98550" y="21"/>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
        <p:nvSpPr>
          <p:cNvPr id="9" name="Oval 8"/>
          <p:cNvSpPr/>
          <p:nvPr/>
        </p:nvSpPr>
        <p:spPr>
          <a:xfrm>
            <a:off x="622117" y="0"/>
            <a:ext cx="11569884" cy="6858000"/>
          </a:xfrm>
          <a:custGeom>
            <a:avLst/>
            <a:gdLst/>
            <a:ahLst/>
            <a:cxnLst/>
            <a:rect l="l" t="t" r="r" b="b"/>
            <a:pathLst>
              <a:path w="11568378" h="6858000">
                <a:moveTo>
                  <a:pt x="432080" y="0"/>
                </a:moveTo>
                <a:lnTo>
                  <a:pt x="720642" y="0"/>
                </a:lnTo>
                <a:lnTo>
                  <a:pt x="1296674" y="0"/>
                </a:lnTo>
                <a:lnTo>
                  <a:pt x="11568378" y="0"/>
                </a:lnTo>
                <a:lnTo>
                  <a:pt x="11568378" y="6858000"/>
                </a:lnTo>
                <a:lnTo>
                  <a:pt x="1296674" y="6858000"/>
                </a:lnTo>
                <a:lnTo>
                  <a:pt x="720642" y="6858000"/>
                </a:lnTo>
                <a:lnTo>
                  <a:pt x="432080" y="6858000"/>
                </a:lnTo>
                <a:cubicBezTo>
                  <a:pt x="173582" y="6173032"/>
                  <a:pt x="0" y="4893896"/>
                  <a:pt x="0" y="3429000"/>
                </a:cubicBezTo>
                <a:cubicBezTo>
                  <a:pt x="0" y="1964105"/>
                  <a:pt x="173582" y="684968"/>
                  <a:pt x="432080" y="0"/>
                </a:cubicBezTo>
                <a:close/>
              </a:path>
            </a:pathLst>
          </a:custGeom>
          <a:solidFill>
            <a:srgbClr val="D8D8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solidFill>
                <a:prstClr val="white"/>
              </a:solidFill>
              <a:latin typeface="Arial"/>
              <a:cs typeface="Arial"/>
            </a:endParaRPr>
          </a:p>
        </p:txBody>
      </p:sp>
      <p:pic>
        <p:nvPicPr>
          <p:cNvPr id="7" name="Picture 6" descr="FUTAMURA LOGO CMYK.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291816" y="221556"/>
            <a:ext cx="1752974" cy="373335"/>
          </a:xfrm>
          <a:prstGeom prst="rect">
            <a:avLst/>
          </a:prstGeom>
        </p:spPr>
      </p:pic>
      <p:sp>
        <p:nvSpPr>
          <p:cNvPr id="14" name="Rectangle 6"/>
          <p:cNvSpPr>
            <a:spLocks noChangeArrowheads="1"/>
          </p:cNvSpPr>
          <p:nvPr/>
        </p:nvSpPr>
        <p:spPr bwMode="auto">
          <a:xfrm>
            <a:off x="1077586" y="139623"/>
            <a:ext cx="9345057" cy="537198"/>
          </a:xfrm>
          <a:custGeom>
            <a:avLst/>
            <a:gdLst/>
            <a:ahLst/>
            <a:cxnLst/>
            <a:rect l="l" t="t" r="r" b="b"/>
            <a:pathLst>
              <a:path w="9343841" h="537198">
                <a:moveTo>
                  <a:pt x="2770860" y="0"/>
                </a:moveTo>
                <a:lnTo>
                  <a:pt x="9335437" y="0"/>
                </a:lnTo>
                <a:lnTo>
                  <a:pt x="9303004" y="10582"/>
                </a:lnTo>
                <a:cubicBezTo>
                  <a:pt x="9209900" y="50913"/>
                  <a:pt x="9144019" y="150619"/>
                  <a:pt x="9144019" y="267228"/>
                </a:cubicBezTo>
                <a:cubicBezTo>
                  <a:pt x="9144019" y="383838"/>
                  <a:pt x="9209900" y="483543"/>
                  <a:pt x="9303004" y="523874"/>
                </a:cubicBezTo>
                <a:lnTo>
                  <a:pt x="9343841" y="537198"/>
                </a:lnTo>
                <a:lnTo>
                  <a:pt x="0" y="537198"/>
                </a:lnTo>
                <a:lnTo>
                  <a:pt x="80643" y="247872"/>
                </a:lnTo>
                <a:lnTo>
                  <a:pt x="164827" y="1167"/>
                </a:lnTo>
                <a:close/>
              </a:path>
            </a:pathLst>
          </a:custGeom>
          <a:solidFill>
            <a:srgbClr val="BABABA"/>
          </a:solidFill>
          <a:ln>
            <a:noFill/>
          </a:ln>
        </p:spPr>
        <p:txBody>
          <a:bodyPr vert="horz" wrap="square" lIns="91440" tIns="45720" rIns="91440" bIns="45720" numCol="1" anchor="t" anchorCtr="0" compatLnSpc="1"/>
          <a:lstStyle/>
          <a:p>
            <a:endParaRPr lang="en-GB" sz="1800">
              <a:solidFill>
                <a:prstClr val="black"/>
              </a:solidFill>
              <a:latin typeface="Arial"/>
              <a:cs typeface="Arial"/>
            </a:endParaRPr>
          </a:p>
        </p:txBody>
      </p:sp>
      <p:sp>
        <p:nvSpPr>
          <p:cNvPr id="2" name="Title Placeholder 1"/>
          <p:cNvSpPr>
            <a:spLocks noGrp="1"/>
          </p:cNvSpPr>
          <p:nvPr>
            <p:ph type="title"/>
          </p:nvPr>
        </p:nvSpPr>
        <p:spPr>
          <a:xfrm>
            <a:off x="1306730" y="215830"/>
            <a:ext cx="8750225" cy="392113"/>
          </a:xfrm>
          <a:prstGeom prst="rect">
            <a:avLst/>
          </a:prstGeom>
        </p:spPr>
        <p:txBody>
          <a:bodyPr vert="horz" lIns="108000" tIns="0" rIns="0" bIns="0" rtlCol="0" anchor="ctr">
            <a:noAutofit/>
          </a:bodyPr>
          <a:lstStyle/>
          <a:p>
            <a:r>
              <a:rPr lang="en-US" dirty="0"/>
              <a:t>Click to edit Master title style</a:t>
            </a:r>
            <a:endParaRPr lang="en-GB" dirty="0"/>
          </a:p>
        </p:txBody>
      </p:sp>
      <p:sp>
        <p:nvSpPr>
          <p:cNvPr id="17" name="Oval 8"/>
          <p:cNvSpPr/>
          <p:nvPr/>
        </p:nvSpPr>
        <p:spPr>
          <a:xfrm>
            <a:off x="828743" y="788751"/>
            <a:ext cx="11199142" cy="5956772"/>
          </a:xfrm>
          <a:custGeom>
            <a:avLst/>
            <a:gdLst/>
            <a:ahLst/>
            <a:cxnLst/>
            <a:rect l="l" t="t" r="r" b="b"/>
            <a:pathLst>
              <a:path w="11197684" h="5956772">
                <a:moveTo>
                  <a:pt x="225385" y="0"/>
                </a:moveTo>
                <a:lnTo>
                  <a:pt x="11197684" y="0"/>
                </a:lnTo>
                <a:lnTo>
                  <a:pt x="11197684" y="5956772"/>
                </a:lnTo>
                <a:lnTo>
                  <a:pt x="384253" y="5956772"/>
                </a:lnTo>
                <a:cubicBezTo>
                  <a:pt x="152388" y="5246324"/>
                  <a:pt x="0" y="4036849"/>
                  <a:pt x="0" y="2664296"/>
                </a:cubicBezTo>
                <a:cubicBezTo>
                  <a:pt x="0" y="1638266"/>
                  <a:pt x="85155" y="703364"/>
                  <a:pt x="225385" y="0"/>
                </a:cubicBezTo>
                <a:close/>
              </a:path>
            </a:pathLst>
          </a:custGeom>
          <a:solidFill>
            <a:schemeClr val="bg1"/>
          </a:solid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7755"/>
            <a:endParaRPr lang="en-GB" sz="2100">
              <a:solidFill>
                <a:srgbClr val="FFFFFF"/>
              </a:solidFill>
              <a:latin typeface="Arial"/>
              <a:cs typeface="Arial"/>
            </a:endParaRPr>
          </a:p>
        </p:txBody>
      </p:sp>
      <p:sp>
        <p:nvSpPr>
          <p:cNvPr id="3" name="Text Placeholder 2"/>
          <p:cNvSpPr>
            <a:spLocks noGrp="1"/>
          </p:cNvSpPr>
          <p:nvPr>
            <p:ph type="body" idx="1"/>
          </p:nvPr>
        </p:nvSpPr>
        <p:spPr>
          <a:xfrm>
            <a:off x="1306730" y="1324082"/>
            <a:ext cx="10406625"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1306730" y="6110371"/>
            <a:ext cx="2844800" cy="365125"/>
          </a:xfrm>
          <a:prstGeom prst="rect">
            <a:avLst/>
          </a:prstGeom>
        </p:spPr>
        <p:txBody>
          <a:bodyPr vert="horz" lIns="91440" tIns="45720" rIns="91440" bIns="45720" rtlCol="0" anchor="ctr"/>
          <a:lstStyle>
            <a:lvl1pPr algn="l">
              <a:defRPr sz="1200">
                <a:solidFill>
                  <a:schemeClr val="accent5"/>
                </a:solidFill>
                <a:latin typeface="Arial"/>
                <a:cs typeface="Arial"/>
              </a:defRPr>
            </a:lvl1pPr>
          </a:lstStyle>
          <a:p>
            <a:fld id="{ECC6EE27-B792-43F3-8544-97BBF9A9F13C}" type="datetimeFigureOut">
              <a:rPr lang="en-GB" smtClean="0">
                <a:solidFill>
                  <a:srgbClr val="636769"/>
                </a:solidFill>
              </a:rPr>
              <a:t>04/05/2023</a:t>
            </a:fld>
            <a:endParaRPr lang="en-GB">
              <a:solidFill>
                <a:srgbClr val="636769"/>
              </a:solidFill>
            </a:endParaRPr>
          </a:p>
        </p:txBody>
      </p:sp>
      <p:sp>
        <p:nvSpPr>
          <p:cNvPr id="5" name="Footer Placeholder 4"/>
          <p:cNvSpPr>
            <a:spLocks noGrp="1"/>
          </p:cNvSpPr>
          <p:nvPr>
            <p:ph type="ftr" sz="quarter" idx="3"/>
          </p:nvPr>
        </p:nvSpPr>
        <p:spPr>
          <a:xfrm>
            <a:off x="4579642" y="6110371"/>
            <a:ext cx="3860800" cy="365125"/>
          </a:xfrm>
          <a:prstGeom prst="rect">
            <a:avLst/>
          </a:prstGeom>
        </p:spPr>
        <p:txBody>
          <a:bodyPr vert="horz" lIns="91440" tIns="45720" rIns="91440" bIns="45720" rtlCol="0" anchor="ctr"/>
          <a:lstStyle>
            <a:lvl1pPr algn="ctr">
              <a:defRPr sz="1200">
                <a:solidFill>
                  <a:schemeClr val="accent5"/>
                </a:solidFill>
                <a:latin typeface="Arial"/>
                <a:cs typeface="Arial"/>
              </a:defRPr>
            </a:lvl1pPr>
          </a:lstStyle>
          <a:p>
            <a:endParaRPr lang="en-GB">
              <a:solidFill>
                <a:srgbClr val="636769"/>
              </a:solidFill>
            </a:endParaRPr>
          </a:p>
        </p:txBody>
      </p:sp>
      <p:sp>
        <p:nvSpPr>
          <p:cNvPr id="6" name="Slide Number Placeholder 5"/>
          <p:cNvSpPr>
            <a:spLocks noGrp="1"/>
          </p:cNvSpPr>
          <p:nvPr>
            <p:ph type="sldNum" sz="quarter" idx="4"/>
          </p:nvPr>
        </p:nvSpPr>
        <p:spPr>
          <a:xfrm>
            <a:off x="8868555" y="6110371"/>
            <a:ext cx="2844800" cy="365125"/>
          </a:xfrm>
          <a:prstGeom prst="rect">
            <a:avLst/>
          </a:prstGeom>
        </p:spPr>
        <p:txBody>
          <a:bodyPr vert="horz" lIns="91440" tIns="45720" rIns="91440" bIns="45720" rtlCol="0" anchor="ctr"/>
          <a:lstStyle>
            <a:lvl1pPr algn="r">
              <a:defRPr sz="1200">
                <a:solidFill>
                  <a:schemeClr val="accent5"/>
                </a:solidFill>
                <a:latin typeface="Arial"/>
                <a:cs typeface="Arial"/>
              </a:defRPr>
            </a:lvl1pPr>
          </a:lstStyle>
          <a:p>
            <a:fld id="{C7923B3E-1C40-4574-B7E0-74AE375B4E64}" type="slidenum">
              <a:rPr lang="en-GB" smtClean="0">
                <a:solidFill>
                  <a:srgbClr val="636769"/>
                </a:solidFill>
              </a:rPr>
              <a:t>‹#›</a:t>
            </a:fld>
            <a:endParaRPr lang="en-GB">
              <a:solidFill>
                <a:srgbClr val="636769"/>
              </a:solidFill>
            </a:endParaRPr>
          </a:p>
        </p:txBody>
      </p:sp>
      <p:sp>
        <p:nvSpPr>
          <p:cNvPr id="50" name="Freeform 5"/>
          <p:cNvSpPr/>
          <p:nvPr/>
        </p:nvSpPr>
        <p:spPr bwMode="auto">
          <a:xfrm>
            <a:off x="663835" y="5861870"/>
            <a:ext cx="136370" cy="157540"/>
          </a:xfrm>
          <a:custGeom>
            <a:avLst/>
            <a:gdLst/>
            <a:ahLst/>
            <a:cxnLst/>
            <a:rect l="l" t="t" r="r" b="b"/>
            <a:pathLst>
              <a:path w="4802973" h="5549281">
                <a:moveTo>
                  <a:pt x="4158426" y="2689897"/>
                </a:moveTo>
                <a:cubicBezTo>
                  <a:pt x="4530347" y="2673585"/>
                  <a:pt x="4830260" y="2966374"/>
                  <a:pt x="4801000" y="3352372"/>
                </a:cubicBezTo>
                <a:cubicBezTo>
                  <a:pt x="4732337" y="4200787"/>
                  <a:pt x="3908379" y="5198924"/>
                  <a:pt x="3028241" y="5473411"/>
                </a:cubicBezTo>
                <a:cubicBezTo>
                  <a:pt x="2953336" y="4805907"/>
                  <a:pt x="2903399" y="4157119"/>
                  <a:pt x="3134357" y="3527045"/>
                </a:cubicBezTo>
                <a:cubicBezTo>
                  <a:pt x="3296652" y="3084122"/>
                  <a:pt x="3577547" y="2765967"/>
                  <a:pt x="4083158" y="2697345"/>
                </a:cubicBezTo>
                <a:cubicBezTo>
                  <a:pt x="4108517" y="2693446"/>
                  <a:pt x="4133631" y="2690984"/>
                  <a:pt x="4158426" y="2689897"/>
                </a:cubicBezTo>
                <a:close/>
                <a:moveTo>
                  <a:pt x="4053962" y="258970"/>
                </a:moveTo>
                <a:cubicBezTo>
                  <a:pt x="4466840" y="265025"/>
                  <a:pt x="4760913" y="600030"/>
                  <a:pt x="4706329" y="1025780"/>
                </a:cubicBezTo>
                <a:cubicBezTo>
                  <a:pt x="4675138" y="1325209"/>
                  <a:pt x="4469277" y="1456209"/>
                  <a:pt x="4213511" y="1556018"/>
                </a:cubicBezTo>
                <a:cubicBezTo>
                  <a:pt x="3402544" y="1880399"/>
                  <a:pt x="2822391" y="2435590"/>
                  <a:pt x="2535434" y="3271494"/>
                </a:cubicBezTo>
                <a:cubicBezTo>
                  <a:pt x="2460575" y="3496066"/>
                  <a:pt x="2423146" y="3733113"/>
                  <a:pt x="2367002" y="3976399"/>
                </a:cubicBezTo>
                <a:cubicBezTo>
                  <a:pt x="2186095" y="3202875"/>
                  <a:pt x="2111236" y="2429352"/>
                  <a:pt x="2367002" y="1668304"/>
                </a:cubicBezTo>
                <a:cubicBezTo>
                  <a:pt x="2610292" y="938447"/>
                  <a:pt x="3103110" y="445637"/>
                  <a:pt x="3870410" y="277209"/>
                </a:cubicBezTo>
                <a:cubicBezTo>
                  <a:pt x="3933572" y="263953"/>
                  <a:pt x="3994979" y="258105"/>
                  <a:pt x="4053962" y="258970"/>
                </a:cubicBezTo>
                <a:close/>
                <a:moveTo>
                  <a:pt x="2253021" y="355"/>
                </a:moveTo>
                <a:cubicBezTo>
                  <a:pt x="2397683" y="2823"/>
                  <a:pt x="2547786" y="18176"/>
                  <a:pt x="2703374" y="46249"/>
                </a:cubicBezTo>
                <a:cubicBezTo>
                  <a:pt x="2066986" y="507906"/>
                  <a:pt x="1705119" y="1100572"/>
                  <a:pt x="1599054" y="1836727"/>
                </a:cubicBezTo>
                <a:cubicBezTo>
                  <a:pt x="1511707" y="2454348"/>
                  <a:pt x="1580337" y="3071969"/>
                  <a:pt x="1804944" y="3652159"/>
                </a:cubicBezTo>
                <a:cubicBezTo>
                  <a:pt x="2017074" y="4207394"/>
                  <a:pt x="2297833" y="4737675"/>
                  <a:pt x="2547396" y="5280433"/>
                </a:cubicBezTo>
                <a:cubicBezTo>
                  <a:pt x="2584831" y="5361535"/>
                  <a:pt x="2634744" y="5442637"/>
                  <a:pt x="2690896" y="5542454"/>
                </a:cubicBezTo>
                <a:cubicBezTo>
                  <a:pt x="2123138" y="5586124"/>
                  <a:pt x="1655206" y="5417682"/>
                  <a:pt x="1224708" y="5111991"/>
                </a:cubicBezTo>
                <a:cubicBezTo>
                  <a:pt x="-141653" y="4145008"/>
                  <a:pt x="-422413" y="1967738"/>
                  <a:pt x="675668" y="707541"/>
                </a:cubicBezTo>
                <a:cubicBezTo>
                  <a:pt x="1101486" y="220930"/>
                  <a:pt x="1626155" y="-10337"/>
                  <a:pt x="2253021" y="355"/>
                </a:cubicBezTo>
                <a:close/>
              </a:path>
            </a:pathLst>
          </a:custGeom>
          <a:solidFill>
            <a:schemeClr val="bg1"/>
          </a:solidFill>
          <a:ln>
            <a:noFill/>
          </a:ln>
        </p:spPr>
        <p:txBody>
          <a:bodyPr vert="horz" wrap="square" lIns="91440" tIns="45720" rIns="91440" bIns="45720" numCol="1" anchor="t" anchorCtr="0" compatLnSpc="1"/>
          <a:lstStyle/>
          <a:p>
            <a:endParaRPr lang="en-GB" sz="1800">
              <a:solidFill>
                <a:prstClr val="black"/>
              </a:solidFill>
              <a:latin typeface="Arial"/>
            </a:endParaRPr>
          </a:p>
        </p:txBody>
      </p:sp>
    </p:spTree>
    <p:extLst>
      <p:ext uri="{BB962C8B-B14F-4D97-AF65-F5344CB8AC3E}">
        <p14:creationId xmlns:p14="http://schemas.microsoft.com/office/powerpoint/2010/main" val="217435304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2400" kern="1200">
          <a:solidFill>
            <a:schemeClr val="bg1"/>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5"/>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accent5"/>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accent5"/>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accent5"/>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accent5"/>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116" y="254025"/>
            <a:ext cx="9612842" cy="776816"/>
          </a:xfrm>
          <a:prstGeom prst="rect">
            <a:avLst/>
          </a:prstGeom>
        </p:spPr>
        <p:txBody>
          <a:bodyPr vert="horz" lIns="0" tIns="0" rIns="0" bIns="0" rtlCol="0" anchor="t">
            <a:noAutofit/>
          </a:bodyPr>
          <a:lstStyle/>
          <a:p>
            <a:pPr lvl="0"/>
            <a:r>
              <a:rPr lang="en-US" dirty="0"/>
              <a:t>Click to edit master title style</a:t>
            </a:r>
          </a:p>
        </p:txBody>
      </p:sp>
      <p:sp>
        <p:nvSpPr>
          <p:cNvPr id="3" name="Text Placeholder 2"/>
          <p:cNvSpPr>
            <a:spLocks noGrp="1"/>
          </p:cNvSpPr>
          <p:nvPr>
            <p:ph type="body" idx="1"/>
          </p:nvPr>
        </p:nvSpPr>
        <p:spPr>
          <a:xfrm>
            <a:off x="318991" y="1998235"/>
            <a:ext cx="11545984" cy="3956596"/>
          </a:xfrm>
          <a:prstGeom prst="rect">
            <a:avLst/>
          </a:prstGeom>
        </p:spPr>
        <p:txBody>
          <a:bodyPr vert="horz" lIns="0" tIns="0" rIns="0" bIns="0" rtlCol="0">
            <a:noAutofit/>
          </a:bodyPr>
          <a:lstStyle/>
          <a:p>
            <a:pPr lvl="0">
              <a:buFont typeface="Calisto MT" panose="020B0604020202020204" pitchFamily="34" charset="0"/>
            </a:pPr>
            <a:r>
              <a:rPr lang="en-US" dirty="0"/>
              <a:t>Edit master text styles</a:t>
            </a:r>
          </a:p>
          <a:p>
            <a:pPr lvl="1">
              <a:buFont typeface="Calisto MT" panose="020B0604020202020204" pitchFamily="34" charset="0"/>
            </a:pPr>
            <a:r>
              <a:rPr lang="en-US" dirty="0"/>
              <a:t>Second level</a:t>
            </a:r>
          </a:p>
          <a:p>
            <a:pPr lvl="2">
              <a:buFont typeface="Calisto MT"/>
            </a:pPr>
            <a:r>
              <a:rPr lang="en-US" dirty="0"/>
              <a:t>Third level</a:t>
            </a:r>
          </a:p>
          <a:p>
            <a:pPr lvl="3">
              <a:buFont typeface="Calisto MT" panose="020B0604020202020204" pitchFamily="34" charset="0"/>
            </a:pPr>
            <a:r>
              <a:rPr lang="en-US" dirty="0"/>
              <a:t>Fourth level</a:t>
            </a:r>
          </a:p>
          <a:p>
            <a:pPr lvl="4">
              <a:buFont typeface="Calisto MT" panose="020B0604020202020204" pitchFamily="34" charset="0"/>
            </a:pPr>
            <a:r>
              <a:rPr lang="en-US" dirty="0"/>
              <a:t>Fifth level</a:t>
            </a:r>
          </a:p>
        </p:txBody>
      </p:sp>
      <p:sp>
        <p:nvSpPr>
          <p:cNvPr id="5" name="Footer Placeholder 4"/>
          <p:cNvSpPr>
            <a:spLocks noGrp="1"/>
          </p:cNvSpPr>
          <p:nvPr>
            <p:ph type="ftr" sz="quarter" idx="3"/>
          </p:nvPr>
        </p:nvSpPr>
        <p:spPr>
          <a:xfrm>
            <a:off x="319306" y="6401556"/>
            <a:ext cx="5678269" cy="184148"/>
          </a:xfrm>
          <a:prstGeom prst="rect">
            <a:avLst/>
          </a:prstGeom>
        </p:spPr>
        <p:txBody>
          <a:bodyPr vert="horz" lIns="0" tIns="0" rIns="0" bIns="0" rtlCol="0" anchor="b">
            <a:noAutofit/>
          </a:bodyPr>
          <a:lstStyle>
            <a:lvl1pPr>
              <a:defRPr lang="en-US" sz="900" b="0" i="0" smtClean="0">
                <a:solidFill>
                  <a:srgbClr val="0057B8"/>
                </a:solidFill>
                <a:latin typeface="Arial" panose="020B0604020202020204" pitchFamily="34" charset="0"/>
                <a:ea typeface="Arial" panose="020B0604020202020204" pitchFamily="34" charset="0"/>
                <a:cs typeface="Arial" panose="020B0604020202020204" pitchFamily="34" charset="0"/>
              </a:defRPr>
            </a:lvl1pPr>
          </a:lstStyle>
          <a:p>
            <a:r>
              <a:rPr lang="en-ZA" dirty="0"/>
              <a:t>Ensuring holistic value creation</a:t>
            </a:r>
          </a:p>
        </p:txBody>
      </p:sp>
      <p:sp>
        <p:nvSpPr>
          <p:cNvPr id="6" name="Slide Number Placeholder 5"/>
          <p:cNvSpPr>
            <a:spLocks noGrp="1"/>
          </p:cNvSpPr>
          <p:nvPr>
            <p:ph type="sldNum" sz="quarter" idx="4"/>
          </p:nvPr>
        </p:nvSpPr>
        <p:spPr>
          <a:xfrm>
            <a:off x="10983385" y="6401556"/>
            <a:ext cx="912283" cy="184148"/>
          </a:xfrm>
          <a:prstGeom prst="rect">
            <a:avLst/>
          </a:prstGeom>
        </p:spPr>
        <p:txBody>
          <a:bodyPr vert="horz" lIns="0" tIns="0" rIns="0" bIns="0" rtlCol="0" anchor="b">
            <a:noAutofit/>
          </a:bodyPr>
          <a:lstStyle>
            <a:lvl1pPr>
              <a:defRPr lang="en-US" sz="900" b="0" i="0" smtClean="0">
                <a:solidFill>
                  <a:srgbClr val="0057B8"/>
                </a:solidFill>
                <a:latin typeface="Arial" panose="020B0604020202020204" pitchFamily="34" charset="0"/>
                <a:ea typeface="Arial" panose="020B0604020202020204" pitchFamily="34" charset="0"/>
                <a:cs typeface="Arial" panose="020B0604020202020204" pitchFamily="34" charset="0"/>
              </a:defRPr>
            </a:lvl1pPr>
          </a:lstStyle>
          <a:p>
            <a:pPr algn="r"/>
            <a:fld id="{59197F29-8BFE-8E45-82C2-CE047DB6C3E1}" type="slidenum">
              <a:rPr lang="en-ZA" smtClean="0"/>
              <a:pPr algn="r"/>
              <a:t>‹#›</a:t>
            </a:fld>
            <a:endParaRPr lang="en-ZA"/>
          </a:p>
        </p:txBody>
      </p:sp>
    </p:spTree>
    <p:extLst>
      <p:ext uri="{BB962C8B-B14F-4D97-AF65-F5344CB8AC3E}">
        <p14:creationId xmlns:p14="http://schemas.microsoft.com/office/powerpoint/2010/main" val="1047343372"/>
      </p:ext>
    </p:extLst>
  </p:cSld>
  <p:clrMap bg1="lt1" tx1="dk1" bg2="lt2" tx2="dk2" accent1="accent1" accent2="accent2" accent3="accent3" accent4="accent4" accent5="accent5" accent6="accent6" hlink="hlink" folHlink="folHlink"/>
  <p:sldLayoutIdLst>
    <p:sldLayoutId id="2147483815"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Lst>
  <p:hf hdr="0" dt="0"/>
  <p:txStyles>
    <p:titleStyle>
      <a:lvl1pPr algn="l" defTabSz="914354" rtl="0" eaLnBrk="1" latinLnBrk="0" hangingPunct="1">
        <a:lnSpc>
          <a:spcPct val="90000"/>
        </a:lnSpc>
        <a:spcBef>
          <a:spcPct val="0"/>
        </a:spcBef>
        <a:buNone/>
        <a:defRPr lang="en-US" sz="2800" b="1" i="0" kern="1200" dirty="0">
          <a:solidFill>
            <a:schemeClr val="tx1"/>
          </a:solidFill>
          <a:latin typeface="Calisto MT" panose="02040603050505030304" pitchFamily="18" charset="0"/>
          <a:ea typeface="+mj-ea"/>
          <a:cs typeface="+mj-cs"/>
        </a:defRPr>
      </a:lvl1pPr>
    </p:titleStyle>
    <p:bodyStyle>
      <a:lvl1pPr marL="0" indent="0" algn="l" defTabSz="914354" rtl="0" eaLnBrk="1" latinLnBrk="0" hangingPunct="1">
        <a:lnSpc>
          <a:spcPct val="100000"/>
        </a:lnSpc>
        <a:spcBef>
          <a:spcPts val="0"/>
        </a:spcBef>
        <a:spcAft>
          <a:spcPts val="400"/>
        </a:spcAft>
        <a:buFont typeface="Arial" panose="020B0604020202020204" pitchFamily="34" charset="0"/>
        <a:buNone/>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46296" indent="-150276" algn="l" defTabSz="914354" rtl="0" eaLnBrk="1" latinLnBrk="0" hangingPunct="1">
        <a:lnSpc>
          <a:spcPct val="100000"/>
        </a:lnSpc>
        <a:spcBef>
          <a:spcPts val="0"/>
        </a:spcBef>
        <a:spcAft>
          <a:spcPts val="400"/>
        </a:spcAft>
        <a:buFont typeface="Arial" panose="020B0604020202020204" pitchFamily="34" charset="0"/>
        <a:buChar char="•"/>
        <a:tabLst/>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85214" indent="-143927" algn="l" defTabSz="914354" rtl="0" eaLnBrk="1" latinLnBrk="0" hangingPunct="1">
        <a:lnSpc>
          <a:spcPct val="100000"/>
        </a:lnSpc>
        <a:spcBef>
          <a:spcPts val="0"/>
        </a:spcBef>
        <a:spcAft>
          <a:spcPts val="400"/>
        </a:spcAft>
        <a:buFont typeface="Arial"/>
        <a:buChar char="-"/>
        <a:tabLst/>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6296" indent="-150276" algn="l" defTabSz="914354" rtl="0" eaLnBrk="1" latinLnBrk="0" hangingPunct="1">
        <a:lnSpc>
          <a:spcPct val="100000"/>
        </a:lnSpc>
        <a:spcBef>
          <a:spcPts val="0"/>
        </a:spcBef>
        <a:spcAft>
          <a:spcPts val="400"/>
        </a:spcAft>
        <a:buFont typeface="Arial" panose="020B0604020202020204" pitchFamily="34" charset="0"/>
        <a:buChar char="•"/>
        <a:tabLst/>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46296" indent="-150276" algn="l" defTabSz="914354" rtl="0" eaLnBrk="1" latinLnBrk="0" hangingPunct="1">
        <a:lnSpc>
          <a:spcPct val="100000"/>
        </a:lnSpc>
        <a:spcBef>
          <a:spcPts val="0"/>
        </a:spcBef>
        <a:spcAft>
          <a:spcPts val="400"/>
        </a:spcAft>
        <a:buFont typeface="Arial" panose="020B0604020202020204" pitchFamily="34" charset="0"/>
        <a:buChar char="•"/>
        <a:tabLst/>
        <a:defRPr lang="en-US" sz="14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88">
          <p15:clr>
            <a:srgbClr val="F26B43"/>
          </p15:clr>
        </p15:guide>
        <p15:guide id="4" orient="horz" pos="4127">
          <p15:clr>
            <a:srgbClr val="F26B43"/>
          </p15:clr>
        </p15:guide>
        <p15:guide id="16" pos="6922">
          <p15:clr>
            <a:srgbClr val="F26B43"/>
          </p15:clr>
        </p15:guide>
        <p15:guide id="17" pos="6860">
          <p15:clr>
            <a:srgbClr val="F26B43"/>
          </p15:clr>
        </p15:guide>
        <p15:guide id="18" pos="6304">
          <p15:clr>
            <a:srgbClr val="F26B43"/>
          </p15:clr>
        </p15:guide>
        <p15:guide id="19" pos="6370">
          <p15:clr>
            <a:srgbClr val="F26B43"/>
          </p15:clr>
        </p15:guide>
        <p15:guide id="20" pos="4456">
          <p15:clr>
            <a:srgbClr val="F26B43"/>
          </p15:clr>
        </p15:guide>
        <p15:guide id="21" pos="4392">
          <p15:clr>
            <a:srgbClr val="F26B43"/>
          </p15:clr>
        </p15:guide>
        <p15:guide id="22" pos="5012">
          <p15:clr>
            <a:srgbClr val="F26B43"/>
          </p15:clr>
        </p15:guide>
        <p15:guide id="23" pos="4518">
          <p15:clr>
            <a:srgbClr val="F26B43"/>
          </p15:clr>
        </p15:guide>
        <p15:guide id="24" pos="5138">
          <p15:clr>
            <a:srgbClr val="F26B43"/>
          </p15:clr>
        </p15:guide>
        <p15:guide id="25" pos="5074">
          <p15:clr>
            <a:srgbClr val="F26B43"/>
          </p15:clr>
        </p15:guide>
        <p15:guide id="26" pos="3904">
          <p15:clr>
            <a:srgbClr val="F26B43"/>
          </p15:clr>
        </p15:guide>
        <p15:guide id="27" pos="3778">
          <p15:clr>
            <a:srgbClr val="F26B43"/>
          </p15:clr>
        </p15:guide>
        <p15:guide id="28" pos="3286">
          <p15:clr>
            <a:srgbClr val="F26B43"/>
          </p15:clr>
        </p15:guide>
        <p15:guide id="29" pos="3222">
          <p15:clr>
            <a:srgbClr val="F26B43"/>
          </p15:clr>
        </p15:guide>
        <p15:guide id="30" pos="3162">
          <p15:clr>
            <a:srgbClr val="F26B43"/>
          </p15:clr>
        </p15:guide>
        <p15:guide id="31" pos="2608">
          <p15:clr>
            <a:srgbClr val="F26B43"/>
          </p15:clr>
        </p15:guide>
        <p15:guide id="32" pos="1992">
          <p15:clr>
            <a:srgbClr val="F26B43"/>
          </p15:clr>
        </p15:guide>
        <p15:guide id="33" pos="756">
          <p15:clr>
            <a:srgbClr val="F26B43"/>
          </p15:clr>
        </p15:guide>
        <p15:guide id="34" pos="1438">
          <p15:clr>
            <a:srgbClr val="F26B43"/>
          </p15:clr>
        </p15:guide>
        <p15:guide id="35" pos="1312">
          <p15:clr>
            <a:srgbClr val="F26B43"/>
          </p15:clr>
        </p15:guide>
        <p15:guide id="36" pos="824">
          <p15:clr>
            <a:srgbClr val="F26B43"/>
          </p15:clr>
        </p15:guide>
        <p15:guide id="37" pos="694">
          <p15:clr>
            <a:srgbClr val="000000"/>
          </p15:clr>
        </p15:guide>
        <p15:guide id="38" pos="3840">
          <p15:clr>
            <a:srgbClr val="A4A3A4"/>
          </p15:clr>
        </p15:guide>
        <p15:guide id="39" orient="horz" pos="1288">
          <p15:clr>
            <a:srgbClr val="F26B43"/>
          </p15:clr>
        </p15:guide>
        <p15:guide id="40" pos="5626">
          <p15:clr>
            <a:srgbClr val="F26B43"/>
          </p15:clr>
        </p15:guide>
        <p15:guide id="41" pos="5690">
          <p15:clr>
            <a:srgbClr val="F26B43"/>
          </p15:clr>
        </p15:guide>
        <p15:guide id="42" pos="5754">
          <p15:clr>
            <a:srgbClr val="F26B43"/>
          </p15:clr>
        </p15:guide>
        <p15:guide id="43" pos="6242">
          <p15:clr>
            <a:srgbClr val="F26B43"/>
          </p15:clr>
        </p15:guide>
        <p15:guide id="46" pos="7474">
          <p15:clr>
            <a:srgbClr val="F26B43"/>
          </p15:clr>
        </p15:guide>
        <p15:guide id="48" pos="6984">
          <p15:clr>
            <a:srgbClr val="F26B43"/>
          </p15:clr>
        </p15:guide>
        <p15:guide id="49" pos="2668">
          <p15:clr>
            <a:srgbClr val="F26B43"/>
          </p15:clr>
        </p15:guide>
        <p15:guide id="50" pos="2546">
          <p15:clr>
            <a:srgbClr val="F26B43"/>
          </p15:clr>
        </p15:guide>
        <p15:guide id="51" pos="1376">
          <p15:clr>
            <a:srgbClr val="F26B43"/>
          </p15:clr>
        </p15:guide>
        <p15:guide id="53" pos="2056">
          <p15:clr>
            <a:srgbClr val="F26B43"/>
          </p15:clr>
        </p15:guide>
        <p15:guide id="54" pos="1928">
          <p15:clr>
            <a:srgbClr val="F26B43"/>
          </p15:clr>
        </p15:guide>
        <p15:guide id="55" pos="206">
          <p15:clr>
            <a:srgbClr val="F26B43"/>
          </p15:clr>
        </p15:guide>
        <p15:guide id="56" orient="horz" pos="999">
          <p15:clr>
            <a:srgbClr val="00000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Domino Widescreen Foot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23302"/>
            <a:ext cx="12192000" cy="6858000"/>
          </a:xfrm>
          <a:prstGeom prst="rect">
            <a:avLst/>
          </a:prstGeom>
        </p:spPr>
      </p:pic>
      <p:sp>
        <p:nvSpPr>
          <p:cNvPr id="1026" name="Rectangle 2"/>
          <p:cNvSpPr>
            <a:spLocks noGrp="1" noChangeArrowheads="1"/>
          </p:cNvSpPr>
          <p:nvPr>
            <p:ph type="title"/>
          </p:nvPr>
        </p:nvSpPr>
        <p:spPr bwMode="auto">
          <a:xfrm>
            <a:off x="609608" y="117481"/>
            <a:ext cx="7598833"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GB" altLang="en-US" dirty="0"/>
          </a:p>
        </p:txBody>
      </p:sp>
      <p:sp>
        <p:nvSpPr>
          <p:cNvPr id="1027" name="Rectangle 3"/>
          <p:cNvSpPr>
            <a:spLocks noGrp="1" noChangeArrowheads="1"/>
          </p:cNvSpPr>
          <p:nvPr>
            <p:ph type="body" idx="1"/>
          </p:nvPr>
        </p:nvSpPr>
        <p:spPr bwMode="auto">
          <a:xfrm>
            <a:off x="609600" y="1600205"/>
            <a:ext cx="10972800" cy="362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GB" altLang="en-US" dirty="0"/>
          </a:p>
        </p:txBody>
      </p:sp>
      <p:sp>
        <p:nvSpPr>
          <p:cNvPr id="5" name="TextBox 4">
            <a:extLst>
              <a:ext uri="{FF2B5EF4-FFF2-40B4-BE49-F238E27FC236}">
                <a16:creationId xmlns:a16="http://schemas.microsoft.com/office/drawing/2014/main" id="{CBE48600-B792-49C8-A5A1-1337AD5628FE}"/>
              </a:ext>
            </a:extLst>
          </p:cNvPr>
          <p:cNvSpPr txBox="1"/>
          <p:nvPr/>
        </p:nvSpPr>
        <p:spPr>
          <a:xfrm>
            <a:off x="3562750" y="6403811"/>
            <a:ext cx="5066500" cy="461665"/>
          </a:xfrm>
          <a:prstGeom prst="rect">
            <a:avLst/>
          </a:prstGeom>
          <a:noFill/>
        </p:spPr>
        <p:txBody>
          <a:bodyPr wrap="square">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FFFFFF"/>
                </a:solidFill>
                <a:uFillTx/>
                <a:latin typeface="Gill Sans MT"/>
                <a:ea typeface="ＭＳ Ｐゴシック"/>
                <a:cs typeface="Arial"/>
              </a:rPr>
              <a:t>Company Confidential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dirty="0">
                <a:solidFill>
                  <a:srgbClr val="FFFFFF"/>
                </a:solidFill>
                <a:uFillTx/>
                <a:latin typeface="Gill Sans MT"/>
                <a:ea typeface="ＭＳ Ｐゴシック"/>
                <a:cs typeface="Arial"/>
              </a:rPr>
              <a:t>© Domino Printing Sciences 2022</a:t>
            </a:r>
          </a:p>
        </p:txBody>
      </p:sp>
    </p:spTree>
    <p:extLst>
      <p:ext uri="{BB962C8B-B14F-4D97-AF65-F5344CB8AC3E}">
        <p14:creationId xmlns:p14="http://schemas.microsoft.com/office/powerpoint/2010/main" val="36334174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687" r:id="rId14"/>
    <p:sldLayoutId id="2147483688" r:id="rId15"/>
    <p:sldLayoutId id="214748379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spcBef>
          <a:spcPct val="0"/>
        </a:spcBef>
        <a:spcAft>
          <a:spcPct val="0"/>
        </a:spcAft>
        <a:defRPr sz="3200">
          <a:solidFill>
            <a:schemeClr val="accent2"/>
          </a:solidFill>
          <a:latin typeface="+mj-lt"/>
          <a:ea typeface="+mj-ea"/>
          <a:cs typeface="+mj-cs"/>
        </a:defRPr>
      </a:lvl1pPr>
      <a:lvl2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2pPr>
      <a:lvl3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3pPr>
      <a:lvl4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4pPr>
      <a:lvl5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5pPr>
      <a:lvl6pPr marL="4572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6pPr>
      <a:lvl7pPr marL="9144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7pPr>
      <a:lvl8pPr marL="13716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8pPr>
      <a:lvl9pPr marL="18288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9pPr>
    </p:titleStyle>
    <p:bodyStyle>
      <a:lvl1pPr marL="419100" indent="-419100" algn="l" rtl="0" eaLnBrk="1" fontAlgn="base" hangingPunct="1">
        <a:spcBef>
          <a:spcPct val="20000"/>
        </a:spcBef>
        <a:spcAft>
          <a:spcPct val="0"/>
        </a:spcAft>
        <a:buClr>
          <a:schemeClr val="accent2"/>
        </a:buClr>
        <a:buChar char="•"/>
        <a:defRPr sz="22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6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4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www.pinterest.com/pin/8479440546502871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3.png"/><Relationship Id="rId11" Type="http://schemas.microsoft.com/office/2007/relationships/hdphoto" Target="../media/hdphoto4.wdp"/><Relationship Id="rId5" Type="http://schemas.openxmlformats.org/officeDocument/2006/relationships/image" Target="../media/image62.jpg"/><Relationship Id="rId10" Type="http://schemas.openxmlformats.org/officeDocument/2006/relationships/image" Target="../media/image65.png"/><Relationship Id="rId4" Type="http://schemas.openxmlformats.org/officeDocument/2006/relationships/image" Target="../media/image61.jpg"/><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74.jfif"/><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13.xml"/><Relationship Id="rId16" Type="http://schemas.openxmlformats.org/officeDocument/2006/relationships/image" Target="../media/image88.jpe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jpe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pn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4.svg"/><Relationship Id="rId2" Type="http://schemas.openxmlformats.org/officeDocument/2006/relationships/notesSlide" Target="../notesSlides/notesSlide14.xml"/><Relationship Id="rId16" Type="http://schemas.openxmlformats.org/officeDocument/2006/relationships/image" Target="../media/image103.png"/><Relationship Id="rId1" Type="http://schemas.openxmlformats.org/officeDocument/2006/relationships/slideLayout" Target="../slideLayouts/slideLayout29.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pn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04.svg"/><Relationship Id="rId3" Type="http://schemas.openxmlformats.org/officeDocument/2006/relationships/image" Target="../media/image105.tiff"/><Relationship Id="rId7" Type="http://schemas.openxmlformats.org/officeDocument/2006/relationships/image" Target="../media/image109.jpeg"/><Relationship Id="rId12"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108.jpeg"/><Relationship Id="rId11" Type="http://schemas.openxmlformats.org/officeDocument/2006/relationships/image" Target="../media/image112.png"/><Relationship Id="rId5" Type="http://schemas.openxmlformats.org/officeDocument/2006/relationships/image" Target="../media/image107.jpeg"/><Relationship Id="rId10" Type="http://schemas.microsoft.com/office/2007/relationships/hdphoto" Target="../media/hdphoto5.wdp"/><Relationship Id="rId4" Type="http://schemas.openxmlformats.org/officeDocument/2006/relationships/image" Target="../media/image106.jpeg"/><Relationship Id="rId9" Type="http://schemas.openxmlformats.org/officeDocument/2006/relationships/image" Target="../media/image111.png"/></Relationships>
</file>

<file path=ppt/slides/_rels/slide3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116.png"/><Relationship Id="rId11" Type="http://schemas.openxmlformats.org/officeDocument/2006/relationships/image" Target="../media/image104.svg"/><Relationship Id="rId5" Type="http://schemas.openxmlformats.org/officeDocument/2006/relationships/image" Target="../media/image115.jpeg"/><Relationship Id="rId10" Type="http://schemas.openxmlformats.org/officeDocument/2006/relationships/image" Target="../media/image103.png"/><Relationship Id="rId4" Type="http://schemas.openxmlformats.org/officeDocument/2006/relationships/image" Target="../media/image114.png"/><Relationship Id="rId9" Type="http://schemas.openxmlformats.org/officeDocument/2006/relationships/image" Target="../media/image118.png"/></Relationships>
</file>

<file path=ppt/slides/_rels/slide3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jpg"/><Relationship Id="rId4" Type="http://schemas.openxmlformats.org/officeDocument/2006/relationships/image" Target="../media/image120.jpeg"/><Relationship Id="rId9" Type="http://schemas.openxmlformats.org/officeDocument/2006/relationships/image" Target="../media/image125.jpeg"/></Relationships>
</file>

<file path=ppt/slides/_rels/slide3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104.sv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104.svg"/><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04.sv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103.png"/><Relationship Id="rId5" Type="http://schemas.openxmlformats.org/officeDocument/2006/relationships/image" Target="../media/image131.jpeg"/><Relationship Id="rId4" Type="http://schemas.openxmlformats.org/officeDocument/2006/relationships/image" Target="../media/image130.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04.sv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103.png"/><Relationship Id="rId5" Type="http://schemas.openxmlformats.org/officeDocument/2006/relationships/image" Target="../media/image137.png"/><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04.sv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141.svg"/><Relationship Id="rId11" Type="http://schemas.openxmlformats.org/officeDocument/2006/relationships/image" Target="../media/image103.png"/><Relationship Id="rId5" Type="http://schemas.openxmlformats.org/officeDocument/2006/relationships/image" Target="../media/image140.png"/><Relationship Id="rId10" Type="http://schemas.openxmlformats.org/officeDocument/2006/relationships/image" Target="../media/image145.svg"/><Relationship Id="rId4" Type="http://schemas.openxmlformats.org/officeDocument/2006/relationships/image" Target="../media/image139.svg"/><Relationship Id="rId9"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149.png"/><Relationship Id="rId11" Type="http://schemas.openxmlformats.org/officeDocument/2006/relationships/image" Target="../media/image104.svg"/><Relationship Id="rId5" Type="http://schemas.openxmlformats.org/officeDocument/2006/relationships/image" Target="../media/image148.jpeg"/><Relationship Id="rId10" Type="http://schemas.openxmlformats.org/officeDocument/2006/relationships/image" Target="../media/image103.png"/><Relationship Id="rId4" Type="http://schemas.openxmlformats.org/officeDocument/2006/relationships/image" Target="../media/image147.jpeg"/><Relationship Id="rId9" Type="http://schemas.openxmlformats.org/officeDocument/2006/relationships/image" Target="../media/image152.jpeg"/></Relationships>
</file>

<file path=ppt/slides/_rels/slide4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104.sv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55.tiff"/></Relationships>
</file>

<file path=ppt/slides/_rels/slide4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5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5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104.sv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gif"/><Relationship Id="rId3" Type="http://schemas.openxmlformats.org/officeDocument/2006/relationships/image" Target="../media/image17.png"/><Relationship Id="rId21" Type="http://schemas.openxmlformats.org/officeDocument/2006/relationships/image" Target="../media/image35.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jpg"/><Relationship Id="rId2" Type="http://schemas.openxmlformats.org/officeDocument/2006/relationships/notesSlide" Target="../notesSlides/notesSlide3.xml"/><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jpeg"/><Relationship Id="rId19" Type="http://schemas.openxmlformats.org/officeDocument/2006/relationships/image" Target="../media/image33.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jpeg"/><Relationship Id="rId22" Type="http://schemas.openxmlformats.org/officeDocument/2006/relationships/image" Target="../media/image3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3E29F-85AE-37DA-2EBD-36DC1607B3A2}"/>
              </a:ext>
            </a:extLst>
          </p:cNvPr>
          <p:cNvSpPr>
            <a:spLocks noGrp="1"/>
          </p:cNvSpPr>
          <p:nvPr>
            <p:ph type="ctrTitle"/>
          </p:nvPr>
        </p:nvSpPr>
        <p:spPr/>
        <p:txBody>
          <a:bodyPr/>
          <a:lstStyle/>
          <a:p>
            <a:r>
              <a:rPr lang="en-US"/>
              <a:t>Partnering on Your Journey to Zero</a:t>
            </a:r>
          </a:p>
        </p:txBody>
      </p:sp>
    </p:spTree>
    <p:extLst>
      <p:ext uri="{BB962C8B-B14F-4D97-AF65-F5344CB8AC3E}">
        <p14:creationId xmlns:p14="http://schemas.microsoft.com/office/powerpoint/2010/main" val="79870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8 wastes of lean manufacturing ">
            <a:extLst>
              <a:ext uri="{FF2B5EF4-FFF2-40B4-BE49-F238E27FC236}">
                <a16:creationId xmlns:a16="http://schemas.microsoft.com/office/drawing/2014/main" id="{88615F9A-910C-8A27-9948-071C87D66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08" y="1110445"/>
            <a:ext cx="9580984" cy="500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77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E675E9-B0CE-262C-3150-0E9671189EF9}"/>
              </a:ext>
            </a:extLst>
          </p:cNvPr>
          <p:cNvSpPr txBox="1"/>
          <p:nvPr/>
        </p:nvSpPr>
        <p:spPr>
          <a:xfrm>
            <a:off x="1987058" y="2253645"/>
            <a:ext cx="821789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So if we know WHY it happens, </a:t>
            </a:r>
          </a:p>
        </p:txBody>
      </p:sp>
      <p:sp>
        <p:nvSpPr>
          <p:cNvPr id="3" name="TextBox 2">
            <a:extLst>
              <a:ext uri="{FF2B5EF4-FFF2-40B4-BE49-F238E27FC236}">
                <a16:creationId xmlns:a16="http://schemas.microsoft.com/office/drawing/2014/main" id="{D1362038-317D-D92D-B863-FF4D544528E8}"/>
              </a:ext>
            </a:extLst>
          </p:cNvPr>
          <p:cNvSpPr txBox="1"/>
          <p:nvPr/>
        </p:nvSpPr>
        <p:spPr>
          <a:xfrm>
            <a:off x="2694364" y="3453795"/>
            <a:ext cx="680327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HOW does it still happen?</a:t>
            </a:r>
          </a:p>
        </p:txBody>
      </p:sp>
    </p:spTree>
    <p:extLst>
      <p:ext uri="{BB962C8B-B14F-4D97-AF65-F5344CB8AC3E}">
        <p14:creationId xmlns:p14="http://schemas.microsoft.com/office/powerpoint/2010/main" val="253800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ood, rock, toppings&#10;&#10;Description automatically generated">
            <a:extLst>
              <a:ext uri="{FF2B5EF4-FFF2-40B4-BE49-F238E27FC236}">
                <a16:creationId xmlns:a16="http://schemas.microsoft.com/office/drawing/2014/main" id="{F688A0A0-8335-5C8E-DF16-814AAD1E77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058" t="4684" r="14720"/>
          <a:stretch/>
        </p:blipFill>
        <p:spPr>
          <a:xfrm>
            <a:off x="765836" y="182385"/>
            <a:ext cx="5061607" cy="5871431"/>
          </a:xfrm>
          <a:prstGeom prst="rect">
            <a:avLst/>
          </a:prstGeom>
        </p:spPr>
      </p:pic>
      <p:sp>
        <p:nvSpPr>
          <p:cNvPr id="2" name="TextBox 1">
            <a:extLst>
              <a:ext uri="{FF2B5EF4-FFF2-40B4-BE49-F238E27FC236}">
                <a16:creationId xmlns:a16="http://schemas.microsoft.com/office/drawing/2014/main" id="{DBE675E9-B0CE-262C-3150-0E9671189EF9}"/>
              </a:ext>
            </a:extLst>
          </p:cNvPr>
          <p:cNvSpPr txBox="1"/>
          <p:nvPr/>
        </p:nvSpPr>
        <p:spPr>
          <a:xfrm>
            <a:off x="6294340" y="2587499"/>
            <a:ext cx="583873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We often can’t spot things hiding in plain sight</a:t>
            </a:r>
          </a:p>
        </p:txBody>
      </p:sp>
      <p:sp>
        <p:nvSpPr>
          <p:cNvPr id="7" name="Oval 6">
            <a:extLst>
              <a:ext uri="{FF2B5EF4-FFF2-40B4-BE49-F238E27FC236}">
                <a16:creationId xmlns:a16="http://schemas.microsoft.com/office/drawing/2014/main" id="{ADC46DCB-3F41-B5E4-97D5-698CBE6DBAFA}"/>
              </a:ext>
            </a:extLst>
          </p:cNvPr>
          <p:cNvSpPr/>
          <p:nvPr/>
        </p:nvSpPr>
        <p:spPr>
          <a:xfrm>
            <a:off x="2736720" y="3032574"/>
            <a:ext cx="758034" cy="7928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8" name="Oval 7">
            <a:extLst>
              <a:ext uri="{FF2B5EF4-FFF2-40B4-BE49-F238E27FC236}">
                <a16:creationId xmlns:a16="http://schemas.microsoft.com/office/drawing/2014/main" id="{C30FF713-D8DC-57D6-309E-9F5A1F8E4D49}"/>
              </a:ext>
            </a:extLst>
          </p:cNvPr>
          <p:cNvSpPr/>
          <p:nvPr/>
        </p:nvSpPr>
        <p:spPr>
          <a:xfrm>
            <a:off x="2533637" y="2467182"/>
            <a:ext cx="758034" cy="7928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Tree>
    <p:extLst>
      <p:ext uri="{BB962C8B-B14F-4D97-AF65-F5344CB8AC3E}">
        <p14:creationId xmlns:p14="http://schemas.microsoft.com/office/powerpoint/2010/main" val="406653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a green leaf&#10;&#10;Description automatically generated with medium confidence">
            <a:extLst>
              <a:ext uri="{FF2B5EF4-FFF2-40B4-BE49-F238E27FC236}">
                <a16:creationId xmlns:a16="http://schemas.microsoft.com/office/drawing/2014/main" id="{8FDDE15E-6D70-2B7D-571E-B38EB96264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87" r="38191" b="4526"/>
          <a:stretch/>
        </p:blipFill>
        <p:spPr>
          <a:xfrm>
            <a:off x="765836" y="190774"/>
            <a:ext cx="5061607" cy="5881105"/>
          </a:xfrm>
          <a:prstGeom prst="rect">
            <a:avLst/>
          </a:prstGeom>
        </p:spPr>
      </p:pic>
      <p:sp>
        <p:nvSpPr>
          <p:cNvPr id="11" name="TextBox 10">
            <a:extLst>
              <a:ext uri="{FF2B5EF4-FFF2-40B4-BE49-F238E27FC236}">
                <a16:creationId xmlns:a16="http://schemas.microsoft.com/office/drawing/2014/main" id="{7AF69796-747B-8DE9-43BB-13ED2DDF515D}"/>
              </a:ext>
            </a:extLst>
          </p:cNvPr>
          <p:cNvSpPr txBox="1"/>
          <p:nvPr/>
        </p:nvSpPr>
        <p:spPr>
          <a:xfrm>
            <a:off x="6364913" y="2589984"/>
            <a:ext cx="519459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Or we don’t </a:t>
            </a:r>
            <a:r>
              <a:rPr kumimoji="0" lang="en-US" sz="4400" b="0" i="0" u="none" strike="noStrike" kern="1200" cap="none" spc="0" normalizeH="0" baseline="0" noProof="0" dirty="0" err="1">
                <a:ln>
                  <a:noFill/>
                </a:ln>
                <a:solidFill>
                  <a:srgbClr val="000000">
                    <a:lumMod val="85000"/>
                    <a:lumOff val="15000"/>
                  </a:srgbClr>
                </a:solidFill>
                <a:effectLst/>
                <a:uLnTx/>
                <a:uFillTx/>
                <a:latin typeface="Gill Sans MT"/>
                <a:ea typeface="ＭＳ Ｐゴシック"/>
                <a:cs typeface="Arial"/>
              </a:rPr>
              <a:t>realise</a:t>
            </a:r>
            <a:r>
              <a:rPr kumimoji="0" lang="en-US" sz="44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 what we’re looking at…</a:t>
            </a:r>
          </a:p>
        </p:txBody>
      </p:sp>
    </p:spTree>
    <p:extLst>
      <p:ext uri="{BB962C8B-B14F-4D97-AF65-F5344CB8AC3E}">
        <p14:creationId xmlns:p14="http://schemas.microsoft.com/office/powerpoint/2010/main" val="158621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F023C23C-FD60-0477-D7AB-22C6B2EA17F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5837" y="190774"/>
            <a:ext cx="5061607" cy="5881105"/>
          </a:xfrm>
          <a:prstGeom prst="rect">
            <a:avLst/>
          </a:prstGeom>
        </p:spPr>
      </p:pic>
      <p:sp>
        <p:nvSpPr>
          <p:cNvPr id="20" name="TextBox 19">
            <a:extLst>
              <a:ext uri="{FF2B5EF4-FFF2-40B4-BE49-F238E27FC236}">
                <a16:creationId xmlns:a16="http://schemas.microsoft.com/office/drawing/2014/main" id="{C17DB541-8D95-9DB2-AEEF-A500FC3CC226}"/>
              </a:ext>
            </a:extLst>
          </p:cNvPr>
          <p:cNvSpPr txBox="1"/>
          <p:nvPr/>
        </p:nvSpPr>
        <p:spPr>
          <a:xfrm>
            <a:off x="6364914" y="2251430"/>
            <a:ext cx="5194599"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And sometimes, we simply underestimate</a:t>
            </a:r>
            <a:br>
              <a:rPr kumimoji="0" lang="en-GB" sz="44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br>
            <a:r>
              <a:rPr kumimoji="0" lang="en-GB" sz="44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the impact of our errors…*</a:t>
            </a:r>
          </a:p>
        </p:txBody>
      </p:sp>
      <p:sp>
        <p:nvSpPr>
          <p:cNvPr id="22" name="TextBox 21">
            <a:extLst>
              <a:ext uri="{FF2B5EF4-FFF2-40B4-BE49-F238E27FC236}">
                <a16:creationId xmlns:a16="http://schemas.microsoft.com/office/drawing/2014/main" id="{3C42C85C-1D01-3E7E-1776-EDF002005403}"/>
              </a:ext>
            </a:extLst>
          </p:cNvPr>
          <p:cNvSpPr txBox="1"/>
          <p:nvPr/>
        </p:nvSpPr>
        <p:spPr>
          <a:xfrm>
            <a:off x="6231564" y="5496258"/>
            <a:ext cx="519459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 Credit to Gary Larson, cartoon genius</a:t>
            </a:r>
          </a:p>
        </p:txBody>
      </p:sp>
    </p:spTree>
    <p:extLst>
      <p:ext uri="{BB962C8B-B14F-4D97-AF65-F5344CB8AC3E}">
        <p14:creationId xmlns:p14="http://schemas.microsoft.com/office/powerpoint/2010/main" val="192760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F34C-BDFD-930B-0C37-EB7F637408B4}"/>
              </a:ext>
            </a:extLst>
          </p:cNvPr>
          <p:cNvSpPr>
            <a:spLocks noGrp="1"/>
          </p:cNvSpPr>
          <p:nvPr>
            <p:ph type="title" idx="4294967295"/>
          </p:nvPr>
        </p:nvSpPr>
        <p:spPr>
          <a:xfrm>
            <a:off x="655819" y="117475"/>
            <a:ext cx="6943544" cy="1008063"/>
          </a:xfrm>
        </p:spPr>
        <p:txBody>
          <a:bodyPr/>
          <a:lstStyle/>
          <a:p>
            <a:r>
              <a:rPr lang="en-GB" dirty="0"/>
              <a:t>My twin objectives for this event:</a:t>
            </a:r>
          </a:p>
        </p:txBody>
      </p:sp>
      <p:grpSp>
        <p:nvGrpSpPr>
          <p:cNvPr id="19" name="Group 18">
            <a:extLst>
              <a:ext uri="{FF2B5EF4-FFF2-40B4-BE49-F238E27FC236}">
                <a16:creationId xmlns:a16="http://schemas.microsoft.com/office/drawing/2014/main" id="{5E4A501F-4D86-D257-6409-98B9935F37D9}"/>
              </a:ext>
            </a:extLst>
          </p:cNvPr>
          <p:cNvGrpSpPr/>
          <p:nvPr/>
        </p:nvGrpSpPr>
        <p:grpSpPr>
          <a:xfrm>
            <a:off x="0" y="1733949"/>
            <a:ext cx="5760000" cy="3744000"/>
            <a:chOff x="-5693" y="1447655"/>
            <a:chExt cx="5987733" cy="4074256"/>
          </a:xfrm>
        </p:grpSpPr>
        <p:pic>
          <p:nvPicPr>
            <p:cNvPr id="9" name="Picture 8" descr="Image result for inconsistent">
              <a:extLst>
                <a:ext uri="{FF2B5EF4-FFF2-40B4-BE49-F238E27FC236}">
                  <a16:creationId xmlns:a16="http://schemas.microsoft.com/office/drawing/2014/main" id="{AB725559-FCA4-225C-C737-58CAF4FDD17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15084"/>
            <a:stretch/>
          </p:blipFill>
          <p:spPr bwMode="auto">
            <a:xfrm>
              <a:off x="-5693" y="1447655"/>
              <a:ext cx="5987733" cy="40742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B1D265E-BDA1-C328-C71F-66BF65B4ADAB}"/>
                </a:ext>
              </a:extLst>
            </p:cNvPr>
            <p:cNvSpPr txBox="1"/>
            <p:nvPr/>
          </p:nvSpPr>
          <p:spPr>
            <a:xfrm>
              <a:off x="620193" y="2207509"/>
              <a:ext cx="2827778" cy="255454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ill Sans MT"/>
                  <a:ea typeface="ＭＳ Ｐゴシック"/>
                  <a:cs typeface="Arial"/>
                </a:rPr>
                <a:t>Highlight ‘hidden’ areas of waste risk</a:t>
              </a:r>
            </a:p>
          </p:txBody>
        </p:sp>
      </p:grpSp>
      <p:grpSp>
        <p:nvGrpSpPr>
          <p:cNvPr id="20" name="Group 19">
            <a:extLst>
              <a:ext uri="{FF2B5EF4-FFF2-40B4-BE49-F238E27FC236}">
                <a16:creationId xmlns:a16="http://schemas.microsoft.com/office/drawing/2014/main" id="{57EF7A69-378C-2F10-B246-8A73C87517E5}"/>
              </a:ext>
            </a:extLst>
          </p:cNvPr>
          <p:cNvGrpSpPr/>
          <p:nvPr/>
        </p:nvGrpSpPr>
        <p:grpSpPr>
          <a:xfrm>
            <a:off x="6432360" y="1733949"/>
            <a:ext cx="5760000" cy="3744000"/>
            <a:chOff x="6204267" y="1447655"/>
            <a:chExt cx="5987733" cy="4074256"/>
          </a:xfrm>
        </p:grpSpPr>
        <p:pic>
          <p:nvPicPr>
            <p:cNvPr id="15" name="Content Placeholder 5" descr="A picture containing text&#10;&#10;Description automatically generated">
              <a:extLst>
                <a:ext uri="{FF2B5EF4-FFF2-40B4-BE49-F238E27FC236}">
                  <a16:creationId xmlns:a16="http://schemas.microsoft.com/office/drawing/2014/main" id="{8438F93E-747D-3649-D928-8628597C7D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33" b="4633"/>
            <a:stretch/>
          </p:blipFill>
          <p:spPr>
            <a:xfrm>
              <a:off x="6204267" y="1447655"/>
              <a:ext cx="5987733" cy="4074256"/>
            </a:xfrm>
            <a:prstGeom prst="rect">
              <a:avLst/>
            </a:prstGeom>
            <a:ln>
              <a:noFill/>
            </a:ln>
          </p:spPr>
        </p:pic>
        <p:sp>
          <p:nvSpPr>
            <p:cNvPr id="18" name="TextBox 17">
              <a:extLst>
                <a:ext uri="{FF2B5EF4-FFF2-40B4-BE49-F238E27FC236}">
                  <a16:creationId xmlns:a16="http://schemas.microsoft.com/office/drawing/2014/main" id="{48B47200-2F98-31AF-0F7F-DCC1DD9567A1}"/>
                </a:ext>
              </a:extLst>
            </p:cNvPr>
            <p:cNvSpPr txBox="1"/>
            <p:nvPr/>
          </p:nvSpPr>
          <p:spPr>
            <a:xfrm>
              <a:off x="6744801" y="2207510"/>
              <a:ext cx="3029850" cy="2554545"/>
            </a:xfrm>
            <a:prstGeom prst="rect">
              <a:avLst/>
            </a:prstGeom>
            <a:noFill/>
            <a:ln>
              <a:noFill/>
            </a:ln>
            <a:effectLst>
              <a:glow rad="2286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0000"/>
                  </a:solidFill>
                  <a:effectLst>
                    <a:glow rad="228600">
                      <a:srgbClr val="FFFFFF">
                        <a:satMod val="175000"/>
                        <a:alpha val="40000"/>
                      </a:srgbClr>
                    </a:glow>
                  </a:effectLst>
                  <a:uLnTx/>
                  <a:uFillTx/>
                  <a:latin typeface="Gill Sans MT"/>
                  <a:ea typeface="ＭＳ Ｐゴシック"/>
                  <a:cs typeface="Arial"/>
                </a:rPr>
                <a:t>Help everyone to recognise their impact </a:t>
              </a:r>
            </a:p>
          </p:txBody>
        </p:sp>
      </p:grpSp>
    </p:spTree>
    <p:extLst>
      <p:ext uri="{BB962C8B-B14F-4D97-AF65-F5344CB8AC3E}">
        <p14:creationId xmlns:p14="http://schemas.microsoft.com/office/powerpoint/2010/main" val="47882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96F3A-4C03-9ECB-5512-D435A0E534BA}"/>
              </a:ext>
            </a:extLst>
          </p:cNvPr>
          <p:cNvSpPr>
            <a:spLocks noGrp="1"/>
          </p:cNvSpPr>
          <p:nvPr>
            <p:ph type="title" idx="4294967295"/>
          </p:nvPr>
        </p:nvSpPr>
        <p:spPr>
          <a:xfrm>
            <a:off x="943131" y="117475"/>
            <a:ext cx="6656232" cy="1008063"/>
          </a:xfrm>
        </p:spPr>
        <p:txBody>
          <a:bodyPr/>
          <a:lstStyle/>
          <a:p>
            <a:r>
              <a:rPr lang="en-GB" dirty="0"/>
              <a:t>Revealing the ‘hidden’ wastes</a:t>
            </a:r>
          </a:p>
        </p:txBody>
      </p:sp>
      <p:grpSp>
        <p:nvGrpSpPr>
          <p:cNvPr id="32" name="Group 31">
            <a:extLst>
              <a:ext uri="{FF2B5EF4-FFF2-40B4-BE49-F238E27FC236}">
                <a16:creationId xmlns:a16="http://schemas.microsoft.com/office/drawing/2014/main" id="{F633FAD4-39AF-1BDD-1E08-DCFBF36FD787}"/>
              </a:ext>
            </a:extLst>
          </p:cNvPr>
          <p:cNvGrpSpPr/>
          <p:nvPr/>
        </p:nvGrpSpPr>
        <p:grpSpPr>
          <a:xfrm>
            <a:off x="1038742" y="2087678"/>
            <a:ext cx="2449922" cy="1168572"/>
            <a:chOff x="1038742" y="2087678"/>
            <a:chExt cx="2449922" cy="1168572"/>
          </a:xfrm>
        </p:grpSpPr>
        <p:sp>
          <p:nvSpPr>
            <p:cNvPr id="17" name="Freeform: Shape 16">
              <a:extLst>
                <a:ext uri="{FF2B5EF4-FFF2-40B4-BE49-F238E27FC236}">
                  <a16:creationId xmlns:a16="http://schemas.microsoft.com/office/drawing/2014/main" id="{2BA19BE8-942D-AFEF-FEC2-53E4A7D9BFAD}"/>
                </a:ext>
              </a:extLst>
            </p:cNvPr>
            <p:cNvSpPr/>
            <p:nvPr/>
          </p:nvSpPr>
          <p:spPr>
            <a:xfrm>
              <a:off x="1756328" y="2087678"/>
              <a:ext cx="1657870" cy="1168572"/>
            </a:xfrm>
            <a:custGeom>
              <a:avLst/>
              <a:gdLst>
                <a:gd name="connsiteX0" fmla="*/ 0 w 2016470"/>
                <a:gd name="connsiteY0" fmla="*/ 0 h 938620"/>
                <a:gd name="connsiteX1" fmla="*/ 0 w 2016470"/>
                <a:gd name="connsiteY1" fmla="*/ 706493 h 938620"/>
                <a:gd name="connsiteX2" fmla="*/ 137303 w 2016470"/>
                <a:gd name="connsiteY2" fmla="*/ 706493 h 938620"/>
                <a:gd name="connsiteX3" fmla="*/ 137303 w 2016470"/>
                <a:gd name="connsiteY3" fmla="*/ 938621 h 938620"/>
                <a:gd name="connsiteX4" fmla="*/ 2016470 w 2016470"/>
                <a:gd name="connsiteY4" fmla="*/ 938621 h 938620"/>
                <a:gd name="connsiteX5" fmla="*/ 2016470 w 2016470"/>
                <a:gd name="connsiteY5" fmla="*/ 0 h 938620"/>
                <a:gd name="connsiteX6" fmla="*/ 0 w 2016470"/>
                <a:gd name="connsiteY6" fmla="*/ 0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70" h="938620">
                  <a:moveTo>
                    <a:pt x="0" y="0"/>
                  </a:moveTo>
                  <a:lnTo>
                    <a:pt x="0" y="706493"/>
                  </a:lnTo>
                  <a:lnTo>
                    <a:pt x="137303" y="706493"/>
                  </a:lnTo>
                  <a:lnTo>
                    <a:pt x="137303" y="938621"/>
                  </a:lnTo>
                  <a:lnTo>
                    <a:pt x="2016470" y="938621"/>
                  </a:lnTo>
                  <a:lnTo>
                    <a:pt x="2016470" y="0"/>
                  </a:lnTo>
                  <a:lnTo>
                    <a:pt x="0" y="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18" name="Freeform: Shape 17">
              <a:extLst>
                <a:ext uri="{FF2B5EF4-FFF2-40B4-BE49-F238E27FC236}">
                  <a16:creationId xmlns:a16="http://schemas.microsoft.com/office/drawing/2014/main" id="{6764FDBD-156C-5785-AF45-978ED7FE3DDE}"/>
                </a:ext>
              </a:extLst>
            </p:cNvPr>
            <p:cNvSpPr/>
            <p:nvPr/>
          </p:nvSpPr>
          <p:spPr>
            <a:xfrm>
              <a:off x="1038742" y="2087679"/>
              <a:ext cx="750432" cy="1168571"/>
            </a:xfrm>
            <a:custGeom>
              <a:avLst/>
              <a:gdLst>
                <a:gd name="connsiteX0" fmla="*/ 465460 w 602762"/>
                <a:gd name="connsiteY0" fmla="*/ 778694 h 938620"/>
                <a:gd name="connsiteX1" fmla="*/ 465460 w 602762"/>
                <a:gd name="connsiteY1" fmla="*/ 0 h 938620"/>
                <a:gd name="connsiteX2" fmla="*/ 302404 w 602762"/>
                <a:gd name="connsiteY2" fmla="*/ 0 h 938620"/>
                <a:gd name="connsiteX3" fmla="*/ 0 w 602762"/>
                <a:gd name="connsiteY3" fmla="*/ 240792 h 938620"/>
                <a:gd name="connsiteX4" fmla="*/ 95667 w 602762"/>
                <a:gd name="connsiteY4" fmla="*/ 360166 h 938620"/>
                <a:gd name="connsiteX5" fmla="*/ 203488 w 602762"/>
                <a:gd name="connsiteY5" fmla="*/ 273524 h 938620"/>
                <a:gd name="connsiteX6" fmla="*/ 272200 w 602762"/>
                <a:gd name="connsiteY6" fmla="*/ 208663 h 938620"/>
                <a:gd name="connsiteX7" fmla="*/ 268951 w 602762"/>
                <a:gd name="connsiteY7" fmla="*/ 306255 h 938620"/>
                <a:gd name="connsiteX8" fmla="*/ 267026 w 602762"/>
                <a:gd name="connsiteY8" fmla="*/ 395544 h 938620"/>
                <a:gd name="connsiteX9" fmla="*/ 267026 w 602762"/>
                <a:gd name="connsiteY9" fmla="*/ 778694 h 938620"/>
                <a:gd name="connsiteX10" fmla="*/ 129722 w 602762"/>
                <a:gd name="connsiteY10" fmla="*/ 778694 h 938620"/>
                <a:gd name="connsiteX11" fmla="*/ 129722 w 602762"/>
                <a:gd name="connsiteY11" fmla="*/ 938621 h 938620"/>
                <a:gd name="connsiteX12" fmla="*/ 602763 w 602762"/>
                <a:gd name="connsiteY12" fmla="*/ 938621 h 938620"/>
                <a:gd name="connsiteX13" fmla="*/ 602763 w 602762"/>
                <a:gd name="connsiteY13" fmla="*/ 778694 h 938620"/>
                <a:gd name="connsiteX14" fmla="*/ 465460 w 602762"/>
                <a:gd name="connsiteY14" fmla="*/ 778694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762" h="938620">
                  <a:moveTo>
                    <a:pt x="465460" y="778694"/>
                  </a:moveTo>
                  <a:lnTo>
                    <a:pt x="465460" y="0"/>
                  </a:lnTo>
                  <a:lnTo>
                    <a:pt x="302404" y="0"/>
                  </a:lnTo>
                  <a:lnTo>
                    <a:pt x="0" y="240792"/>
                  </a:lnTo>
                  <a:lnTo>
                    <a:pt x="95667" y="360166"/>
                  </a:lnTo>
                  <a:lnTo>
                    <a:pt x="203488" y="273524"/>
                  </a:lnTo>
                  <a:cubicBezTo>
                    <a:pt x="216364" y="263295"/>
                    <a:pt x="239228" y="241635"/>
                    <a:pt x="272200" y="208663"/>
                  </a:cubicBezTo>
                  <a:lnTo>
                    <a:pt x="268951" y="306255"/>
                  </a:lnTo>
                  <a:lnTo>
                    <a:pt x="267026" y="395544"/>
                  </a:lnTo>
                  <a:lnTo>
                    <a:pt x="267026" y="778694"/>
                  </a:lnTo>
                  <a:lnTo>
                    <a:pt x="129722" y="778694"/>
                  </a:lnTo>
                  <a:lnTo>
                    <a:pt x="129722" y="938621"/>
                  </a:lnTo>
                  <a:lnTo>
                    <a:pt x="602763" y="938621"/>
                  </a:lnTo>
                  <a:lnTo>
                    <a:pt x="602763" y="778694"/>
                  </a:lnTo>
                  <a:lnTo>
                    <a:pt x="465460" y="778694"/>
                  </a:ln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27" name="TextBox 26">
              <a:extLst>
                <a:ext uri="{FF2B5EF4-FFF2-40B4-BE49-F238E27FC236}">
                  <a16:creationId xmlns:a16="http://schemas.microsoft.com/office/drawing/2014/main" id="{BE428B28-E49D-16AA-6CFA-EFCF4354C816}"/>
                </a:ext>
              </a:extLst>
            </p:cNvPr>
            <p:cNvSpPr txBox="1"/>
            <p:nvPr/>
          </p:nvSpPr>
          <p:spPr>
            <a:xfrm>
              <a:off x="1982206" y="2164133"/>
              <a:ext cx="1506458" cy="1015663"/>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Manual Data Entry</a:t>
              </a:r>
            </a:p>
          </p:txBody>
        </p:sp>
      </p:grpSp>
      <p:grpSp>
        <p:nvGrpSpPr>
          <p:cNvPr id="33" name="Group 32">
            <a:extLst>
              <a:ext uri="{FF2B5EF4-FFF2-40B4-BE49-F238E27FC236}">
                <a16:creationId xmlns:a16="http://schemas.microsoft.com/office/drawing/2014/main" id="{8C769627-226B-8667-424A-6E4951D432C7}"/>
              </a:ext>
            </a:extLst>
          </p:cNvPr>
          <p:cNvGrpSpPr/>
          <p:nvPr/>
        </p:nvGrpSpPr>
        <p:grpSpPr>
          <a:xfrm>
            <a:off x="4399399" y="2087529"/>
            <a:ext cx="2797391" cy="1168871"/>
            <a:chOff x="4399399" y="2087529"/>
            <a:chExt cx="2797391" cy="1168871"/>
          </a:xfrm>
        </p:grpSpPr>
        <p:sp>
          <p:nvSpPr>
            <p:cNvPr id="19" name="Freeform: Shape 18">
              <a:extLst>
                <a:ext uri="{FF2B5EF4-FFF2-40B4-BE49-F238E27FC236}">
                  <a16:creationId xmlns:a16="http://schemas.microsoft.com/office/drawing/2014/main" id="{25B525FE-5495-5F4E-60A1-E1BA07DFC33A}"/>
                </a:ext>
              </a:extLst>
            </p:cNvPr>
            <p:cNvSpPr/>
            <p:nvPr/>
          </p:nvSpPr>
          <p:spPr>
            <a:xfrm>
              <a:off x="4399399" y="2087529"/>
              <a:ext cx="808411" cy="1168871"/>
            </a:xfrm>
            <a:custGeom>
              <a:avLst/>
              <a:gdLst>
                <a:gd name="connsiteX0" fmla="*/ 649333 w 649332"/>
                <a:gd name="connsiteY0" fmla="*/ 938861 h 938861"/>
                <a:gd name="connsiteX1" fmla="*/ 2527 w 649332"/>
                <a:gd name="connsiteY1" fmla="*/ 938861 h 938861"/>
                <a:gd name="connsiteX2" fmla="*/ 2527 w 649332"/>
                <a:gd name="connsiteY2" fmla="*/ 802761 h 938861"/>
                <a:gd name="connsiteX3" fmla="*/ 234776 w 649332"/>
                <a:gd name="connsiteY3" fmla="*/ 567986 h 938861"/>
                <a:gd name="connsiteX4" fmla="*/ 369552 w 649332"/>
                <a:gd name="connsiteY4" fmla="*/ 421417 h 938861"/>
                <a:gd name="connsiteX5" fmla="*/ 415159 w 649332"/>
                <a:gd name="connsiteY5" fmla="*/ 345725 h 938861"/>
                <a:gd name="connsiteX6" fmla="*/ 429118 w 649332"/>
                <a:gd name="connsiteY6" fmla="*/ 273524 h 938861"/>
                <a:gd name="connsiteX7" fmla="*/ 398432 w 649332"/>
                <a:gd name="connsiteY7" fmla="*/ 190612 h 938861"/>
                <a:gd name="connsiteX8" fmla="*/ 316484 w 649332"/>
                <a:gd name="connsiteY8" fmla="*/ 163416 h 938861"/>
                <a:gd name="connsiteX9" fmla="*/ 212032 w 649332"/>
                <a:gd name="connsiteY9" fmla="*/ 188085 h 938861"/>
                <a:gd name="connsiteX10" fmla="*/ 106377 w 649332"/>
                <a:gd name="connsiteY10" fmla="*/ 258361 h 938861"/>
                <a:gd name="connsiteX11" fmla="*/ 0 w 649332"/>
                <a:gd name="connsiteY11" fmla="*/ 132370 h 938861"/>
                <a:gd name="connsiteX12" fmla="*/ 113356 w 649332"/>
                <a:gd name="connsiteY12" fmla="*/ 50060 h 938861"/>
                <a:gd name="connsiteX13" fmla="*/ 211430 w 649332"/>
                <a:gd name="connsiteY13" fmla="*/ 12996 h 938861"/>
                <a:gd name="connsiteX14" fmla="*/ 330443 w 649332"/>
                <a:gd name="connsiteY14" fmla="*/ 0 h 938861"/>
                <a:gd name="connsiteX15" fmla="*/ 483630 w 649332"/>
                <a:gd name="connsiteY15" fmla="*/ 31648 h 938861"/>
                <a:gd name="connsiteX16" fmla="*/ 586758 w 649332"/>
                <a:gd name="connsiteY16" fmla="*/ 120216 h 938861"/>
                <a:gd name="connsiteX17" fmla="*/ 623461 w 649332"/>
                <a:gd name="connsiteY17" fmla="*/ 250540 h 938861"/>
                <a:gd name="connsiteX18" fmla="*/ 600958 w 649332"/>
                <a:gd name="connsiteY18" fmla="*/ 370515 h 938861"/>
                <a:gd name="connsiteX19" fmla="*/ 531283 w 649332"/>
                <a:gd name="connsiteY19" fmla="*/ 485435 h 938861"/>
                <a:gd name="connsiteX20" fmla="*/ 365099 w 649332"/>
                <a:gd name="connsiteY20" fmla="*/ 653184 h 938861"/>
                <a:gd name="connsiteX21" fmla="*/ 246087 w 649332"/>
                <a:gd name="connsiteY21" fmla="*/ 765217 h 938861"/>
                <a:gd name="connsiteX22" fmla="*/ 246087 w 649332"/>
                <a:gd name="connsiteY22" fmla="*/ 774121 h 938861"/>
                <a:gd name="connsiteX23" fmla="*/ 649213 w 649332"/>
                <a:gd name="connsiteY23" fmla="*/ 774121 h 938861"/>
                <a:gd name="connsiteX24" fmla="*/ 649213 w 649332"/>
                <a:gd name="connsiteY24" fmla="*/ 938621 h 9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332" h="938861">
                  <a:moveTo>
                    <a:pt x="649333" y="938861"/>
                  </a:moveTo>
                  <a:lnTo>
                    <a:pt x="2527" y="938861"/>
                  </a:lnTo>
                  <a:lnTo>
                    <a:pt x="2527" y="802761"/>
                  </a:lnTo>
                  <a:lnTo>
                    <a:pt x="234776" y="567986"/>
                  </a:lnTo>
                  <a:cubicBezTo>
                    <a:pt x="303487" y="497469"/>
                    <a:pt x="348493" y="448612"/>
                    <a:pt x="369552" y="421417"/>
                  </a:cubicBezTo>
                  <a:cubicBezTo>
                    <a:pt x="390611" y="394221"/>
                    <a:pt x="405893" y="368950"/>
                    <a:pt x="415159" y="345725"/>
                  </a:cubicBezTo>
                  <a:cubicBezTo>
                    <a:pt x="424425" y="322500"/>
                    <a:pt x="429118" y="298433"/>
                    <a:pt x="429118" y="273524"/>
                  </a:cubicBezTo>
                  <a:cubicBezTo>
                    <a:pt x="429118" y="236460"/>
                    <a:pt x="418890" y="208783"/>
                    <a:pt x="398432" y="190612"/>
                  </a:cubicBezTo>
                  <a:cubicBezTo>
                    <a:pt x="377975" y="172441"/>
                    <a:pt x="350659" y="163416"/>
                    <a:pt x="316484" y="163416"/>
                  </a:cubicBezTo>
                  <a:cubicBezTo>
                    <a:pt x="280624" y="163416"/>
                    <a:pt x="245846" y="171599"/>
                    <a:pt x="212032" y="188085"/>
                  </a:cubicBezTo>
                  <a:cubicBezTo>
                    <a:pt x="178218" y="204571"/>
                    <a:pt x="143079" y="227916"/>
                    <a:pt x="106377" y="258361"/>
                  </a:cubicBezTo>
                  <a:lnTo>
                    <a:pt x="0" y="132370"/>
                  </a:lnTo>
                  <a:cubicBezTo>
                    <a:pt x="45607" y="93501"/>
                    <a:pt x="83272" y="66185"/>
                    <a:pt x="113356" y="50060"/>
                  </a:cubicBezTo>
                  <a:cubicBezTo>
                    <a:pt x="143320" y="34055"/>
                    <a:pt x="176052" y="21660"/>
                    <a:pt x="211430" y="12996"/>
                  </a:cubicBezTo>
                  <a:cubicBezTo>
                    <a:pt x="246929" y="4332"/>
                    <a:pt x="286520" y="0"/>
                    <a:pt x="330443" y="0"/>
                  </a:cubicBezTo>
                  <a:cubicBezTo>
                    <a:pt x="388204" y="0"/>
                    <a:pt x="439347" y="10590"/>
                    <a:pt x="483630" y="31648"/>
                  </a:cubicBezTo>
                  <a:cubicBezTo>
                    <a:pt x="527914" y="52707"/>
                    <a:pt x="562330" y="82310"/>
                    <a:pt x="586758" y="120216"/>
                  </a:cubicBezTo>
                  <a:cubicBezTo>
                    <a:pt x="611186" y="158242"/>
                    <a:pt x="623461" y="201683"/>
                    <a:pt x="623461" y="250540"/>
                  </a:cubicBezTo>
                  <a:cubicBezTo>
                    <a:pt x="623461" y="293138"/>
                    <a:pt x="616000" y="333090"/>
                    <a:pt x="600958" y="370515"/>
                  </a:cubicBezTo>
                  <a:cubicBezTo>
                    <a:pt x="586036" y="407819"/>
                    <a:pt x="562811" y="446206"/>
                    <a:pt x="531283" y="485435"/>
                  </a:cubicBezTo>
                  <a:cubicBezTo>
                    <a:pt x="499876" y="524665"/>
                    <a:pt x="444521" y="580621"/>
                    <a:pt x="365099" y="653184"/>
                  </a:cubicBezTo>
                  <a:lnTo>
                    <a:pt x="246087" y="765217"/>
                  </a:lnTo>
                  <a:lnTo>
                    <a:pt x="246087" y="774121"/>
                  </a:lnTo>
                  <a:lnTo>
                    <a:pt x="649213" y="774121"/>
                  </a:lnTo>
                  <a:lnTo>
                    <a:pt x="649213" y="938621"/>
                  </a:ln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20" name="Freeform: Shape 19">
              <a:extLst>
                <a:ext uri="{FF2B5EF4-FFF2-40B4-BE49-F238E27FC236}">
                  <a16:creationId xmlns:a16="http://schemas.microsoft.com/office/drawing/2014/main" id="{6B0C9CA7-B08E-20FF-CB28-26317553D92C}"/>
                </a:ext>
              </a:extLst>
            </p:cNvPr>
            <p:cNvSpPr/>
            <p:nvPr/>
          </p:nvSpPr>
          <p:spPr>
            <a:xfrm>
              <a:off x="4949704" y="2087678"/>
              <a:ext cx="2247086" cy="1168572"/>
            </a:xfrm>
            <a:custGeom>
              <a:avLst/>
              <a:gdLst>
                <a:gd name="connsiteX0" fmla="*/ 151744 w 2073629"/>
                <a:gd name="connsiteY0" fmla="*/ 120 h 938620"/>
                <a:gd name="connsiteX1" fmla="*/ 228398 w 2073629"/>
                <a:gd name="connsiteY1" fmla="*/ 81227 h 938620"/>
                <a:gd name="connsiteX2" fmla="*/ 276652 w 2073629"/>
                <a:gd name="connsiteY2" fmla="*/ 250780 h 938620"/>
                <a:gd name="connsiteX3" fmla="*/ 248975 w 2073629"/>
                <a:gd name="connsiteY3" fmla="*/ 397590 h 938620"/>
                <a:gd name="connsiteX4" fmla="*/ 168711 w 2073629"/>
                <a:gd name="connsiteY4" fmla="*/ 530682 h 938620"/>
                <a:gd name="connsiteX5" fmla="*/ 0 w 2073629"/>
                <a:gd name="connsiteY5" fmla="*/ 701920 h 938620"/>
                <a:gd name="connsiteX6" fmla="*/ 302645 w 2073629"/>
                <a:gd name="connsiteY6" fmla="*/ 701920 h 938620"/>
                <a:gd name="connsiteX7" fmla="*/ 302645 w 2073629"/>
                <a:gd name="connsiteY7" fmla="*/ 938621 h 938620"/>
                <a:gd name="connsiteX8" fmla="*/ 2073630 w 2073629"/>
                <a:gd name="connsiteY8" fmla="*/ 938621 h 938620"/>
                <a:gd name="connsiteX9" fmla="*/ 2073630 w 2073629"/>
                <a:gd name="connsiteY9" fmla="*/ 0 h 938620"/>
                <a:gd name="connsiteX10" fmla="*/ 151744 w 2073629"/>
                <a:gd name="connsiteY10" fmla="*/ 0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3629" h="938620">
                  <a:moveTo>
                    <a:pt x="151744" y="120"/>
                  </a:moveTo>
                  <a:cubicBezTo>
                    <a:pt x="182309" y="22623"/>
                    <a:pt x="208061" y="49699"/>
                    <a:pt x="228398" y="81227"/>
                  </a:cubicBezTo>
                  <a:cubicBezTo>
                    <a:pt x="260407" y="130926"/>
                    <a:pt x="276652" y="187965"/>
                    <a:pt x="276652" y="250780"/>
                  </a:cubicBezTo>
                  <a:cubicBezTo>
                    <a:pt x="276652" y="302404"/>
                    <a:pt x="267387" y="351862"/>
                    <a:pt x="248975" y="397590"/>
                  </a:cubicBezTo>
                  <a:cubicBezTo>
                    <a:pt x="231406" y="441392"/>
                    <a:pt x="204451" y="486157"/>
                    <a:pt x="168711" y="530682"/>
                  </a:cubicBezTo>
                  <a:cubicBezTo>
                    <a:pt x="135258" y="572438"/>
                    <a:pt x="80023" y="628515"/>
                    <a:pt x="0" y="701920"/>
                  </a:cubicBezTo>
                  <a:lnTo>
                    <a:pt x="302645" y="701920"/>
                  </a:lnTo>
                  <a:lnTo>
                    <a:pt x="302645" y="938621"/>
                  </a:lnTo>
                  <a:lnTo>
                    <a:pt x="2073630" y="938621"/>
                  </a:lnTo>
                  <a:lnTo>
                    <a:pt x="2073630" y="0"/>
                  </a:lnTo>
                  <a:lnTo>
                    <a:pt x="151744" y="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28" name="TextBox 27">
              <a:extLst>
                <a:ext uri="{FF2B5EF4-FFF2-40B4-BE49-F238E27FC236}">
                  <a16:creationId xmlns:a16="http://schemas.microsoft.com/office/drawing/2014/main" id="{D10751DA-A0B5-6A8B-51A6-3D29D31C18CC}"/>
                </a:ext>
              </a:extLst>
            </p:cNvPr>
            <p:cNvSpPr txBox="1"/>
            <p:nvPr/>
          </p:nvSpPr>
          <p:spPr>
            <a:xfrm>
              <a:off x="5464538" y="2164133"/>
              <a:ext cx="1626511" cy="1015663"/>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Product Reliability Issues</a:t>
              </a:r>
            </a:p>
          </p:txBody>
        </p:sp>
      </p:grpSp>
      <p:grpSp>
        <p:nvGrpSpPr>
          <p:cNvPr id="34" name="Group 33">
            <a:extLst>
              <a:ext uri="{FF2B5EF4-FFF2-40B4-BE49-F238E27FC236}">
                <a16:creationId xmlns:a16="http://schemas.microsoft.com/office/drawing/2014/main" id="{4A5D6903-EBF4-1A6B-C779-A26563D64B03}"/>
              </a:ext>
            </a:extLst>
          </p:cNvPr>
          <p:cNvGrpSpPr/>
          <p:nvPr/>
        </p:nvGrpSpPr>
        <p:grpSpPr>
          <a:xfrm>
            <a:off x="8339232" y="2087603"/>
            <a:ext cx="2554629" cy="1168723"/>
            <a:chOff x="8339232" y="2087603"/>
            <a:chExt cx="2554629" cy="1168723"/>
          </a:xfrm>
        </p:grpSpPr>
        <p:sp>
          <p:nvSpPr>
            <p:cNvPr id="21" name="Freeform: Shape 20">
              <a:extLst>
                <a:ext uri="{FF2B5EF4-FFF2-40B4-BE49-F238E27FC236}">
                  <a16:creationId xmlns:a16="http://schemas.microsoft.com/office/drawing/2014/main" id="{94B73C17-E517-D346-1322-C5D90C02201B}"/>
                </a:ext>
              </a:extLst>
            </p:cNvPr>
            <p:cNvSpPr/>
            <p:nvPr/>
          </p:nvSpPr>
          <p:spPr>
            <a:xfrm>
              <a:off x="9068730" y="2087603"/>
              <a:ext cx="1825131" cy="1168723"/>
            </a:xfrm>
            <a:custGeom>
              <a:avLst/>
              <a:gdLst>
                <a:gd name="connsiteX0" fmla="*/ 9627 w 1853414"/>
                <a:gd name="connsiteY0" fmla="*/ 0 h 938741"/>
                <a:gd name="connsiteX1" fmla="*/ 120216 w 1853414"/>
                <a:gd name="connsiteY1" fmla="*/ 217327 h 938741"/>
                <a:gd name="connsiteX2" fmla="*/ 50782 w 1853414"/>
                <a:gd name="connsiteY2" fmla="*/ 410105 h 938741"/>
                <a:gd name="connsiteX3" fmla="*/ 28399 w 1853414"/>
                <a:gd name="connsiteY3" fmla="*/ 433330 h 938741"/>
                <a:gd name="connsiteX4" fmla="*/ 67388 w 1853414"/>
                <a:gd name="connsiteY4" fmla="*/ 463655 h 938741"/>
                <a:gd name="connsiteX5" fmla="*/ 146930 w 1853414"/>
                <a:gd name="connsiteY5" fmla="*/ 660163 h 938741"/>
                <a:gd name="connsiteX6" fmla="*/ 23105 w 1853414"/>
                <a:gd name="connsiteY6" fmla="*/ 922616 h 938741"/>
                <a:gd name="connsiteX7" fmla="*/ 0 w 1853414"/>
                <a:gd name="connsiteY7" fmla="*/ 938741 h 938741"/>
                <a:gd name="connsiteX8" fmla="*/ 1853415 w 1853414"/>
                <a:gd name="connsiteY8" fmla="*/ 938741 h 938741"/>
                <a:gd name="connsiteX9" fmla="*/ 1853415 w 1853414"/>
                <a:gd name="connsiteY9" fmla="*/ 120 h 938741"/>
                <a:gd name="connsiteX10" fmla="*/ 9627 w 1853414"/>
                <a:gd name="connsiteY10" fmla="*/ 120 h 93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3414" h="938741">
                  <a:moveTo>
                    <a:pt x="9627" y="0"/>
                  </a:moveTo>
                  <a:cubicBezTo>
                    <a:pt x="81949" y="51624"/>
                    <a:pt x="120216" y="126714"/>
                    <a:pt x="120216" y="217327"/>
                  </a:cubicBezTo>
                  <a:cubicBezTo>
                    <a:pt x="120216" y="291935"/>
                    <a:pt x="96871" y="356796"/>
                    <a:pt x="50782" y="410105"/>
                  </a:cubicBezTo>
                  <a:cubicBezTo>
                    <a:pt x="43802" y="418168"/>
                    <a:pt x="36341" y="425989"/>
                    <a:pt x="28399" y="433330"/>
                  </a:cubicBezTo>
                  <a:cubicBezTo>
                    <a:pt x="42599" y="442475"/>
                    <a:pt x="55595" y="452584"/>
                    <a:pt x="67388" y="463655"/>
                  </a:cubicBezTo>
                  <a:cubicBezTo>
                    <a:pt x="120216" y="513233"/>
                    <a:pt x="146930" y="579418"/>
                    <a:pt x="146930" y="660163"/>
                  </a:cubicBezTo>
                  <a:cubicBezTo>
                    <a:pt x="146930" y="771233"/>
                    <a:pt x="105294" y="859560"/>
                    <a:pt x="23105" y="922616"/>
                  </a:cubicBezTo>
                  <a:cubicBezTo>
                    <a:pt x="15764" y="928272"/>
                    <a:pt x="7942" y="933567"/>
                    <a:pt x="0" y="938741"/>
                  </a:cubicBezTo>
                  <a:lnTo>
                    <a:pt x="1853415" y="938741"/>
                  </a:lnTo>
                  <a:lnTo>
                    <a:pt x="1853415" y="120"/>
                  </a:lnTo>
                  <a:lnTo>
                    <a:pt x="9627" y="12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22" name="Freeform: Shape 21">
              <a:extLst>
                <a:ext uri="{FF2B5EF4-FFF2-40B4-BE49-F238E27FC236}">
                  <a16:creationId xmlns:a16="http://schemas.microsoft.com/office/drawing/2014/main" id="{358AE711-F47A-B2FA-2380-1C1ABC4250BF}"/>
                </a:ext>
              </a:extLst>
            </p:cNvPr>
            <p:cNvSpPr/>
            <p:nvPr/>
          </p:nvSpPr>
          <p:spPr>
            <a:xfrm>
              <a:off x="8339232" y="2087678"/>
              <a:ext cx="786838" cy="1168572"/>
            </a:xfrm>
            <a:custGeom>
              <a:avLst/>
              <a:gdLst>
                <a:gd name="connsiteX0" fmla="*/ 605170 w 632004"/>
                <a:gd name="connsiteY0" fmla="*/ 217327 h 938620"/>
                <a:gd name="connsiteX1" fmla="*/ 553305 w 632004"/>
                <a:gd name="connsiteY1" fmla="*/ 362813 h 938620"/>
                <a:gd name="connsiteX2" fmla="*/ 407819 w 632004"/>
                <a:gd name="connsiteY2" fmla="*/ 445243 h 938620"/>
                <a:gd name="connsiteX3" fmla="*/ 407819 w 632004"/>
                <a:gd name="connsiteY3" fmla="*/ 448974 h 938620"/>
                <a:gd name="connsiteX4" fmla="*/ 575206 w 632004"/>
                <a:gd name="connsiteY4" fmla="*/ 516121 h 938620"/>
                <a:gd name="connsiteX5" fmla="*/ 632005 w 632004"/>
                <a:gd name="connsiteY5" fmla="*/ 660043 h 938620"/>
                <a:gd name="connsiteX6" fmla="*/ 536458 w 632004"/>
                <a:gd name="connsiteY6" fmla="*/ 865216 h 938620"/>
                <a:gd name="connsiteX7" fmla="*/ 263536 w 632004"/>
                <a:gd name="connsiteY7" fmla="*/ 938621 h 938620"/>
                <a:gd name="connsiteX8" fmla="*/ 0 w 632004"/>
                <a:gd name="connsiteY8" fmla="*/ 889283 h 938620"/>
                <a:gd name="connsiteX9" fmla="*/ 0 w 632004"/>
                <a:gd name="connsiteY9" fmla="*/ 725024 h 938620"/>
                <a:gd name="connsiteX10" fmla="*/ 116726 w 632004"/>
                <a:gd name="connsiteY10" fmla="*/ 768706 h 938620"/>
                <a:gd name="connsiteX11" fmla="*/ 242838 w 632004"/>
                <a:gd name="connsiteY11" fmla="*/ 785553 h 938620"/>
                <a:gd name="connsiteX12" fmla="*/ 383992 w 632004"/>
                <a:gd name="connsiteY12" fmla="*/ 753063 h 938620"/>
                <a:gd name="connsiteX13" fmla="*/ 429599 w 632004"/>
                <a:gd name="connsiteY13" fmla="*/ 648731 h 938620"/>
                <a:gd name="connsiteX14" fmla="*/ 377133 w 632004"/>
                <a:gd name="connsiteY14" fmla="*/ 557517 h 938620"/>
                <a:gd name="connsiteX15" fmla="*/ 209746 w 632004"/>
                <a:gd name="connsiteY15" fmla="*/ 530682 h 938620"/>
                <a:gd name="connsiteX16" fmla="*/ 140432 w 632004"/>
                <a:gd name="connsiteY16" fmla="*/ 530682 h 938620"/>
                <a:gd name="connsiteX17" fmla="*/ 140432 w 632004"/>
                <a:gd name="connsiteY17" fmla="*/ 382668 h 938620"/>
                <a:gd name="connsiteX18" fmla="*/ 210949 w 632004"/>
                <a:gd name="connsiteY18" fmla="*/ 382668 h 938620"/>
                <a:gd name="connsiteX19" fmla="*/ 366182 w 632004"/>
                <a:gd name="connsiteY19" fmla="*/ 354871 h 938620"/>
                <a:gd name="connsiteX20" fmla="*/ 415159 w 632004"/>
                <a:gd name="connsiteY20" fmla="*/ 259565 h 938620"/>
                <a:gd name="connsiteX21" fmla="*/ 285317 w 632004"/>
                <a:gd name="connsiteY21" fmla="*/ 155955 h 938620"/>
                <a:gd name="connsiteX22" fmla="*/ 193861 w 632004"/>
                <a:gd name="connsiteY22" fmla="*/ 170997 h 938620"/>
                <a:gd name="connsiteX23" fmla="*/ 90493 w 632004"/>
                <a:gd name="connsiteY23" fmla="*/ 222862 h 938620"/>
                <a:gd name="connsiteX24" fmla="*/ 1203 w 632004"/>
                <a:gd name="connsiteY24" fmla="*/ 89891 h 938620"/>
                <a:gd name="connsiteX25" fmla="*/ 299035 w 632004"/>
                <a:gd name="connsiteY25" fmla="*/ 0 h 938620"/>
                <a:gd name="connsiteX26" fmla="*/ 522860 w 632004"/>
                <a:gd name="connsiteY26" fmla="*/ 57400 h 938620"/>
                <a:gd name="connsiteX27" fmla="*/ 604929 w 632004"/>
                <a:gd name="connsiteY27" fmla="*/ 217206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2004" h="938620">
                  <a:moveTo>
                    <a:pt x="605170" y="217327"/>
                  </a:moveTo>
                  <a:cubicBezTo>
                    <a:pt x="605170" y="274366"/>
                    <a:pt x="587841" y="322861"/>
                    <a:pt x="553305" y="362813"/>
                  </a:cubicBezTo>
                  <a:cubicBezTo>
                    <a:pt x="518768" y="402765"/>
                    <a:pt x="470273" y="430322"/>
                    <a:pt x="407819" y="445243"/>
                  </a:cubicBezTo>
                  <a:lnTo>
                    <a:pt x="407819" y="448974"/>
                  </a:lnTo>
                  <a:cubicBezTo>
                    <a:pt x="481464" y="458119"/>
                    <a:pt x="537300" y="480502"/>
                    <a:pt x="575206" y="516121"/>
                  </a:cubicBezTo>
                  <a:cubicBezTo>
                    <a:pt x="613112" y="551741"/>
                    <a:pt x="632005" y="599755"/>
                    <a:pt x="632005" y="660043"/>
                  </a:cubicBezTo>
                  <a:cubicBezTo>
                    <a:pt x="632005" y="747888"/>
                    <a:pt x="600116" y="816239"/>
                    <a:pt x="536458" y="865216"/>
                  </a:cubicBezTo>
                  <a:cubicBezTo>
                    <a:pt x="472800" y="914193"/>
                    <a:pt x="381826" y="938621"/>
                    <a:pt x="263536" y="938621"/>
                  </a:cubicBezTo>
                  <a:cubicBezTo>
                    <a:pt x="164499" y="938621"/>
                    <a:pt x="76654" y="922135"/>
                    <a:pt x="0" y="889283"/>
                  </a:cubicBezTo>
                  <a:lnTo>
                    <a:pt x="0" y="725024"/>
                  </a:lnTo>
                  <a:cubicBezTo>
                    <a:pt x="35379" y="742954"/>
                    <a:pt x="74368" y="757515"/>
                    <a:pt x="116726" y="768706"/>
                  </a:cubicBezTo>
                  <a:cubicBezTo>
                    <a:pt x="159205" y="779898"/>
                    <a:pt x="201202" y="785553"/>
                    <a:pt x="242838" y="785553"/>
                  </a:cubicBezTo>
                  <a:cubicBezTo>
                    <a:pt x="306496" y="785553"/>
                    <a:pt x="353547" y="774723"/>
                    <a:pt x="383992" y="753063"/>
                  </a:cubicBezTo>
                  <a:cubicBezTo>
                    <a:pt x="414317" y="731402"/>
                    <a:pt x="429599" y="696625"/>
                    <a:pt x="429599" y="648731"/>
                  </a:cubicBezTo>
                  <a:cubicBezTo>
                    <a:pt x="429599" y="605892"/>
                    <a:pt x="412151" y="575447"/>
                    <a:pt x="377133" y="557517"/>
                  </a:cubicBezTo>
                  <a:cubicBezTo>
                    <a:pt x="342115" y="539587"/>
                    <a:pt x="286400" y="530682"/>
                    <a:pt x="209746" y="530682"/>
                  </a:cubicBezTo>
                  <a:lnTo>
                    <a:pt x="140432" y="530682"/>
                  </a:lnTo>
                  <a:lnTo>
                    <a:pt x="140432" y="382668"/>
                  </a:lnTo>
                  <a:lnTo>
                    <a:pt x="210949" y="382668"/>
                  </a:lnTo>
                  <a:cubicBezTo>
                    <a:pt x="281707" y="382668"/>
                    <a:pt x="333451" y="373403"/>
                    <a:pt x="366182" y="354871"/>
                  </a:cubicBezTo>
                  <a:cubicBezTo>
                    <a:pt x="398914" y="336339"/>
                    <a:pt x="415159" y="304570"/>
                    <a:pt x="415159" y="259565"/>
                  </a:cubicBezTo>
                  <a:cubicBezTo>
                    <a:pt x="415159" y="190492"/>
                    <a:pt x="371838" y="155955"/>
                    <a:pt x="285317" y="155955"/>
                  </a:cubicBezTo>
                  <a:cubicBezTo>
                    <a:pt x="255353" y="155955"/>
                    <a:pt x="224788" y="160889"/>
                    <a:pt x="193861" y="170997"/>
                  </a:cubicBezTo>
                  <a:cubicBezTo>
                    <a:pt x="162815" y="180985"/>
                    <a:pt x="128398" y="198314"/>
                    <a:pt x="90493" y="222862"/>
                  </a:cubicBezTo>
                  <a:lnTo>
                    <a:pt x="1203" y="89891"/>
                  </a:lnTo>
                  <a:cubicBezTo>
                    <a:pt x="84476" y="29964"/>
                    <a:pt x="183753" y="0"/>
                    <a:pt x="299035" y="0"/>
                  </a:cubicBezTo>
                  <a:cubicBezTo>
                    <a:pt x="393499" y="0"/>
                    <a:pt x="468107" y="19133"/>
                    <a:pt x="522860" y="57400"/>
                  </a:cubicBezTo>
                  <a:cubicBezTo>
                    <a:pt x="577613" y="95667"/>
                    <a:pt x="604929" y="148976"/>
                    <a:pt x="604929" y="217206"/>
                  </a:cubicBez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29" name="TextBox 28">
              <a:extLst>
                <a:ext uri="{FF2B5EF4-FFF2-40B4-BE49-F238E27FC236}">
                  <a16:creationId xmlns:a16="http://schemas.microsoft.com/office/drawing/2014/main" id="{47DA98FB-1505-5566-215F-34C9541E105F}"/>
                </a:ext>
              </a:extLst>
            </p:cNvPr>
            <p:cNvSpPr txBox="1"/>
            <p:nvPr/>
          </p:nvSpPr>
          <p:spPr>
            <a:xfrm>
              <a:off x="9319797" y="2318021"/>
              <a:ext cx="1506458" cy="707886"/>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Service Delays</a:t>
              </a:r>
            </a:p>
          </p:txBody>
        </p:sp>
      </p:grpSp>
      <p:grpSp>
        <p:nvGrpSpPr>
          <p:cNvPr id="36" name="Group 35">
            <a:extLst>
              <a:ext uri="{FF2B5EF4-FFF2-40B4-BE49-F238E27FC236}">
                <a16:creationId xmlns:a16="http://schemas.microsoft.com/office/drawing/2014/main" id="{0A87B1FE-8A7E-9FE3-0333-058CD0930D59}"/>
              </a:ext>
            </a:extLst>
          </p:cNvPr>
          <p:cNvGrpSpPr/>
          <p:nvPr/>
        </p:nvGrpSpPr>
        <p:grpSpPr>
          <a:xfrm>
            <a:off x="2427437" y="4103333"/>
            <a:ext cx="2942677" cy="1168572"/>
            <a:chOff x="2427437" y="4103333"/>
            <a:chExt cx="2942677" cy="1168572"/>
          </a:xfrm>
        </p:grpSpPr>
        <p:sp>
          <p:nvSpPr>
            <p:cNvPr id="23" name="Freeform: Shape 22">
              <a:extLst>
                <a:ext uri="{FF2B5EF4-FFF2-40B4-BE49-F238E27FC236}">
                  <a16:creationId xmlns:a16="http://schemas.microsoft.com/office/drawing/2014/main" id="{348E29EC-AAE6-D19B-428D-C88E2D9DB5A6}"/>
                </a:ext>
              </a:extLst>
            </p:cNvPr>
            <p:cNvSpPr/>
            <p:nvPr/>
          </p:nvSpPr>
          <p:spPr>
            <a:xfrm>
              <a:off x="2427437" y="4103333"/>
              <a:ext cx="880774" cy="1168572"/>
            </a:xfrm>
            <a:custGeom>
              <a:avLst/>
              <a:gdLst>
                <a:gd name="connsiteX0" fmla="*/ 707455 w 707455"/>
                <a:gd name="connsiteY0" fmla="*/ 744038 h 938620"/>
                <a:gd name="connsiteX1" fmla="*/ 594460 w 707455"/>
                <a:gd name="connsiteY1" fmla="*/ 744038 h 938620"/>
                <a:gd name="connsiteX2" fmla="*/ 594460 w 707455"/>
                <a:gd name="connsiteY2" fmla="*/ 938621 h 938620"/>
                <a:gd name="connsiteX3" fmla="*/ 400599 w 707455"/>
                <a:gd name="connsiteY3" fmla="*/ 938621 h 938620"/>
                <a:gd name="connsiteX4" fmla="*/ 400599 w 707455"/>
                <a:gd name="connsiteY4" fmla="*/ 744038 h 938620"/>
                <a:gd name="connsiteX5" fmla="*/ 0 w 707455"/>
                <a:gd name="connsiteY5" fmla="*/ 744038 h 938620"/>
                <a:gd name="connsiteX6" fmla="*/ 0 w 707455"/>
                <a:gd name="connsiteY6" fmla="*/ 606012 h 938620"/>
                <a:gd name="connsiteX7" fmla="*/ 411429 w 707455"/>
                <a:gd name="connsiteY7" fmla="*/ 0 h 938620"/>
                <a:gd name="connsiteX8" fmla="*/ 594460 w 707455"/>
                <a:gd name="connsiteY8" fmla="*/ 0 h 938620"/>
                <a:gd name="connsiteX9" fmla="*/ 594460 w 707455"/>
                <a:gd name="connsiteY9" fmla="*/ 590007 h 938620"/>
                <a:gd name="connsiteX10" fmla="*/ 707455 w 707455"/>
                <a:gd name="connsiteY10" fmla="*/ 590007 h 938620"/>
                <a:gd name="connsiteX11" fmla="*/ 707455 w 707455"/>
                <a:gd name="connsiteY11" fmla="*/ 744038 h 938620"/>
                <a:gd name="connsiteX12" fmla="*/ 400599 w 707455"/>
                <a:gd name="connsiteY12" fmla="*/ 590007 h 938620"/>
                <a:gd name="connsiteX13" fmla="*/ 400599 w 707455"/>
                <a:gd name="connsiteY13" fmla="*/ 430803 h 938620"/>
                <a:gd name="connsiteX14" fmla="*/ 403848 w 707455"/>
                <a:gd name="connsiteY14" fmla="*/ 315280 h 938620"/>
                <a:gd name="connsiteX15" fmla="*/ 409022 w 707455"/>
                <a:gd name="connsiteY15" fmla="*/ 227315 h 938620"/>
                <a:gd name="connsiteX16" fmla="*/ 403848 w 707455"/>
                <a:gd name="connsiteY16" fmla="*/ 227315 h 938620"/>
                <a:gd name="connsiteX17" fmla="*/ 346688 w 707455"/>
                <a:gd name="connsiteY17" fmla="*/ 330082 h 938620"/>
                <a:gd name="connsiteX18" fmla="*/ 174608 w 707455"/>
                <a:gd name="connsiteY18" fmla="*/ 590128 h 938620"/>
                <a:gd name="connsiteX19" fmla="*/ 400599 w 707455"/>
                <a:gd name="connsiteY19" fmla="*/ 590128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455" h="938620">
                  <a:moveTo>
                    <a:pt x="707455" y="744038"/>
                  </a:moveTo>
                  <a:lnTo>
                    <a:pt x="594460" y="744038"/>
                  </a:lnTo>
                  <a:lnTo>
                    <a:pt x="594460" y="938621"/>
                  </a:lnTo>
                  <a:lnTo>
                    <a:pt x="400599" y="938621"/>
                  </a:lnTo>
                  <a:lnTo>
                    <a:pt x="400599" y="744038"/>
                  </a:lnTo>
                  <a:lnTo>
                    <a:pt x="0" y="744038"/>
                  </a:lnTo>
                  <a:lnTo>
                    <a:pt x="0" y="606012"/>
                  </a:lnTo>
                  <a:lnTo>
                    <a:pt x="411429" y="0"/>
                  </a:lnTo>
                  <a:lnTo>
                    <a:pt x="594460" y="0"/>
                  </a:lnTo>
                  <a:lnTo>
                    <a:pt x="594460" y="590007"/>
                  </a:lnTo>
                  <a:lnTo>
                    <a:pt x="707455" y="590007"/>
                  </a:lnTo>
                  <a:lnTo>
                    <a:pt x="707455" y="744038"/>
                  </a:lnTo>
                  <a:close/>
                  <a:moveTo>
                    <a:pt x="400599" y="590007"/>
                  </a:moveTo>
                  <a:lnTo>
                    <a:pt x="400599" y="430803"/>
                  </a:lnTo>
                  <a:cubicBezTo>
                    <a:pt x="400599" y="404329"/>
                    <a:pt x="401682" y="365701"/>
                    <a:pt x="403848" y="315280"/>
                  </a:cubicBezTo>
                  <a:cubicBezTo>
                    <a:pt x="406013" y="264739"/>
                    <a:pt x="407698" y="235498"/>
                    <a:pt x="409022" y="227315"/>
                  </a:cubicBezTo>
                  <a:lnTo>
                    <a:pt x="403848" y="227315"/>
                  </a:lnTo>
                  <a:cubicBezTo>
                    <a:pt x="387963" y="262453"/>
                    <a:pt x="368950" y="296628"/>
                    <a:pt x="346688" y="330082"/>
                  </a:cubicBezTo>
                  <a:lnTo>
                    <a:pt x="174608" y="590128"/>
                  </a:lnTo>
                  <a:lnTo>
                    <a:pt x="400599" y="590128"/>
                  </a:ln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24" name="Freeform: Shape 23">
              <a:extLst>
                <a:ext uri="{FF2B5EF4-FFF2-40B4-BE49-F238E27FC236}">
                  <a16:creationId xmlns:a16="http://schemas.microsoft.com/office/drawing/2014/main" id="{C9BB5BCB-C84B-C578-5860-9EE4E27556D9}"/>
                </a:ext>
              </a:extLst>
            </p:cNvPr>
            <p:cNvSpPr/>
            <p:nvPr/>
          </p:nvSpPr>
          <p:spPr>
            <a:xfrm>
              <a:off x="3283949" y="4103333"/>
              <a:ext cx="2064302" cy="1168572"/>
            </a:xfrm>
            <a:custGeom>
              <a:avLst/>
              <a:gdLst>
                <a:gd name="connsiteX0" fmla="*/ 0 w 2000104"/>
                <a:gd name="connsiteY0" fmla="*/ 0 h 938620"/>
                <a:gd name="connsiteX1" fmla="*/ 0 w 2000104"/>
                <a:gd name="connsiteY1" fmla="*/ 517806 h 938620"/>
                <a:gd name="connsiteX2" fmla="*/ 112996 w 2000104"/>
                <a:gd name="connsiteY2" fmla="*/ 517806 h 938620"/>
                <a:gd name="connsiteX3" fmla="*/ 112996 w 2000104"/>
                <a:gd name="connsiteY3" fmla="*/ 816239 h 938620"/>
                <a:gd name="connsiteX4" fmla="*/ 0 w 2000104"/>
                <a:gd name="connsiteY4" fmla="*/ 816239 h 938620"/>
                <a:gd name="connsiteX5" fmla="*/ 0 w 2000104"/>
                <a:gd name="connsiteY5" fmla="*/ 938621 h 938620"/>
                <a:gd name="connsiteX6" fmla="*/ 2000104 w 2000104"/>
                <a:gd name="connsiteY6" fmla="*/ 938621 h 938620"/>
                <a:gd name="connsiteX7" fmla="*/ 2000104 w 2000104"/>
                <a:gd name="connsiteY7" fmla="*/ 0 h 938620"/>
                <a:gd name="connsiteX8" fmla="*/ 0 w 2000104"/>
                <a:gd name="connsiteY8" fmla="*/ 0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104" h="938620">
                  <a:moveTo>
                    <a:pt x="0" y="0"/>
                  </a:moveTo>
                  <a:lnTo>
                    <a:pt x="0" y="517806"/>
                  </a:lnTo>
                  <a:lnTo>
                    <a:pt x="112996" y="517806"/>
                  </a:lnTo>
                  <a:lnTo>
                    <a:pt x="112996" y="816239"/>
                  </a:lnTo>
                  <a:lnTo>
                    <a:pt x="0" y="816239"/>
                  </a:lnTo>
                  <a:lnTo>
                    <a:pt x="0" y="938621"/>
                  </a:lnTo>
                  <a:lnTo>
                    <a:pt x="2000104" y="938621"/>
                  </a:lnTo>
                  <a:lnTo>
                    <a:pt x="2000104" y="0"/>
                  </a:lnTo>
                  <a:lnTo>
                    <a:pt x="0" y="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30" name="TextBox 29">
              <a:extLst>
                <a:ext uri="{FF2B5EF4-FFF2-40B4-BE49-F238E27FC236}">
                  <a16:creationId xmlns:a16="http://schemas.microsoft.com/office/drawing/2014/main" id="{5D244F4F-C419-2DA5-363E-07BC7C2EBA62}"/>
                </a:ext>
              </a:extLst>
            </p:cNvPr>
            <p:cNvSpPr txBox="1"/>
            <p:nvPr/>
          </p:nvSpPr>
          <p:spPr>
            <a:xfrm>
              <a:off x="3563013" y="4333676"/>
              <a:ext cx="1807101" cy="707886"/>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Manual Inspection</a:t>
              </a:r>
            </a:p>
          </p:txBody>
        </p:sp>
      </p:grpSp>
      <p:grpSp>
        <p:nvGrpSpPr>
          <p:cNvPr id="35" name="Group 34">
            <a:extLst>
              <a:ext uri="{FF2B5EF4-FFF2-40B4-BE49-F238E27FC236}">
                <a16:creationId xmlns:a16="http://schemas.microsoft.com/office/drawing/2014/main" id="{7919F3F5-CC79-8BFA-850F-6601E8EB752F}"/>
              </a:ext>
            </a:extLst>
          </p:cNvPr>
          <p:cNvGrpSpPr/>
          <p:nvPr/>
        </p:nvGrpSpPr>
        <p:grpSpPr>
          <a:xfrm>
            <a:off x="6558183" y="4103333"/>
            <a:ext cx="2832412" cy="1168572"/>
            <a:chOff x="6558183" y="4103333"/>
            <a:chExt cx="2832412" cy="1168572"/>
          </a:xfrm>
        </p:grpSpPr>
        <p:sp>
          <p:nvSpPr>
            <p:cNvPr id="25" name="Freeform: Shape 24">
              <a:extLst>
                <a:ext uri="{FF2B5EF4-FFF2-40B4-BE49-F238E27FC236}">
                  <a16:creationId xmlns:a16="http://schemas.microsoft.com/office/drawing/2014/main" id="{6ECB57EB-C85B-EE30-48D6-825DAF1A3A6C}"/>
                </a:ext>
              </a:extLst>
            </p:cNvPr>
            <p:cNvSpPr/>
            <p:nvPr/>
          </p:nvSpPr>
          <p:spPr>
            <a:xfrm>
              <a:off x="6558183" y="4103333"/>
              <a:ext cx="770508" cy="1168572"/>
            </a:xfrm>
            <a:custGeom>
              <a:avLst/>
              <a:gdLst>
                <a:gd name="connsiteX0" fmla="*/ 325629 w 618887"/>
                <a:gd name="connsiteY0" fmla="*/ 334414 h 938620"/>
                <a:gd name="connsiteX1" fmla="*/ 539346 w 618887"/>
                <a:gd name="connsiteY1" fmla="*/ 409744 h 938620"/>
                <a:gd name="connsiteX2" fmla="*/ 618888 w 618887"/>
                <a:gd name="connsiteY2" fmla="*/ 616241 h 938620"/>
                <a:gd name="connsiteX3" fmla="*/ 523221 w 618887"/>
                <a:gd name="connsiteY3" fmla="*/ 854987 h 938620"/>
                <a:gd name="connsiteX4" fmla="*/ 249577 w 618887"/>
                <a:gd name="connsiteY4" fmla="*/ 938621 h 938620"/>
                <a:gd name="connsiteX5" fmla="*/ 0 w 618887"/>
                <a:gd name="connsiteY5" fmla="*/ 888561 h 938620"/>
                <a:gd name="connsiteX6" fmla="*/ 0 w 618887"/>
                <a:gd name="connsiteY6" fmla="*/ 719489 h 938620"/>
                <a:gd name="connsiteX7" fmla="*/ 116485 w 618887"/>
                <a:gd name="connsiteY7" fmla="*/ 762810 h 938620"/>
                <a:gd name="connsiteX8" fmla="*/ 242477 w 618887"/>
                <a:gd name="connsiteY8" fmla="*/ 779657 h 938620"/>
                <a:gd name="connsiteX9" fmla="*/ 421657 w 618887"/>
                <a:gd name="connsiteY9" fmla="*/ 632727 h 938620"/>
                <a:gd name="connsiteX10" fmla="*/ 236099 w 618887"/>
                <a:gd name="connsiteY10" fmla="*/ 492776 h 938620"/>
                <a:gd name="connsiteX11" fmla="*/ 161972 w 618887"/>
                <a:gd name="connsiteY11" fmla="*/ 499394 h 938620"/>
                <a:gd name="connsiteX12" fmla="*/ 96148 w 618887"/>
                <a:gd name="connsiteY12" fmla="*/ 513594 h 938620"/>
                <a:gd name="connsiteX13" fmla="*/ 18291 w 618887"/>
                <a:gd name="connsiteY13" fmla="*/ 471838 h 938620"/>
                <a:gd name="connsiteX14" fmla="*/ 53188 w 618887"/>
                <a:gd name="connsiteY14" fmla="*/ 0 h 938620"/>
                <a:gd name="connsiteX15" fmla="*/ 555471 w 618887"/>
                <a:gd name="connsiteY15" fmla="*/ 0 h 938620"/>
                <a:gd name="connsiteX16" fmla="*/ 555471 w 618887"/>
                <a:gd name="connsiteY16" fmla="*/ 165943 h 938620"/>
                <a:gd name="connsiteX17" fmla="*/ 224908 w 618887"/>
                <a:gd name="connsiteY17" fmla="*/ 165943 h 938620"/>
                <a:gd name="connsiteX18" fmla="*/ 207820 w 618887"/>
                <a:gd name="connsiteY18" fmla="*/ 347771 h 938620"/>
                <a:gd name="connsiteX19" fmla="*/ 229962 w 618887"/>
                <a:gd name="connsiteY19" fmla="*/ 343319 h 938620"/>
                <a:gd name="connsiteX20" fmla="*/ 325629 w 618887"/>
                <a:gd name="connsiteY20" fmla="*/ 334414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8887" h="938620">
                  <a:moveTo>
                    <a:pt x="325629" y="334414"/>
                  </a:moveTo>
                  <a:cubicBezTo>
                    <a:pt x="415159" y="334414"/>
                    <a:pt x="486398" y="359564"/>
                    <a:pt x="539346" y="409744"/>
                  </a:cubicBezTo>
                  <a:cubicBezTo>
                    <a:pt x="592294" y="460044"/>
                    <a:pt x="618888" y="528877"/>
                    <a:pt x="618888" y="616241"/>
                  </a:cubicBezTo>
                  <a:cubicBezTo>
                    <a:pt x="618888" y="719730"/>
                    <a:pt x="586999" y="799272"/>
                    <a:pt x="523221" y="854987"/>
                  </a:cubicBezTo>
                  <a:cubicBezTo>
                    <a:pt x="459443" y="910703"/>
                    <a:pt x="368228" y="938621"/>
                    <a:pt x="249577" y="938621"/>
                  </a:cubicBezTo>
                  <a:cubicBezTo>
                    <a:pt x="146569" y="938621"/>
                    <a:pt x="63417" y="921894"/>
                    <a:pt x="0" y="888561"/>
                  </a:cubicBezTo>
                  <a:lnTo>
                    <a:pt x="0" y="719489"/>
                  </a:lnTo>
                  <a:cubicBezTo>
                    <a:pt x="33333" y="737178"/>
                    <a:pt x="72202" y="751739"/>
                    <a:pt x="116485" y="762810"/>
                  </a:cubicBezTo>
                  <a:cubicBezTo>
                    <a:pt x="160769" y="774001"/>
                    <a:pt x="202766" y="779657"/>
                    <a:pt x="242477" y="779657"/>
                  </a:cubicBezTo>
                  <a:cubicBezTo>
                    <a:pt x="361970" y="779657"/>
                    <a:pt x="421657" y="730680"/>
                    <a:pt x="421657" y="632727"/>
                  </a:cubicBezTo>
                  <a:cubicBezTo>
                    <a:pt x="421657" y="534773"/>
                    <a:pt x="359805" y="492776"/>
                    <a:pt x="236099" y="492776"/>
                  </a:cubicBezTo>
                  <a:cubicBezTo>
                    <a:pt x="213717" y="492776"/>
                    <a:pt x="189048" y="494942"/>
                    <a:pt x="161972" y="499394"/>
                  </a:cubicBezTo>
                  <a:cubicBezTo>
                    <a:pt x="134897" y="503847"/>
                    <a:pt x="112995" y="508540"/>
                    <a:pt x="96148" y="513594"/>
                  </a:cubicBezTo>
                  <a:lnTo>
                    <a:pt x="18291" y="471838"/>
                  </a:lnTo>
                  <a:lnTo>
                    <a:pt x="53188" y="0"/>
                  </a:lnTo>
                  <a:lnTo>
                    <a:pt x="555471" y="0"/>
                  </a:lnTo>
                  <a:lnTo>
                    <a:pt x="555471" y="165943"/>
                  </a:lnTo>
                  <a:lnTo>
                    <a:pt x="224908" y="165943"/>
                  </a:lnTo>
                  <a:lnTo>
                    <a:pt x="207820" y="347771"/>
                  </a:lnTo>
                  <a:lnTo>
                    <a:pt x="229962" y="343319"/>
                  </a:lnTo>
                  <a:cubicBezTo>
                    <a:pt x="255714" y="337422"/>
                    <a:pt x="287603" y="334414"/>
                    <a:pt x="325629" y="334414"/>
                  </a:cubicBez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B5C"/>
                </a:solidFill>
                <a:effectLst/>
                <a:uLnTx/>
                <a:uFillTx/>
                <a:latin typeface="Gill Sans MT"/>
                <a:ea typeface="ＭＳ Ｐゴシック"/>
                <a:cs typeface="Arial"/>
              </a:endParaRPr>
            </a:p>
          </p:txBody>
        </p:sp>
        <p:sp>
          <p:nvSpPr>
            <p:cNvPr id="26" name="Freeform: Shape 25">
              <a:extLst>
                <a:ext uri="{FF2B5EF4-FFF2-40B4-BE49-F238E27FC236}">
                  <a16:creationId xmlns:a16="http://schemas.microsoft.com/office/drawing/2014/main" id="{BFCAC2AE-3CD3-86C2-2643-0FFC7D13B8B0}"/>
                </a:ext>
              </a:extLst>
            </p:cNvPr>
            <p:cNvSpPr/>
            <p:nvPr/>
          </p:nvSpPr>
          <p:spPr>
            <a:xfrm>
              <a:off x="7007864" y="4103333"/>
              <a:ext cx="2379536" cy="1168572"/>
            </a:xfrm>
            <a:custGeom>
              <a:avLst/>
              <a:gdLst>
                <a:gd name="connsiteX0" fmla="*/ 339468 w 2296371"/>
                <a:gd name="connsiteY0" fmla="*/ 0 h 938620"/>
                <a:gd name="connsiteX1" fmla="*/ 339468 w 2296371"/>
                <a:gd name="connsiteY1" fmla="*/ 238145 h 938620"/>
                <a:gd name="connsiteX2" fmla="*/ 2407 w 2296371"/>
                <a:gd name="connsiteY2" fmla="*/ 238145 h 938620"/>
                <a:gd name="connsiteX3" fmla="*/ 0 w 2296371"/>
                <a:gd name="connsiteY3" fmla="*/ 263175 h 938620"/>
                <a:gd name="connsiteX4" fmla="*/ 37304 w 2296371"/>
                <a:gd name="connsiteY4" fmla="*/ 262212 h 938620"/>
                <a:gd name="connsiteX5" fmla="*/ 300720 w 2296371"/>
                <a:gd name="connsiteY5" fmla="*/ 357398 h 938620"/>
                <a:gd name="connsiteX6" fmla="*/ 402765 w 2296371"/>
                <a:gd name="connsiteY6" fmla="*/ 616241 h 938620"/>
                <a:gd name="connsiteX7" fmla="*/ 282429 w 2296371"/>
                <a:gd name="connsiteY7" fmla="*/ 909379 h 938620"/>
                <a:gd name="connsiteX8" fmla="*/ 243680 w 2296371"/>
                <a:gd name="connsiteY8" fmla="*/ 938621 h 938620"/>
                <a:gd name="connsiteX9" fmla="*/ 2296371 w 2296371"/>
                <a:gd name="connsiteY9" fmla="*/ 938621 h 938620"/>
                <a:gd name="connsiteX10" fmla="*/ 2296371 w 2296371"/>
                <a:gd name="connsiteY10" fmla="*/ 0 h 938620"/>
                <a:gd name="connsiteX11" fmla="*/ 339348 w 2296371"/>
                <a:gd name="connsiteY11" fmla="*/ 0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6371" h="938620">
                  <a:moveTo>
                    <a:pt x="339468" y="0"/>
                  </a:moveTo>
                  <a:lnTo>
                    <a:pt x="339468" y="238145"/>
                  </a:lnTo>
                  <a:lnTo>
                    <a:pt x="2407" y="238145"/>
                  </a:lnTo>
                  <a:lnTo>
                    <a:pt x="0" y="263175"/>
                  </a:lnTo>
                  <a:cubicBezTo>
                    <a:pt x="11793" y="262573"/>
                    <a:pt x="24308" y="262212"/>
                    <a:pt x="37304" y="262212"/>
                  </a:cubicBezTo>
                  <a:cubicBezTo>
                    <a:pt x="145486" y="262212"/>
                    <a:pt x="234174" y="294221"/>
                    <a:pt x="300720" y="357398"/>
                  </a:cubicBezTo>
                  <a:cubicBezTo>
                    <a:pt x="368469" y="421657"/>
                    <a:pt x="402765" y="508660"/>
                    <a:pt x="402765" y="616241"/>
                  </a:cubicBezTo>
                  <a:cubicBezTo>
                    <a:pt x="402765" y="740909"/>
                    <a:pt x="362332" y="839584"/>
                    <a:pt x="282429" y="909379"/>
                  </a:cubicBezTo>
                  <a:cubicBezTo>
                    <a:pt x="270275" y="919969"/>
                    <a:pt x="257278" y="929716"/>
                    <a:pt x="243680" y="938621"/>
                  </a:cubicBezTo>
                  <a:lnTo>
                    <a:pt x="2296371" y="938621"/>
                  </a:lnTo>
                  <a:lnTo>
                    <a:pt x="2296371" y="0"/>
                  </a:lnTo>
                  <a:lnTo>
                    <a:pt x="339348" y="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31" name="TextBox 30">
              <a:extLst>
                <a:ext uri="{FF2B5EF4-FFF2-40B4-BE49-F238E27FC236}">
                  <a16:creationId xmlns:a16="http://schemas.microsoft.com/office/drawing/2014/main" id="{7B6D966C-53AD-7B62-54FB-45AB6D8D8ABD}"/>
                </a:ext>
              </a:extLst>
            </p:cNvPr>
            <p:cNvSpPr txBox="1"/>
            <p:nvPr/>
          </p:nvSpPr>
          <p:spPr>
            <a:xfrm>
              <a:off x="7583493" y="4179788"/>
              <a:ext cx="1807102" cy="1015663"/>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Lack of Integrated Data</a:t>
              </a:r>
            </a:p>
          </p:txBody>
        </p:sp>
      </p:grpSp>
    </p:spTree>
    <p:extLst>
      <p:ext uri="{BB962C8B-B14F-4D97-AF65-F5344CB8AC3E}">
        <p14:creationId xmlns:p14="http://schemas.microsoft.com/office/powerpoint/2010/main" val="412221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E675E9-B0CE-262C-3150-0E9671189EF9}"/>
              </a:ext>
            </a:extLst>
          </p:cNvPr>
          <p:cNvSpPr txBox="1"/>
          <p:nvPr/>
        </p:nvSpPr>
        <p:spPr>
          <a:xfrm>
            <a:off x="1188420" y="2747028"/>
            <a:ext cx="981518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What does it mean for manufacturers?</a:t>
            </a:r>
          </a:p>
        </p:txBody>
      </p:sp>
    </p:spTree>
    <p:extLst>
      <p:ext uri="{BB962C8B-B14F-4D97-AF65-F5344CB8AC3E}">
        <p14:creationId xmlns:p14="http://schemas.microsoft.com/office/powerpoint/2010/main" val="4925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x of crackers&#10;&#10;Description automatically generated with medium confidence">
            <a:extLst>
              <a:ext uri="{FF2B5EF4-FFF2-40B4-BE49-F238E27FC236}">
                <a16:creationId xmlns:a16="http://schemas.microsoft.com/office/drawing/2014/main" id="{C54B492E-EFD8-B6CA-A9B1-30C282F619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99"/>
          <a:stretch/>
        </p:blipFill>
        <p:spPr>
          <a:xfrm>
            <a:off x="7921782" y="1220586"/>
            <a:ext cx="4315045" cy="4737581"/>
          </a:xfrm>
          <a:prstGeom prst="rect">
            <a:avLst/>
          </a:prstGeom>
        </p:spPr>
      </p:pic>
      <p:sp>
        <p:nvSpPr>
          <p:cNvPr id="7" name="TextBox 6">
            <a:extLst>
              <a:ext uri="{FF2B5EF4-FFF2-40B4-BE49-F238E27FC236}">
                <a16:creationId xmlns:a16="http://schemas.microsoft.com/office/drawing/2014/main" id="{735A50DC-7B49-4CAA-B77D-189482F99019}"/>
              </a:ext>
            </a:extLst>
          </p:cNvPr>
          <p:cNvSpPr txBox="1"/>
          <p:nvPr/>
        </p:nvSpPr>
        <p:spPr>
          <a:xfrm>
            <a:off x="609608" y="2593059"/>
            <a:ext cx="6797690" cy="32624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Company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Sandwich manufacturer with a changing mix of dozens of SKUs.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Waste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A full-time job maintaining hundreds of individual labels.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Further issues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Risk of updates errors to ingredients, allergens etc. due to individual labels.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Simple solution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Domino Automation simplified this list down to just a handful of templates, automatically populated for each product, and ensuring accuracy of data.</a:t>
            </a:r>
            <a:endParaRPr kumimoji="0" lang="en-GB" sz="2000" b="0" i="0" u="none" strike="noStrike" kern="1200" cap="none" spc="0" normalizeH="0" baseline="0" noProof="0" dirty="0">
              <a:ln>
                <a:noFill/>
              </a:ln>
              <a:solidFill>
                <a:srgbClr val="000000"/>
              </a:solidFill>
              <a:effectLst/>
              <a:uLnTx/>
              <a:uFillTx/>
              <a:latin typeface="Gill Sans MT"/>
              <a:ea typeface="Calibri" panose="020F0502020204030204" pitchFamily="34" charset="0"/>
              <a:cs typeface="Arial"/>
            </a:endParaRPr>
          </a:p>
        </p:txBody>
      </p:sp>
      <p:grpSp>
        <p:nvGrpSpPr>
          <p:cNvPr id="21" name="Group 20">
            <a:extLst>
              <a:ext uri="{FF2B5EF4-FFF2-40B4-BE49-F238E27FC236}">
                <a16:creationId xmlns:a16="http://schemas.microsoft.com/office/drawing/2014/main" id="{060A9DD0-FD4F-0736-9DE3-D465FDFBC281}"/>
              </a:ext>
            </a:extLst>
          </p:cNvPr>
          <p:cNvGrpSpPr/>
          <p:nvPr/>
        </p:nvGrpSpPr>
        <p:grpSpPr>
          <a:xfrm>
            <a:off x="609608" y="844358"/>
            <a:ext cx="2449922" cy="1168572"/>
            <a:chOff x="1038742" y="2087678"/>
            <a:chExt cx="2449922" cy="1168572"/>
          </a:xfrm>
        </p:grpSpPr>
        <p:sp>
          <p:nvSpPr>
            <p:cNvPr id="22" name="Freeform: Shape 21">
              <a:extLst>
                <a:ext uri="{FF2B5EF4-FFF2-40B4-BE49-F238E27FC236}">
                  <a16:creationId xmlns:a16="http://schemas.microsoft.com/office/drawing/2014/main" id="{BBA97BC7-EFF4-2CD1-543B-1B1EB1DD15A2}"/>
                </a:ext>
              </a:extLst>
            </p:cNvPr>
            <p:cNvSpPr/>
            <p:nvPr/>
          </p:nvSpPr>
          <p:spPr>
            <a:xfrm>
              <a:off x="1756328" y="2087678"/>
              <a:ext cx="1657870" cy="1168572"/>
            </a:xfrm>
            <a:custGeom>
              <a:avLst/>
              <a:gdLst>
                <a:gd name="connsiteX0" fmla="*/ 0 w 2016470"/>
                <a:gd name="connsiteY0" fmla="*/ 0 h 938620"/>
                <a:gd name="connsiteX1" fmla="*/ 0 w 2016470"/>
                <a:gd name="connsiteY1" fmla="*/ 706493 h 938620"/>
                <a:gd name="connsiteX2" fmla="*/ 137303 w 2016470"/>
                <a:gd name="connsiteY2" fmla="*/ 706493 h 938620"/>
                <a:gd name="connsiteX3" fmla="*/ 137303 w 2016470"/>
                <a:gd name="connsiteY3" fmla="*/ 938621 h 938620"/>
                <a:gd name="connsiteX4" fmla="*/ 2016470 w 2016470"/>
                <a:gd name="connsiteY4" fmla="*/ 938621 h 938620"/>
                <a:gd name="connsiteX5" fmla="*/ 2016470 w 2016470"/>
                <a:gd name="connsiteY5" fmla="*/ 0 h 938620"/>
                <a:gd name="connsiteX6" fmla="*/ 0 w 2016470"/>
                <a:gd name="connsiteY6" fmla="*/ 0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6470" h="938620">
                  <a:moveTo>
                    <a:pt x="0" y="0"/>
                  </a:moveTo>
                  <a:lnTo>
                    <a:pt x="0" y="706493"/>
                  </a:lnTo>
                  <a:lnTo>
                    <a:pt x="137303" y="706493"/>
                  </a:lnTo>
                  <a:lnTo>
                    <a:pt x="137303" y="938621"/>
                  </a:lnTo>
                  <a:lnTo>
                    <a:pt x="2016470" y="938621"/>
                  </a:lnTo>
                  <a:lnTo>
                    <a:pt x="2016470" y="0"/>
                  </a:lnTo>
                  <a:lnTo>
                    <a:pt x="0" y="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23" name="Freeform: Shape 22">
              <a:extLst>
                <a:ext uri="{FF2B5EF4-FFF2-40B4-BE49-F238E27FC236}">
                  <a16:creationId xmlns:a16="http://schemas.microsoft.com/office/drawing/2014/main" id="{85A73344-947B-20FB-E5F7-B4842FD397FE}"/>
                </a:ext>
              </a:extLst>
            </p:cNvPr>
            <p:cNvSpPr/>
            <p:nvPr/>
          </p:nvSpPr>
          <p:spPr>
            <a:xfrm>
              <a:off x="1038742" y="2087679"/>
              <a:ext cx="750432" cy="1168571"/>
            </a:xfrm>
            <a:custGeom>
              <a:avLst/>
              <a:gdLst>
                <a:gd name="connsiteX0" fmla="*/ 465460 w 602762"/>
                <a:gd name="connsiteY0" fmla="*/ 778694 h 938620"/>
                <a:gd name="connsiteX1" fmla="*/ 465460 w 602762"/>
                <a:gd name="connsiteY1" fmla="*/ 0 h 938620"/>
                <a:gd name="connsiteX2" fmla="*/ 302404 w 602762"/>
                <a:gd name="connsiteY2" fmla="*/ 0 h 938620"/>
                <a:gd name="connsiteX3" fmla="*/ 0 w 602762"/>
                <a:gd name="connsiteY3" fmla="*/ 240792 h 938620"/>
                <a:gd name="connsiteX4" fmla="*/ 95667 w 602762"/>
                <a:gd name="connsiteY4" fmla="*/ 360166 h 938620"/>
                <a:gd name="connsiteX5" fmla="*/ 203488 w 602762"/>
                <a:gd name="connsiteY5" fmla="*/ 273524 h 938620"/>
                <a:gd name="connsiteX6" fmla="*/ 272200 w 602762"/>
                <a:gd name="connsiteY6" fmla="*/ 208663 h 938620"/>
                <a:gd name="connsiteX7" fmla="*/ 268951 w 602762"/>
                <a:gd name="connsiteY7" fmla="*/ 306255 h 938620"/>
                <a:gd name="connsiteX8" fmla="*/ 267026 w 602762"/>
                <a:gd name="connsiteY8" fmla="*/ 395544 h 938620"/>
                <a:gd name="connsiteX9" fmla="*/ 267026 w 602762"/>
                <a:gd name="connsiteY9" fmla="*/ 778694 h 938620"/>
                <a:gd name="connsiteX10" fmla="*/ 129722 w 602762"/>
                <a:gd name="connsiteY10" fmla="*/ 778694 h 938620"/>
                <a:gd name="connsiteX11" fmla="*/ 129722 w 602762"/>
                <a:gd name="connsiteY11" fmla="*/ 938621 h 938620"/>
                <a:gd name="connsiteX12" fmla="*/ 602763 w 602762"/>
                <a:gd name="connsiteY12" fmla="*/ 938621 h 938620"/>
                <a:gd name="connsiteX13" fmla="*/ 602763 w 602762"/>
                <a:gd name="connsiteY13" fmla="*/ 778694 h 938620"/>
                <a:gd name="connsiteX14" fmla="*/ 465460 w 602762"/>
                <a:gd name="connsiteY14" fmla="*/ 778694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762" h="938620">
                  <a:moveTo>
                    <a:pt x="465460" y="778694"/>
                  </a:moveTo>
                  <a:lnTo>
                    <a:pt x="465460" y="0"/>
                  </a:lnTo>
                  <a:lnTo>
                    <a:pt x="302404" y="0"/>
                  </a:lnTo>
                  <a:lnTo>
                    <a:pt x="0" y="240792"/>
                  </a:lnTo>
                  <a:lnTo>
                    <a:pt x="95667" y="360166"/>
                  </a:lnTo>
                  <a:lnTo>
                    <a:pt x="203488" y="273524"/>
                  </a:lnTo>
                  <a:cubicBezTo>
                    <a:pt x="216364" y="263295"/>
                    <a:pt x="239228" y="241635"/>
                    <a:pt x="272200" y="208663"/>
                  </a:cubicBezTo>
                  <a:lnTo>
                    <a:pt x="268951" y="306255"/>
                  </a:lnTo>
                  <a:lnTo>
                    <a:pt x="267026" y="395544"/>
                  </a:lnTo>
                  <a:lnTo>
                    <a:pt x="267026" y="778694"/>
                  </a:lnTo>
                  <a:lnTo>
                    <a:pt x="129722" y="778694"/>
                  </a:lnTo>
                  <a:lnTo>
                    <a:pt x="129722" y="938621"/>
                  </a:lnTo>
                  <a:lnTo>
                    <a:pt x="602763" y="938621"/>
                  </a:lnTo>
                  <a:lnTo>
                    <a:pt x="602763" y="778694"/>
                  </a:lnTo>
                  <a:lnTo>
                    <a:pt x="465460" y="778694"/>
                  </a:ln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24" name="TextBox 23">
              <a:extLst>
                <a:ext uri="{FF2B5EF4-FFF2-40B4-BE49-F238E27FC236}">
                  <a16:creationId xmlns:a16="http://schemas.microsoft.com/office/drawing/2014/main" id="{EC99BB71-52C2-B581-8EA2-D46B32DE23B0}"/>
                </a:ext>
              </a:extLst>
            </p:cNvPr>
            <p:cNvSpPr txBox="1"/>
            <p:nvPr/>
          </p:nvSpPr>
          <p:spPr>
            <a:xfrm>
              <a:off x="1982206" y="2164133"/>
              <a:ext cx="1506458" cy="1015663"/>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Manual Data Entry</a:t>
              </a:r>
            </a:p>
          </p:txBody>
        </p:sp>
      </p:grpSp>
    </p:spTree>
    <p:extLst>
      <p:ext uri="{BB962C8B-B14F-4D97-AF65-F5344CB8AC3E}">
        <p14:creationId xmlns:p14="http://schemas.microsoft.com/office/powerpoint/2010/main" val="208861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rocket&#10;&#10;Description automatically generated with low confidence">
            <a:extLst>
              <a:ext uri="{FF2B5EF4-FFF2-40B4-BE49-F238E27FC236}">
                <a16:creationId xmlns:a16="http://schemas.microsoft.com/office/drawing/2014/main" id="{4DF43C0E-FE17-41C1-8B4D-876600CD71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20" t="497" r="26079" b="-497"/>
          <a:stretch/>
        </p:blipFill>
        <p:spPr>
          <a:xfrm flipH="1">
            <a:off x="7867461" y="1269746"/>
            <a:ext cx="4324536" cy="4695757"/>
          </a:xfrm>
          <a:prstGeom prst="rect">
            <a:avLst/>
          </a:prstGeom>
        </p:spPr>
      </p:pic>
      <p:sp>
        <p:nvSpPr>
          <p:cNvPr id="15" name="TextBox 14">
            <a:extLst>
              <a:ext uri="{FF2B5EF4-FFF2-40B4-BE49-F238E27FC236}">
                <a16:creationId xmlns:a16="http://schemas.microsoft.com/office/drawing/2014/main" id="{A63E810F-2FCF-6169-A4FC-5650A658DD60}"/>
              </a:ext>
            </a:extLst>
          </p:cNvPr>
          <p:cNvSpPr txBox="1"/>
          <p:nvPr/>
        </p:nvSpPr>
        <p:spPr>
          <a:xfrm>
            <a:off x="556024" y="2062289"/>
            <a:ext cx="7042048" cy="415498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Company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Food manufacturer using cheaper TTO machine and compatible ribbons.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Waste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Regular breakdowns through ribbon snaps (15/month) generated 28 hrs of downtime/printer/year, totalling </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29k/printer of lost revenue.</a:t>
            </a:r>
            <a:endParaRPr kumimoji="0" lang="en-GB" sz="18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Further </a:t>
            </a:r>
            <a:r>
              <a:rPr lang="en-GB" sz="2400" b="1" dirty="0">
                <a:solidFill>
                  <a:srgbClr val="000000"/>
                </a:solidFill>
                <a:latin typeface="Gill Sans MT"/>
                <a:ea typeface="Times New Roman" panose="02020603050405020304" pitchFamily="18" charset="0"/>
                <a:cs typeface="Arial"/>
              </a:rPr>
              <a:t>issues</a:t>
            </a:r>
            <a:endParaRPr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The high need for monitoring and manual intervention meant someone needed to be on hand at all times.</a:t>
            </a:r>
            <a:endParaRPr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Simple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Switching to a new Domino TTO solution with original ribbons eradicated ribbons snaps and dramatically reduced the main cause of downtime, saving </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28k per printer. It also significantly reduced the requirement for operator time.</a:t>
            </a:r>
            <a:endParaRPr kumimoji="0" lang="en-GB" sz="2000" b="0" i="0" u="none" strike="noStrike" kern="1200" cap="none" spc="0" normalizeH="0" baseline="0" noProof="0" dirty="0">
              <a:ln>
                <a:noFill/>
              </a:ln>
              <a:solidFill>
                <a:srgbClr val="000000"/>
              </a:solidFill>
              <a:effectLst/>
              <a:uLnTx/>
              <a:uFillTx/>
              <a:latin typeface="Gill Sans MT"/>
              <a:ea typeface="Calibri" panose="020F0502020204030204" pitchFamily="34" charset="0"/>
              <a:cs typeface="Arial"/>
            </a:endParaRPr>
          </a:p>
        </p:txBody>
      </p:sp>
      <p:grpSp>
        <p:nvGrpSpPr>
          <p:cNvPr id="3" name="Group 2">
            <a:extLst>
              <a:ext uri="{FF2B5EF4-FFF2-40B4-BE49-F238E27FC236}">
                <a16:creationId xmlns:a16="http://schemas.microsoft.com/office/drawing/2014/main" id="{FEAD5E1C-5354-9F25-F28F-836CA06AA816}"/>
              </a:ext>
            </a:extLst>
          </p:cNvPr>
          <p:cNvGrpSpPr/>
          <p:nvPr/>
        </p:nvGrpSpPr>
        <p:grpSpPr>
          <a:xfrm>
            <a:off x="668596" y="640270"/>
            <a:ext cx="2797391" cy="1168871"/>
            <a:chOff x="4399399" y="2087529"/>
            <a:chExt cx="2797391" cy="1168871"/>
          </a:xfrm>
        </p:grpSpPr>
        <p:sp>
          <p:nvSpPr>
            <p:cNvPr id="4" name="Freeform: Shape 3">
              <a:extLst>
                <a:ext uri="{FF2B5EF4-FFF2-40B4-BE49-F238E27FC236}">
                  <a16:creationId xmlns:a16="http://schemas.microsoft.com/office/drawing/2014/main" id="{5901677C-E624-350D-5C13-A8CA20FA6F06}"/>
                </a:ext>
              </a:extLst>
            </p:cNvPr>
            <p:cNvSpPr/>
            <p:nvPr/>
          </p:nvSpPr>
          <p:spPr>
            <a:xfrm>
              <a:off x="4399399" y="2087529"/>
              <a:ext cx="808411" cy="1168871"/>
            </a:xfrm>
            <a:custGeom>
              <a:avLst/>
              <a:gdLst>
                <a:gd name="connsiteX0" fmla="*/ 649333 w 649332"/>
                <a:gd name="connsiteY0" fmla="*/ 938861 h 938861"/>
                <a:gd name="connsiteX1" fmla="*/ 2527 w 649332"/>
                <a:gd name="connsiteY1" fmla="*/ 938861 h 938861"/>
                <a:gd name="connsiteX2" fmla="*/ 2527 w 649332"/>
                <a:gd name="connsiteY2" fmla="*/ 802761 h 938861"/>
                <a:gd name="connsiteX3" fmla="*/ 234776 w 649332"/>
                <a:gd name="connsiteY3" fmla="*/ 567986 h 938861"/>
                <a:gd name="connsiteX4" fmla="*/ 369552 w 649332"/>
                <a:gd name="connsiteY4" fmla="*/ 421417 h 938861"/>
                <a:gd name="connsiteX5" fmla="*/ 415159 w 649332"/>
                <a:gd name="connsiteY5" fmla="*/ 345725 h 938861"/>
                <a:gd name="connsiteX6" fmla="*/ 429118 w 649332"/>
                <a:gd name="connsiteY6" fmla="*/ 273524 h 938861"/>
                <a:gd name="connsiteX7" fmla="*/ 398432 w 649332"/>
                <a:gd name="connsiteY7" fmla="*/ 190612 h 938861"/>
                <a:gd name="connsiteX8" fmla="*/ 316484 w 649332"/>
                <a:gd name="connsiteY8" fmla="*/ 163416 h 938861"/>
                <a:gd name="connsiteX9" fmla="*/ 212032 w 649332"/>
                <a:gd name="connsiteY9" fmla="*/ 188085 h 938861"/>
                <a:gd name="connsiteX10" fmla="*/ 106377 w 649332"/>
                <a:gd name="connsiteY10" fmla="*/ 258361 h 938861"/>
                <a:gd name="connsiteX11" fmla="*/ 0 w 649332"/>
                <a:gd name="connsiteY11" fmla="*/ 132370 h 938861"/>
                <a:gd name="connsiteX12" fmla="*/ 113356 w 649332"/>
                <a:gd name="connsiteY12" fmla="*/ 50060 h 938861"/>
                <a:gd name="connsiteX13" fmla="*/ 211430 w 649332"/>
                <a:gd name="connsiteY13" fmla="*/ 12996 h 938861"/>
                <a:gd name="connsiteX14" fmla="*/ 330443 w 649332"/>
                <a:gd name="connsiteY14" fmla="*/ 0 h 938861"/>
                <a:gd name="connsiteX15" fmla="*/ 483630 w 649332"/>
                <a:gd name="connsiteY15" fmla="*/ 31648 h 938861"/>
                <a:gd name="connsiteX16" fmla="*/ 586758 w 649332"/>
                <a:gd name="connsiteY16" fmla="*/ 120216 h 938861"/>
                <a:gd name="connsiteX17" fmla="*/ 623461 w 649332"/>
                <a:gd name="connsiteY17" fmla="*/ 250540 h 938861"/>
                <a:gd name="connsiteX18" fmla="*/ 600958 w 649332"/>
                <a:gd name="connsiteY18" fmla="*/ 370515 h 938861"/>
                <a:gd name="connsiteX19" fmla="*/ 531283 w 649332"/>
                <a:gd name="connsiteY19" fmla="*/ 485435 h 938861"/>
                <a:gd name="connsiteX20" fmla="*/ 365099 w 649332"/>
                <a:gd name="connsiteY20" fmla="*/ 653184 h 938861"/>
                <a:gd name="connsiteX21" fmla="*/ 246087 w 649332"/>
                <a:gd name="connsiteY21" fmla="*/ 765217 h 938861"/>
                <a:gd name="connsiteX22" fmla="*/ 246087 w 649332"/>
                <a:gd name="connsiteY22" fmla="*/ 774121 h 938861"/>
                <a:gd name="connsiteX23" fmla="*/ 649213 w 649332"/>
                <a:gd name="connsiteY23" fmla="*/ 774121 h 938861"/>
                <a:gd name="connsiteX24" fmla="*/ 649213 w 649332"/>
                <a:gd name="connsiteY24" fmla="*/ 938621 h 9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332" h="938861">
                  <a:moveTo>
                    <a:pt x="649333" y="938861"/>
                  </a:moveTo>
                  <a:lnTo>
                    <a:pt x="2527" y="938861"/>
                  </a:lnTo>
                  <a:lnTo>
                    <a:pt x="2527" y="802761"/>
                  </a:lnTo>
                  <a:lnTo>
                    <a:pt x="234776" y="567986"/>
                  </a:lnTo>
                  <a:cubicBezTo>
                    <a:pt x="303487" y="497469"/>
                    <a:pt x="348493" y="448612"/>
                    <a:pt x="369552" y="421417"/>
                  </a:cubicBezTo>
                  <a:cubicBezTo>
                    <a:pt x="390611" y="394221"/>
                    <a:pt x="405893" y="368950"/>
                    <a:pt x="415159" y="345725"/>
                  </a:cubicBezTo>
                  <a:cubicBezTo>
                    <a:pt x="424425" y="322500"/>
                    <a:pt x="429118" y="298433"/>
                    <a:pt x="429118" y="273524"/>
                  </a:cubicBezTo>
                  <a:cubicBezTo>
                    <a:pt x="429118" y="236460"/>
                    <a:pt x="418890" y="208783"/>
                    <a:pt x="398432" y="190612"/>
                  </a:cubicBezTo>
                  <a:cubicBezTo>
                    <a:pt x="377975" y="172441"/>
                    <a:pt x="350659" y="163416"/>
                    <a:pt x="316484" y="163416"/>
                  </a:cubicBezTo>
                  <a:cubicBezTo>
                    <a:pt x="280624" y="163416"/>
                    <a:pt x="245846" y="171599"/>
                    <a:pt x="212032" y="188085"/>
                  </a:cubicBezTo>
                  <a:cubicBezTo>
                    <a:pt x="178218" y="204571"/>
                    <a:pt x="143079" y="227916"/>
                    <a:pt x="106377" y="258361"/>
                  </a:cubicBezTo>
                  <a:lnTo>
                    <a:pt x="0" y="132370"/>
                  </a:lnTo>
                  <a:cubicBezTo>
                    <a:pt x="45607" y="93501"/>
                    <a:pt x="83272" y="66185"/>
                    <a:pt x="113356" y="50060"/>
                  </a:cubicBezTo>
                  <a:cubicBezTo>
                    <a:pt x="143320" y="34055"/>
                    <a:pt x="176052" y="21660"/>
                    <a:pt x="211430" y="12996"/>
                  </a:cubicBezTo>
                  <a:cubicBezTo>
                    <a:pt x="246929" y="4332"/>
                    <a:pt x="286520" y="0"/>
                    <a:pt x="330443" y="0"/>
                  </a:cubicBezTo>
                  <a:cubicBezTo>
                    <a:pt x="388204" y="0"/>
                    <a:pt x="439347" y="10590"/>
                    <a:pt x="483630" y="31648"/>
                  </a:cubicBezTo>
                  <a:cubicBezTo>
                    <a:pt x="527914" y="52707"/>
                    <a:pt x="562330" y="82310"/>
                    <a:pt x="586758" y="120216"/>
                  </a:cubicBezTo>
                  <a:cubicBezTo>
                    <a:pt x="611186" y="158242"/>
                    <a:pt x="623461" y="201683"/>
                    <a:pt x="623461" y="250540"/>
                  </a:cubicBezTo>
                  <a:cubicBezTo>
                    <a:pt x="623461" y="293138"/>
                    <a:pt x="616000" y="333090"/>
                    <a:pt x="600958" y="370515"/>
                  </a:cubicBezTo>
                  <a:cubicBezTo>
                    <a:pt x="586036" y="407819"/>
                    <a:pt x="562811" y="446206"/>
                    <a:pt x="531283" y="485435"/>
                  </a:cubicBezTo>
                  <a:cubicBezTo>
                    <a:pt x="499876" y="524665"/>
                    <a:pt x="444521" y="580621"/>
                    <a:pt x="365099" y="653184"/>
                  </a:cubicBezTo>
                  <a:lnTo>
                    <a:pt x="246087" y="765217"/>
                  </a:lnTo>
                  <a:lnTo>
                    <a:pt x="246087" y="774121"/>
                  </a:lnTo>
                  <a:lnTo>
                    <a:pt x="649213" y="774121"/>
                  </a:lnTo>
                  <a:lnTo>
                    <a:pt x="649213" y="938621"/>
                  </a:ln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5" name="Freeform: Shape 4">
              <a:extLst>
                <a:ext uri="{FF2B5EF4-FFF2-40B4-BE49-F238E27FC236}">
                  <a16:creationId xmlns:a16="http://schemas.microsoft.com/office/drawing/2014/main" id="{198AC84F-EBC7-6F60-3F08-E21488F5F529}"/>
                </a:ext>
              </a:extLst>
            </p:cNvPr>
            <p:cNvSpPr/>
            <p:nvPr/>
          </p:nvSpPr>
          <p:spPr>
            <a:xfrm>
              <a:off x="4949704" y="2087678"/>
              <a:ext cx="2247086" cy="1168572"/>
            </a:xfrm>
            <a:custGeom>
              <a:avLst/>
              <a:gdLst>
                <a:gd name="connsiteX0" fmla="*/ 151744 w 2073629"/>
                <a:gd name="connsiteY0" fmla="*/ 120 h 938620"/>
                <a:gd name="connsiteX1" fmla="*/ 228398 w 2073629"/>
                <a:gd name="connsiteY1" fmla="*/ 81227 h 938620"/>
                <a:gd name="connsiteX2" fmla="*/ 276652 w 2073629"/>
                <a:gd name="connsiteY2" fmla="*/ 250780 h 938620"/>
                <a:gd name="connsiteX3" fmla="*/ 248975 w 2073629"/>
                <a:gd name="connsiteY3" fmla="*/ 397590 h 938620"/>
                <a:gd name="connsiteX4" fmla="*/ 168711 w 2073629"/>
                <a:gd name="connsiteY4" fmla="*/ 530682 h 938620"/>
                <a:gd name="connsiteX5" fmla="*/ 0 w 2073629"/>
                <a:gd name="connsiteY5" fmla="*/ 701920 h 938620"/>
                <a:gd name="connsiteX6" fmla="*/ 302645 w 2073629"/>
                <a:gd name="connsiteY6" fmla="*/ 701920 h 938620"/>
                <a:gd name="connsiteX7" fmla="*/ 302645 w 2073629"/>
                <a:gd name="connsiteY7" fmla="*/ 938621 h 938620"/>
                <a:gd name="connsiteX8" fmla="*/ 2073630 w 2073629"/>
                <a:gd name="connsiteY8" fmla="*/ 938621 h 938620"/>
                <a:gd name="connsiteX9" fmla="*/ 2073630 w 2073629"/>
                <a:gd name="connsiteY9" fmla="*/ 0 h 938620"/>
                <a:gd name="connsiteX10" fmla="*/ 151744 w 2073629"/>
                <a:gd name="connsiteY10" fmla="*/ 0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3629" h="938620">
                  <a:moveTo>
                    <a:pt x="151744" y="120"/>
                  </a:moveTo>
                  <a:cubicBezTo>
                    <a:pt x="182309" y="22623"/>
                    <a:pt x="208061" y="49699"/>
                    <a:pt x="228398" y="81227"/>
                  </a:cubicBezTo>
                  <a:cubicBezTo>
                    <a:pt x="260407" y="130926"/>
                    <a:pt x="276652" y="187965"/>
                    <a:pt x="276652" y="250780"/>
                  </a:cubicBezTo>
                  <a:cubicBezTo>
                    <a:pt x="276652" y="302404"/>
                    <a:pt x="267387" y="351862"/>
                    <a:pt x="248975" y="397590"/>
                  </a:cubicBezTo>
                  <a:cubicBezTo>
                    <a:pt x="231406" y="441392"/>
                    <a:pt x="204451" y="486157"/>
                    <a:pt x="168711" y="530682"/>
                  </a:cubicBezTo>
                  <a:cubicBezTo>
                    <a:pt x="135258" y="572438"/>
                    <a:pt x="80023" y="628515"/>
                    <a:pt x="0" y="701920"/>
                  </a:cubicBezTo>
                  <a:lnTo>
                    <a:pt x="302645" y="701920"/>
                  </a:lnTo>
                  <a:lnTo>
                    <a:pt x="302645" y="938621"/>
                  </a:lnTo>
                  <a:lnTo>
                    <a:pt x="2073630" y="938621"/>
                  </a:lnTo>
                  <a:lnTo>
                    <a:pt x="2073630" y="0"/>
                  </a:lnTo>
                  <a:lnTo>
                    <a:pt x="151744" y="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6" name="TextBox 5">
              <a:extLst>
                <a:ext uri="{FF2B5EF4-FFF2-40B4-BE49-F238E27FC236}">
                  <a16:creationId xmlns:a16="http://schemas.microsoft.com/office/drawing/2014/main" id="{80B1BF49-8F9A-A62B-A0B1-E93252811598}"/>
                </a:ext>
              </a:extLst>
            </p:cNvPr>
            <p:cNvSpPr txBox="1"/>
            <p:nvPr/>
          </p:nvSpPr>
          <p:spPr>
            <a:xfrm>
              <a:off x="5464538" y="2164133"/>
              <a:ext cx="1626511" cy="1015663"/>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Product Reliability Issues</a:t>
              </a:r>
            </a:p>
          </p:txBody>
        </p:sp>
      </p:grpSp>
    </p:spTree>
    <p:extLst>
      <p:ext uri="{BB962C8B-B14F-4D97-AF65-F5344CB8AC3E}">
        <p14:creationId xmlns:p14="http://schemas.microsoft.com/office/powerpoint/2010/main" val="16449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fade">
                                      <p:cBhvr>
                                        <p:cTn id="18" dur="500"/>
                                        <p:tgtEl>
                                          <p:spTgt spid="1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fade">
                                      <p:cBhvr>
                                        <p:cTn id="23" dur="500"/>
                                        <p:tgtEl>
                                          <p:spTgt spid="1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5" end="5"/>
                                            </p:txEl>
                                          </p:spTgt>
                                        </p:tgtEl>
                                        <p:attrNameLst>
                                          <p:attrName>style.visibility</p:attrName>
                                        </p:attrNameLst>
                                      </p:cBhvr>
                                      <p:to>
                                        <p:strVal val="visible"/>
                                      </p:to>
                                    </p:set>
                                    <p:animEffect transition="in" filter="fade">
                                      <p:cBhvr>
                                        <p:cTn id="26" dur="500"/>
                                        <p:tgtEl>
                                          <p:spTgt spid="1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fade">
                                      <p:cBhvr>
                                        <p:cTn id="31" dur="500"/>
                                        <p:tgtEl>
                                          <p:spTgt spid="15">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xEl>
                                              <p:pRg st="7" end="7"/>
                                            </p:txEl>
                                          </p:spTgt>
                                        </p:tgtEl>
                                        <p:attrNameLst>
                                          <p:attrName>style.visibility</p:attrName>
                                        </p:attrNameLst>
                                      </p:cBhvr>
                                      <p:to>
                                        <p:strVal val="visible"/>
                                      </p:to>
                                    </p:set>
                                    <p:animEffect transition="in" filter="fade">
                                      <p:cBhvr>
                                        <p:cTn id="34"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81DEE-2128-4927-9A44-3B61D53705C5}"/>
              </a:ext>
            </a:extLst>
          </p:cNvPr>
          <p:cNvSpPr>
            <a:spLocks noGrp="1"/>
          </p:cNvSpPr>
          <p:nvPr>
            <p:ph type="title"/>
          </p:nvPr>
        </p:nvSpPr>
        <p:spPr/>
        <p:txBody>
          <a:bodyPr/>
          <a:lstStyle/>
          <a:p>
            <a:r>
              <a:rPr lang="en-GB" sz="2800" b="0" dirty="0"/>
              <a:t>WILL EDWARDS</a:t>
            </a:r>
            <a:br>
              <a:rPr lang="en-GB" sz="2800" b="0" dirty="0"/>
            </a:br>
            <a:r>
              <a:rPr lang="en-GB" sz="2800" b="0" dirty="0"/>
              <a:t>director </a:t>
            </a:r>
            <a:r>
              <a:rPr lang="en-GB" sz="2800" b="0"/>
              <a:t>of channels </a:t>
            </a:r>
            <a:endParaRPr lang="en-GB" sz="2800" b="0" dirty="0"/>
          </a:p>
        </p:txBody>
      </p:sp>
      <p:sp>
        <p:nvSpPr>
          <p:cNvPr id="4" name="Subtitle 3">
            <a:extLst>
              <a:ext uri="{FF2B5EF4-FFF2-40B4-BE49-F238E27FC236}">
                <a16:creationId xmlns:a16="http://schemas.microsoft.com/office/drawing/2014/main" id="{6B012AEC-5C15-4625-9858-205FCE5B378A}"/>
              </a:ext>
            </a:extLst>
          </p:cNvPr>
          <p:cNvSpPr>
            <a:spLocks noGrp="1"/>
          </p:cNvSpPr>
          <p:nvPr>
            <p:ph type="body" idx="1"/>
          </p:nvPr>
        </p:nvSpPr>
        <p:spPr/>
        <p:txBody>
          <a:bodyPr/>
          <a:lstStyle/>
          <a:p>
            <a:r>
              <a:rPr lang="en-GB" sz="3600" b="1" dirty="0">
                <a:solidFill>
                  <a:schemeClr val="tx1"/>
                </a:solidFill>
              </a:rPr>
              <a:t>Introduction</a:t>
            </a:r>
          </a:p>
        </p:txBody>
      </p:sp>
    </p:spTree>
    <p:extLst>
      <p:ext uri="{BB962C8B-B14F-4D97-AF65-F5344CB8AC3E}">
        <p14:creationId xmlns:p14="http://schemas.microsoft.com/office/powerpoint/2010/main" val="210606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egg, food&#10;&#10;Description automatically generated">
            <a:extLst>
              <a:ext uri="{FF2B5EF4-FFF2-40B4-BE49-F238E27FC236}">
                <a16:creationId xmlns:a16="http://schemas.microsoft.com/office/drawing/2014/main" id="{4AB9922B-AB2C-392F-31FC-B74A5181DF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58" t="13163" r="203" b="18507"/>
          <a:stretch/>
        </p:blipFill>
        <p:spPr>
          <a:xfrm>
            <a:off x="7560860" y="1125543"/>
            <a:ext cx="4631140" cy="4686066"/>
          </a:xfrm>
          <a:prstGeom prst="rect">
            <a:avLst/>
          </a:prstGeom>
        </p:spPr>
      </p:pic>
      <p:sp>
        <p:nvSpPr>
          <p:cNvPr id="22" name="TextBox 21">
            <a:extLst>
              <a:ext uri="{FF2B5EF4-FFF2-40B4-BE49-F238E27FC236}">
                <a16:creationId xmlns:a16="http://schemas.microsoft.com/office/drawing/2014/main" id="{602523CE-F382-8F09-6796-BE2321872183}"/>
              </a:ext>
            </a:extLst>
          </p:cNvPr>
          <p:cNvSpPr txBox="1"/>
          <p:nvPr/>
        </p:nvSpPr>
        <p:spPr>
          <a:xfrm>
            <a:off x="578099" y="2142250"/>
            <a:ext cx="7322578" cy="375487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Company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Egg producer had unidentified error with Domino printer.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Waste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Highly perishable product, backing up and needing coding.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Further </a:t>
            </a:r>
            <a:r>
              <a:rPr lang="en-GB" sz="2400" b="1" dirty="0">
                <a:solidFill>
                  <a:srgbClr val="000000"/>
                </a:solidFill>
                <a:latin typeface="Gill Sans MT"/>
                <a:ea typeface="Times New Roman" panose="02020603050405020304" pitchFamily="18" charset="0"/>
                <a:cs typeface="Arial"/>
              </a:rPr>
              <a:t>issues</a:t>
            </a:r>
            <a:endParaRPr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The machine appeared to have triggered multiple alerts which made phone-based diagnostics challenging and would mean a wait for a service engineer.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Simple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Using Domino </a:t>
            </a:r>
            <a:r>
              <a:rPr kumimoji="0" lang="en-GB" sz="1600" b="0" i="0" u="none" strike="noStrike" kern="1200" cap="none" spc="0" normalizeH="0" baseline="0" noProof="0" dirty="0" err="1">
                <a:ln>
                  <a:noFill/>
                </a:ln>
                <a:solidFill>
                  <a:srgbClr val="000000"/>
                </a:solidFill>
                <a:effectLst/>
                <a:uLnTx/>
                <a:uFillTx/>
                <a:latin typeface="Gill Sans MT"/>
                <a:ea typeface="Times New Roman" panose="02020603050405020304" pitchFamily="18" charset="0"/>
                <a:cs typeface="Arial"/>
              </a:rPr>
              <a:t>SafeGuard</a:t>
            </a: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 AR’s remote assistance and Domino Cloud data allowed the Technical Helpdesk Engineer to have much greater visibility of the system and allowed a full diagnostic, </a:t>
            </a:r>
            <a:r>
              <a:rPr lang="en-GB" sz="1600" dirty="0">
                <a:solidFill>
                  <a:srgbClr val="000000"/>
                </a:solidFill>
                <a:latin typeface="Gill Sans MT"/>
                <a:ea typeface="Times New Roman" panose="02020603050405020304" pitchFamily="18" charset="0"/>
                <a:cs typeface="Arial"/>
              </a:rPr>
              <a:t>reboot,</a:t>
            </a: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 and recalibration without the need to send a service engineer.</a:t>
            </a:r>
            <a:endParaRPr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endParaRPr>
          </a:p>
        </p:txBody>
      </p:sp>
      <p:sp>
        <p:nvSpPr>
          <p:cNvPr id="24" name="TextBox 23">
            <a:extLst>
              <a:ext uri="{FF2B5EF4-FFF2-40B4-BE49-F238E27FC236}">
                <a16:creationId xmlns:a16="http://schemas.microsoft.com/office/drawing/2014/main" id="{27AD2FD8-8A6D-6376-A11D-BA699820A146}"/>
              </a:ext>
            </a:extLst>
          </p:cNvPr>
          <p:cNvSpPr txBox="1"/>
          <p:nvPr/>
        </p:nvSpPr>
        <p:spPr>
          <a:xfrm>
            <a:off x="4876799" y="5917517"/>
            <a:ext cx="7186917"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Gill Sans MT"/>
                <a:ea typeface="Calibri" panose="020F0502020204030204" pitchFamily="34" charset="0"/>
                <a:cs typeface="Arial"/>
              </a:rPr>
              <a:t>(</a:t>
            </a:r>
            <a:r>
              <a:rPr kumimoji="0" lang="en-GB" sz="1400" b="0" i="0" u="none" strike="noStrike" kern="1200" cap="none" spc="0" normalizeH="0" baseline="0" noProof="0" dirty="0" err="1">
                <a:ln>
                  <a:noFill/>
                </a:ln>
                <a:solidFill>
                  <a:srgbClr val="FF0000"/>
                </a:solidFill>
                <a:effectLst/>
                <a:uLnTx/>
                <a:uFillTx/>
                <a:latin typeface="Gill Sans MT"/>
                <a:ea typeface="Calibri" panose="020F0502020204030204" pitchFamily="34" charset="0"/>
                <a:cs typeface="Arial"/>
              </a:rPr>
              <a:t>p.s.</a:t>
            </a:r>
            <a:r>
              <a:rPr kumimoji="0" lang="en-GB" sz="1400" b="0" i="0" u="none" strike="noStrike" kern="1200" cap="none" spc="0" normalizeH="0" baseline="0" noProof="0" dirty="0">
                <a:ln>
                  <a:noFill/>
                </a:ln>
                <a:solidFill>
                  <a:srgbClr val="FF0000"/>
                </a:solidFill>
                <a:effectLst/>
                <a:uLnTx/>
                <a:uFillTx/>
                <a:latin typeface="Gill Sans MT"/>
                <a:ea typeface="Calibri" panose="020F0502020204030204" pitchFamily="34" charset="0"/>
                <a:cs typeface="Arial"/>
              </a:rPr>
              <a:t> in 76% of cases, </a:t>
            </a:r>
            <a:r>
              <a:rPr kumimoji="0" lang="en-GB" sz="1400" b="0" i="0" u="none" strike="noStrike" kern="1200" cap="none" spc="0" normalizeH="0" baseline="0" noProof="0" dirty="0" err="1">
                <a:ln>
                  <a:noFill/>
                </a:ln>
                <a:solidFill>
                  <a:srgbClr val="FF0000"/>
                </a:solidFill>
                <a:effectLst/>
                <a:uLnTx/>
                <a:uFillTx/>
                <a:latin typeface="Gill Sans MT"/>
                <a:ea typeface="Calibri" panose="020F0502020204030204" pitchFamily="34" charset="0"/>
                <a:cs typeface="Arial"/>
              </a:rPr>
              <a:t>SafeGuard</a:t>
            </a:r>
            <a:r>
              <a:rPr kumimoji="0" lang="en-GB" sz="1400" b="0" i="0" u="none" strike="noStrike" kern="1200" cap="none" spc="0" normalizeH="0" baseline="0" noProof="0" dirty="0">
                <a:ln>
                  <a:noFill/>
                </a:ln>
                <a:solidFill>
                  <a:srgbClr val="FF0000"/>
                </a:solidFill>
                <a:effectLst/>
                <a:uLnTx/>
                <a:uFillTx/>
                <a:latin typeface="Gill Sans MT"/>
                <a:ea typeface="Calibri" panose="020F0502020204030204" pitchFamily="34" charset="0"/>
                <a:cs typeface="Arial"/>
              </a:rPr>
              <a:t> AR has removed the delay in waiting for a Service Engineer visit)</a:t>
            </a:r>
          </a:p>
        </p:txBody>
      </p:sp>
      <p:grpSp>
        <p:nvGrpSpPr>
          <p:cNvPr id="5" name="Group 4">
            <a:extLst>
              <a:ext uri="{FF2B5EF4-FFF2-40B4-BE49-F238E27FC236}">
                <a16:creationId xmlns:a16="http://schemas.microsoft.com/office/drawing/2014/main" id="{287FBC2F-2B96-31BA-77F5-39A13DB73075}"/>
              </a:ext>
            </a:extLst>
          </p:cNvPr>
          <p:cNvGrpSpPr/>
          <p:nvPr/>
        </p:nvGrpSpPr>
        <p:grpSpPr>
          <a:xfrm>
            <a:off x="701988" y="687180"/>
            <a:ext cx="2554629" cy="1168723"/>
            <a:chOff x="8339232" y="2087603"/>
            <a:chExt cx="2554629" cy="1168723"/>
          </a:xfrm>
        </p:grpSpPr>
        <p:sp>
          <p:nvSpPr>
            <p:cNvPr id="6" name="Freeform: Shape 5">
              <a:extLst>
                <a:ext uri="{FF2B5EF4-FFF2-40B4-BE49-F238E27FC236}">
                  <a16:creationId xmlns:a16="http://schemas.microsoft.com/office/drawing/2014/main" id="{4934F70C-DAAC-7372-C11C-234291586972}"/>
                </a:ext>
              </a:extLst>
            </p:cNvPr>
            <p:cNvSpPr/>
            <p:nvPr/>
          </p:nvSpPr>
          <p:spPr>
            <a:xfrm>
              <a:off x="9068730" y="2087603"/>
              <a:ext cx="1825131" cy="1168723"/>
            </a:xfrm>
            <a:custGeom>
              <a:avLst/>
              <a:gdLst>
                <a:gd name="connsiteX0" fmla="*/ 9627 w 1853414"/>
                <a:gd name="connsiteY0" fmla="*/ 0 h 938741"/>
                <a:gd name="connsiteX1" fmla="*/ 120216 w 1853414"/>
                <a:gd name="connsiteY1" fmla="*/ 217327 h 938741"/>
                <a:gd name="connsiteX2" fmla="*/ 50782 w 1853414"/>
                <a:gd name="connsiteY2" fmla="*/ 410105 h 938741"/>
                <a:gd name="connsiteX3" fmla="*/ 28399 w 1853414"/>
                <a:gd name="connsiteY3" fmla="*/ 433330 h 938741"/>
                <a:gd name="connsiteX4" fmla="*/ 67388 w 1853414"/>
                <a:gd name="connsiteY4" fmla="*/ 463655 h 938741"/>
                <a:gd name="connsiteX5" fmla="*/ 146930 w 1853414"/>
                <a:gd name="connsiteY5" fmla="*/ 660163 h 938741"/>
                <a:gd name="connsiteX6" fmla="*/ 23105 w 1853414"/>
                <a:gd name="connsiteY6" fmla="*/ 922616 h 938741"/>
                <a:gd name="connsiteX7" fmla="*/ 0 w 1853414"/>
                <a:gd name="connsiteY7" fmla="*/ 938741 h 938741"/>
                <a:gd name="connsiteX8" fmla="*/ 1853415 w 1853414"/>
                <a:gd name="connsiteY8" fmla="*/ 938741 h 938741"/>
                <a:gd name="connsiteX9" fmla="*/ 1853415 w 1853414"/>
                <a:gd name="connsiteY9" fmla="*/ 120 h 938741"/>
                <a:gd name="connsiteX10" fmla="*/ 9627 w 1853414"/>
                <a:gd name="connsiteY10" fmla="*/ 120 h 93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3414" h="938741">
                  <a:moveTo>
                    <a:pt x="9627" y="0"/>
                  </a:moveTo>
                  <a:cubicBezTo>
                    <a:pt x="81949" y="51624"/>
                    <a:pt x="120216" y="126714"/>
                    <a:pt x="120216" y="217327"/>
                  </a:cubicBezTo>
                  <a:cubicBezTo>
                    <a:pt x="120216" y="291935"/>
                    <a:pt x="96871" y="356796"/>
                    <a:pt x="50782" y="410105"/>
                  </a:cubicBezTo>
                  <a:cubicBezTo>
                    <a:pt x="43802" y="418168"/>
                    <a:pt x="36341" y="425989"/>
                    <a:pt x="28399" y="433330"/>
                  </a:cubicBezTo>
                  <a:cubicBezTo>
                    <a:pt x="42599" y="442475"/>
                    <a:pt x="55595" y="452584"/>
                    <a:pt x="67388" y="463655"/>
                  </a:cubicBezTo>
                  <a:cubicBezTo>
                    <a:pt x="120216" y="513233"/>
                    <a:pt x="146930" y="579418"/>
                    <a:pt x="146930" y="660163"/>
                  </a:cubicBezTo>
                  <a:cubicBezTo>
                    <a:pt x="146930" y="771233"/>
                    <a:pt x="105294" y="859560"/>
                    <a:pt x="23105" y="922616"/>
                  </a:cubicBezTo>
                  <a:cubicBezTo>
                    <a:pt x="15764" y="928272"/>
                    <a:pt x="7942" y="933567"/>
                    <a:pt x="0" y="938741"/>
                  </a:cubicBezTo>
                  <a:lnTo>
                    <a:pt x="1853415" y="938741"/>
                  </a:lnTo>
                  <a:lnTo>
                    <a:pt x="1853415" y="120"/>
                  </a:lnTo>
                  <a:lnTo>
                    <a:pt x="9627" y="12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7" name="Freeform: Shape 6">
              <a:extLst>
                <a:ext uri="{FF2B5EF4-FFF2-40B4-BE49-F238E27FC236}">
                  <a16:creationId xmlns:a16="http://schemas.microsoft.com/office/drawing/2014/main" id="{3AB98D7F-71F6-3B71-74EA-F2C351406FF9}"/>
                </a:ext>
              </a:extLst>
            </p:cNvPr>
            <p:cNvSpPr/>
            <p:nvPr/>
          </p:nvSpPr>
          <p:spPr>
            <a:xfrm>
              <a:off x="8339232" y="2087678"/>
              <a:ext cx="786838" cy="1168572"/>
            </a:xfrm>
            <a:custGeom>
              <a:avLst/>
              <a:gdLst>
                <a:gd name="connsiteX0" fmla="*/ 605170 w 632004"/>
                <a:gd name="connsiteY0" fmla="*/ 217327 h 938620"/>
                <a:gd name="connsiteX1" fmla="*/ 553305 w 632004"/>
                <a:gd name="connsiteY1" fmla="*/ 362813 h 938620"/>
                <a:gd name="connsiteX2" fmla="*/ 407819 w 632004"/>
                <a:gd name="connsiteY2" fmla="*/ 445243 h 938620"/>
                <a:gd name="connsiteX3" fmla="*/ 407819 w 632004"/>
                <a:gd name="connsiteY3" fmla="*/ 448974 h 938620"/>
                <a:gd name="connsiteX4" fmla="*/ 575206 w 632004"/>
                <a:gd name="connsiteY4" fmla="*/ 516121 h 938620"/>
                <a:gd name="connsiteX5" fmla="*/ 632005 w 632004"/>
                <a:gd name="connsiteY5" fmla="*/ 660043 h 938620"/>
                <a:gd name="connsiteX6" fmla="*/ 536458 w 632004"/>
                <a:gd name="connsiteY6" fmla="*/ 865216 h 938620"/>
                <a:gd name="connsiteX7" fmla="*/ 263536 w 632004"/>
                <a:gd name="connsiteY7" fmla="*/ 938621 h 938620"/>
                <a:gd name="connsiteX8" fmla="*/ 0 w 632004"/>
                <a:gd name="connsiteY8" fmla="*/ 889283 h 938620"/>
                <a:gd name="connsiteX9" fmla="*/ 0 w 632004"/>
                <a:gd name="connsiteY9" fmla="*/ 725024 h 938620"/>
                <a:gd name="connsiteX10" fmla="*/ 116726 w 632004"/>
                <a:gd name="connsiteY10" fmla="*/ 768706 h 938620"/>
                <a:gd name="connsiteX11" fmla="*/ 242838 w 632004"/>
                <a:gd name="connsiteY11" fmla="*/ 785553 h 938620"/>
                <a:gd name="connsiteX12" fmla="*/ 383992 w 632004"/>
                <a:gd name="connsiteY12" fmla="*/ 753063 h 938620"/>
                <a:gd name="connsiteX13" fmla="*/ 429599 w 632004"/>
                <a:gd name="connsiteY13" fmla="*/ 648731 h 938620"/>
                <a:gd name="connsiteX14" fmla="*/ 377133 w 632004"/>
                <a:gd name="connsiteY14" fmla="*/ 557517 h 938620"/>
                <a:gd name="connsiteX15" fmla="*/ 209746 w 632004"/>
                <a:gd name="connsiteY15" fmla="*/ 530682 h 938620"/>
                <a:gd name="connsiteX16" fmla="*/ 140432 w 632004"/>
                <a:gd name="connsiteY16" fmla="*/ 530682 h 938620"/>
                <a:gd name="connsiteX17" fmla="*/ 140432 w 632004"/>
                <a:gd name="connsiteY17" fmla="*/ 382668 h 938620"/>
                <a:gd name="connsiteX18" fmla="*/ 210949 w 632004"/>
                <a:gd name="connsiteY18" fmla="*/ 382668 h 938620"/>
                <a:gd name="connsiteX19" fmla="*/ 366182 w 632004"/>
                <a:gd name="connsiteY19" fmla="*/ 354871 h 938620"/>
                <a:gd name="connsiteX20" fmla="*/ 415159 w 632004"/>
                <a:gd name="connsiteY20" fmla="*/ 259565 h 938620"/>
                <a:gd name="connsiteX21" fmla="*/ 285317 w 632004"/>
                <a:gd name="connsiteY21" fmla="*/ 155955 h 938620"/>
                <a:gd name="connsiteX22" fmla="*/ 193861 w 632004"/>
                <a:gd name="connsiteY22" fmla="*/ 170997 h 938620"/>
                <a:gd name="connsiteX23" fmla="*/ 90493 w 632004"/>
                <a:gd name="connsiteY23" fmla="*/ 222862 h 938620"/>
                <a:gd name="connsiteX24" fmla="*/ 1203 w 632004"/>
                <a:gd name="connsiteY24" fmla="*/ 89891 h 938620"/>
                <a:gd name="connsiteX25" fmla="*/ 299035 w 632004"/>
                <a:gd name="connsiteY25" fmla="*/ 0 h 938620"/>
                <a:gd name="connsiteX26" fmla="*/ 522860 w 632004"/>
                <a:gd name="connsiteY26" fmla="*/ 57400 h 938620"/>
                <a:gd name="connsiteX27" fmla="*/ 604929 w 632004"/>
                <a:gd name="connsiteY27" fmla="*/ 217206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2004" h="938620">
                  <a:moveTo>
                    <a:pt x="605170" y="217327"/>
                  </a:moveTo>
                  <a:cubicBezTo>
                    <a:pt x="605170" y="274366"/>
                    <a:pt x="587841" y="322861"/>
                    <a:pt x="553305" y="362813"/>
                  </a:cubicBezTo>
                  <a:cubicBezTo>
                    <a:pt x="518768" y="402765"/>
                    <a:pt x="470273" y="430322"/>
                    <a:pt x="407819" y="445243"/>
                  </a:cubicBezTo>
                  <a:lnTo>
                    <a:pt x="407819" y="448974"/>
                  </a:lnTo>
                  <a:cubicBezTo>
                    <a:pt x="481464" y="458119"/>
                    <a:pt x="537300" y="480502"/>
                    <a:pt x="575206" y="516121"/>
                  </a:cubicBezTo>
                  <a:cubicBezTo>
                    <a:pt x="613112" y="551741"/>
                    <a:pt x="632005" y="599755"/>
                    <a:pt x="632005" y="660043"/>
                  </a:cubicBezTo>
                  <a:cubicBezTo>
                    <a:pt x="632005" y="747888"/>
                    <a:pt x="600116" y="816239"/>
                    <a:pt x="536458" y="865216"/>
                  </a:cubicBezTo>
                  <a:cubicBezTo>
                    <a:pt x="472800" y="914193"/>
                    <a:pt x="381826" y="938621"/>
                    <a:pt x="263536" y="938621"/>
                  </a:cubicBezTo>
                  <a:cubicBezTo>
                    <a:pt x="164499" y="938621"/>
                    <a:pt x="76654" y="922135"/>
                    <a:pt x="0" y="889283"/>
                  </a:cubicBezTo>
                  <a:lnTo>
                    <a:pt x="0" y="725024"/>
                  </a:lnTo>
                  <a:cubicBezTo>
                    <a:pt x="35379" y="742954"/>
                    <a:pt x="74368" y="757515"/>
                    <a:pt x="116726" y="768706"/>
                  </a:cubicBezTo>
                  <a:cubicBezTo>
                    <a:pt x="159205" y="779898"/>
                    <a:pt x="201202" y="785553"/>
                    <a:pt x="242838" y="785553"/>
                  </a:cubicBezTo>
                  <a:cubicBezTo>
                    <a:pt x="306496" y="785553"/>
                    <a:pt x="353547" y="774723"/>
                    <a:pt x="383992" y="753063"/>
                  </a:cubicBezTo>
                  <a:cubicBezTo>
                    <a:pt x="414317" y="731402"/>
                    <a:pt x="429599" y="696625"/>
                    <a:pt x="429599" y="648731"/>
                  </a:cubicBezTo>
                  <a:cubicBezTo>
                    <a:pt x="429599" y="605892"/>
                    <a:pt x="412151" y="575447"/>
                    <a:pt x="377133" y="557517"/>
                  </a:cubicBezTo>
                  <a:cubicBezTo>
                    <a:pt x="342115" y="539587"/>
                    <a:pt x="286400" y="530682"/>
                    <a:pt x="209746" y="530682"/>
                  </a:cubicBezTo>
                  <a:lnTo>
                    <a:pt x="140432" y="530682"/>
                  </a:lnTo>
                  <a:lnTo>
                    <a:pt x="140432" y="382668"/>
                  </a:lnTo>
                  <a:lnTo>
                    <a:pt x="210949" y="382668"/>
                  </a:lnTo>
                  <a:cubicBezTo>
                    <a:pt x="281707" y="382668"/>
                    <a:pt x="333451" y="373403"/>
                    <a:pt x="366182" y="354871"/>
                  </a:cubicBezTo>
                  <a:cubicBezTo>
                    <a:pt x="398914" y="336339"/>
                    <a:pt x="415159" y="304570"/>
                    <a:pt x="415159" y="259565"/>
                  </a:cubicBezTo>
                  <a:cubicBezTo>
                    <a:pt x="415159" y="190492"/>
                    <a:pt x="371838" y="155955"/>
                    <a:pt x="285317" y="155955"/>
                  </a:cubicBezTo>
                  <a:cubicBezTo>
                    <a:pt x="255353" y="155955"/>
                    <a:pt x="224788" y="160889"/>
                    <a:pt x="193861" y="170997"/>
                  </a:cubicBezTo>
                  <a:cubicBezTo>
                    <a:pt x="162815" y="180985"/>
                    <a:pt x="128398" y="198314"/>
                    <a:pt x="90493" y="222862"/>
                  </a:cubicBezTo>
                  <a:lnTo>
                    <a:pt x="1203" y="89891"/>
                  </a:lnTo>
                  <a:cubicBezTo>
                    <a:pt x="84476" y="29964"/>
                    <a:pt x="183753" y="0"/>
                    <a:pt x="299035" y="0"/>
                  </a:cubicBezTo>
                  <a:cubicBezTo>
                    <a:pt x="393499" y="0"/>
                    <a:pt x="468107" y="19133"/>
                    <a:pt x="522860" y="57400"/>
                  </a:cubicBezTo>
                  <a:cubicBezTo>
                    <a:pt x="577613" y="95667"/>
                    <a:pt x="604929" y="148976"/>
                    <a:pt x="604929" y="217206"/>
                  </a:cubicBez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8" name="TextBox 7">
              <a:extLst>
                <a:ext uri="{FF2B5EF4-FFF2-40B4-BE49-F238E27FC236}">
                  <a16:creationId xmlns:a16="http://schemas.microsoft.com/office/drawing/2014/main" id="{BFB30FEA-131E-9205-AABC-212B2B5C443C}"/>
                </a:ext>
              </a:extLst>
            </p:cNvPr>
            <p:cNvSpPr txBox="1"/>
            <p:nvPr/>
          </p:nvSpPr>
          <p:spPr>
            <a:xfrm>
              <a:off x="9319797" y="2318021"/>
              <a:ext cx="1506458" cy="707886"/>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Service Delays</a:t>
              </a:r>
            </a:p>
          </p:txBody>
        </p:sp>
      </p:grpSp>
    </p:spTree>
    <p:extLst>
      <p:ext uri="{BB962C8B-B14F-4D97-AF65-F5344CB8AC3E}">
        <p14:creationId xmlns:p14="http://schemas.microsoft.com/office/powerpoint/2010/main" val="108246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Effect transition="in" filter="fade">
                                      <p:cBhvr>
                                        <p:cTn id="15" dur="500"/>
                                        <p:tgtEl>
                                          <p:spTgt spid="2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xEl>
                                              <p:pRg st="3" end="3"/>
                                            </p:txEl>
                                          </p:spTgt>
                                        </p:tgtEl>
                                        <p:attrNameLst>
                                          <p:attrName>style.visibility</p:attrName>
                                        </p:attrNameLst>
                                      </p:cBhvr>
                                      <p:to>
                                        <p:strVal val="visible"/>
                                      </p:to>
                                    </p:set>
                                    <p:animEffect transition="in" filter="fade">
                                      <p:cBhvr>
                                        <p:cTn id="18" dur="500"/>
                                        <p:tgtEl>
                                          <p:spTgt spid="2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animEffect transition="in" filter="fade">
                                      <p:cBhvr>
                                        <p:cTn id="23" dur="500"/>
                                        <p:tgtEl>
                                          <p:spTgt spid="2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xEl>
                                              <p:pRg st="5" end="5"/>
                                            </p:txEl>
                                          </p:spTgt>
                                        </p:tgtEl>
                                        <p:attrNameLst>
                                          <p:attrName>style.visibility</p:attrName>
                                        </p:attrNameLst>
                                      </p:cBhvr>
                                      <p:to>
                                        <p:strVal val="visible"/>
                                      </p:to>
                                    </p:set>
                                    <p:animEffect transition="in" filter="fade">
                                      <p:cBhvr>
                                        <p:cTn id="26" dur="500"/>
                                        <p:tgtEl>
                                          <p:spTgt spid="2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xEl>
                                              <p:pRg st="6" end="6"/>
                                            </p:txEl>
                                          </p:spTgt>
                                        </p:tgtEl>
                                        <p:attrNameLst>
                                          <p:attrName>style.visibility</p:attrName>
                                        </p:attrNameLst>
                                      </p:cBhvr>
                                      <p:to>
                                        <p:strVal val="visible"/>
                                      </p:to>
                                    </p:set>
                                    <p:animEffect transition="in" filter="fade">
                                      <p:cBhvr>
                                        <p:cTn id="31" dur="500"/>
                                        <p:tgtEl>
                                          <p:spTgt spid="2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xEl>
                                              <p:pRg st="7" end="7"/>
                                            </p:txEl>
                                          </p:spTgt>
                                        </p:tgtEl>
                                        <p:attrNameLst>
                                          <p:attrName>style.visibility</p:attrName>
                                        </p:attrNameLst>
                                      </p:cBhvr>
                                      <p:to>
                                        <p:strVal val="visible"/>
                                      </p:to>
                                    </p:set>
                                    <p:animEffect transition="in" filter="fade">
                                      <p:cBhvr>
                                        <p:cTn id="34" dur="500"/>
                                        <p:tgtEl>
                                          <p:spTgt spid="22">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bldLvl="2"/>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C01AAEF2-2E5A-B60C-2F38-1F09E93653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24" t="2798" r="20416" b="41709"/>
          <a:stretch/>
        </p:blipFill>
        <p:spPr>
          <a:xfrm>
            <a:off x="7526857" y="1713622"/>
            <a:ext cx="4665144" cy="3595161"/>
          </a:xfrm>
          <a:prstGeom prst="rect">
            <a:avLst/>
          </a:prstGeom>
        </p:spPr>
      </p:pic>
      <p:sp>
        <p:nvSpPr>
          <p:cNvPr id="20" name="TextBox 19">
            <a:extLst>
              <a:ext uri="{FF2B5EF4-FFF2-40B4-BE49-F238E27FC236}">
                <a16:creationId xmlns:a16="http://schemas.microsoft.com/office/drawing/2014/main" id="{3E9CCC68-1B56-C1AA-179D-48DFF0BBC417}"/>
              </a:ext>
            </a:extLst>
          </p:cNvPr>
          <p:cNvSpPr txBox="1"/>
          <p:nvPr/>
        </p:nvSpPr>
        <p:spPr>
          <a:xfrm>
            <a:off x="532853" y="2123433"/>
            <a:ext cx="7598071" cy="37548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Company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Pharma manufacturer supplying products globally.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Waste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Sent a shipping container full of products 17,000 miles to Asia. The customer discovered the products were labelled with another APAC country’s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Further issues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The manufacturer had to pay to ship the same product 17,000 miles home, and was also fined cents per box, meaning added costs of &gt;</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92k.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Simple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Automated data labelling with Domino Automation, and auto-verification via R-Series vision inspection system ensures the right info on the right product for the right batch.</a:t>
            </a:r>
            <a:endParaRPr kumimoji="0" lang="en-GB" sz="2000" b="0" i="0" u="none" strike="noStrike" kern="1200" cap="none" spc="0" normalizeH="0" baseline="0" noProof="0" dirty="0">
              <a:ln>
                <a:noFill/>
              </a:ln>
              <a:solidFill>
                <a:srgbClr val="000000"/>
              </a:solidFill>
              <a:effectLst/>
              <a:uLnTx/>
              <a:uFillTx/>
              <a:latin typeface="Gill Sans MT"/>
              <a:ea typeface="Calibri" panose="020F0502020204030204" pitchFamily="34" charset="0"/>
              <a:cs typeface="Arial"/>
            </a:endParaRPr>
          </a:p>
        </p:txBody>
      </p:sp>
      <p:grpSp>
        <p:nvGrpSpPr>
          <p:cNvPr id="3" name="Group 2">
            <a:extLst>
              <a:ext uri="{FF2B5EF4-FFF2-40B4-BE49-F238E27FC236}">
                <a16:creationId xmlns:a16="http://schemas.microsoft.com/office/drawing/2014/main" id="{D64F254C-8952-7274-7434-D3EF173AEC84}"/>
              </a:ext>
            </a:extLst>
          </p:cNvPr>
          <p:cNvGrpSpPr/>
          <p:nvPr/>
        </p:nvGrpSpPr>
        <p:grpSpPr>
          <a:xfrm>
            <a:off x="532853" y="643082"/>
            <a:ext cx="2942677" cy="1168572"/>
            <a:chOff x="2427437" y="4103333"/>
            <a:chExt cx="2942677" cy="1168572"/>
          </a:xfrm>
        </p:grpSpPr>
        <p:sp>
          <p:nvSpPr>
            <p:cNvPr id="4" name="Freeform: Shape 3">
              <a:extLst>
                <a:ext uri="{FF2B5EF4-FFF2-40B4-BE49-F238E27FC236}">
                  <a16:creationId xmlns:a16="http://schemas.microsoft.com/office/drawing/2014/main" id="{CDD96533-E0AA-068D-C82D-A75859610C5D}"/>
                </a:ext>
              </a:extLst>
            </p:cNvPr>
            <p:cNvSpPr/>
            <p:nvPr/>
          </p:nvSpPr>
          <p:spPr>
            <a:xfrm>
              <a:off x="2427437" y="4103333"/>
              <a:ext cx="880774" cy="1168572"/>
            </a:xfrm>
            <a:custGeom>
              <a:avLst/>
              <a:gdLst>
                <a:gd name="connsiteX0" fmla="*/ 707455 w 707455"/>
                <a:gd name="connsiteY0" fmla="*/ 744038 h 938620"/>
                <a:gd name="connsiteX1" fmla="*/ 594460 w 707455"/>
                <a:gd name="connsiteY1" fmla="*/ 744038 h 938620"/>
                <a:gd name="connsiteX2" fmla="*/ 594460 w 707455"/>
                <a:gd name="connsiteY2" fmla="*/ 938621 h 938620"/>
                <a:gd name="connsiteX3" fmla="*/ 400599 w 707455"/>
                <a:gd name="connsiteY3" fmla="*/ 938621 h 938620"/>
                <a:gd name="connsiteX4" fmla="*/ 400599 w 707455"/>
                <a:gd name="connsiteY4" fmla="*/ 744038 h 938620"/>
                <a:gd name="connsiteX5" fmla="*/ 0 w 707455"/>
                <a:gd name="connsiteY5" fmla="*/ 744038 h 938620"/>
                <a:gd name="connsiteX6" fmla="*/ 0 w 707455"/>
                <a:gd name="connsiteY6" fmla="*/ 606012 h 938620"/>
                <a:gd name="connsiteX7" fmla="*/ 411429 w 707455"/>
                <a:gd name="connsiteY7" fmla="*/ 0 h 938620"/>
                <a:gd name="connsiteX8" fmla="*/ 594460 w 707455"/>
                <a:gd name="connsiteY8" fmla="*/ 0 h 938620"/>
                <a:gd name="connsiteX9" fmla="*/ 594460 w 707455"/>
                <a:gd name="connsiteY9" fmla="*/ 590007 h 938620"/>
                <a:gd name="connsiteX10" fmla="*/ 707455 w 707455"/>
                <a:gd name="connsiteY10" fmla="*/ 590007 h 938620"/>
                <a:gd name="connsiteX11" fmla="*/ 707455 w 707455"/>
                <a:gd name="connsiteY11" fmla="*/ 744038 h 938620"/>
                <a:gd name="connsiteX12" fmla="*/ 400599 w 707455"/>
                <a:gd name="connsiteY12" fmla="*/ 590007 h 938620"/>
                <a:gd name="connsiteX13" fmla="*/ 400599 w 707455"/>
                <a:gd name="connsiteY13" fmla="*/ 430803 h 938620"/>
                <a:gd name="connsiteX14" fmla="*/ 403848 w 707455"/>
                <a:gd name="connsiteY14" fmla="*/ 315280 h 938620"/>
                <a:gd name="connsiteX15" fmla="*/ 409022 w 707455"/>
                <a:gd name="connsiteY15" fmla="*/ 227315 h 938620"/>
                <a:gd name="connsiteX16" fmla="*/ 403848 w 707455"/>
                <a:gd name="connsiteY16" fmla="*/ 227315 h 938620"/>
                <a:gd name="connsiteX17" fmla="*/ 346688 w 707455"/>
                <a:gd name="connsiteY17" fmla="*/ 330082 h 938620"/>
                <a:gd name="connsiteX18" fmla="*/ 174608 w 707455"/>
                <a:gd name="connsiteY18" fmla="*/ 590128 h 938620"/>
                <a:gd name="connsiteX19" fmla="*/ 400599 w 707455"/>
                <a:gd name="connsiteY19" fmla="*/ 590128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7455" h="938620">
                  <a:moveTo>
                    <a:pt x="707455" y="744038"/>
                  </a:moveTo>
                  <a:lnTo>
                    <a:pt x="594460" y="744038"/>
                  </a:lnTo>
                  <a:lnTo>
                    <a:pt x="594460" y="938621"/>
                  </a:lnTo>
                  <a:lnTo>
                    <a:pt x="400599" y="938621"/>
                  </a:lnTo>
                  <a:lnTo>
                    <a:pt x="400599" y="744038"/>
                  </a:lnTo>
                  <a:lnTo>
                    <a:pt x="0" y="744038"/>
                  </a:lnTo>
                  <a:lnTo>
                    <a:pt x="0" y="606012"/>
                  </a:lnTo>
                  <a:lnTo>
                    <a:pt x="411429" y="0"/>
                  </a:lnTo>
                  <a:lnTo>
                    <a:pt x="594460" y="0"/>
                  </a:lnTo>
                  <a:lnTo>
                    <a:pt x="594460" y="590007"/>
                  </a:lnTo>
                  <a:lnTo>
                    <a:pt x="707455" y="590007"/>
                  </a:lnTo>
                  <a:lnTo>
                    <a:pt x="707455" y="744038"/>
                  </a:lnTo>
                  <a:close/>
                  <a:moveTo>
                    <a:pt x="400599" y="590007"/>
                  </a:moveTo>
                  <a:lnTo>
                    <a:pt x="400599" y="430803"/>
                  </a:lnTo>
                  <a:cubicBezTo>
                    <a:pt x="400599" y="404329"/>
                    <a:pt x="401682" y="365701"/>
                    <a:pt x="403848" y="315280"/>
                  </a:cubicBezTo>
                  <a:cubicBezTo>
                    <a:pt x="406013" y="264739"/>
                    <a:pt x="407698" y="235498"/>
                    <a:pt x="409022" y="227315"/>
                  </a:cubicBezTo>
                  <a:lnTo>
                    <a:pt x="403848" y="227315"/>
                  </a:lnTo>
                  <a:cubicBezTo>
                    <a:pt x="387963" y="262453"/>
                    <a:pt x="368950" y="296628"/>
                    <a:pt x="346688" y="330082"/>
                  </a:cubicBezTo>
                  <a:lnTo>
                    <a:pt x="174608" y="590128"/>
                  </a:lnTo>
                  <a:lnTo>
                    <a:pt x="400599" y="590128"/>
                  </a:ln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5" name="Freeform: Shape 4">
              <a:extLst>
                <a:ext uri="{FF2B5EF4-FFF2-40B4-BE49-F238E27FC236}">
                  <a16:creationId xmlns:a16="http://schemas.microsoft.com/office/drawing/2014/main" id="{BBDC03E2-203F-4B2A-422A-F683109F025A}"/>
                </a:ext>
              </a:extLst>
            </p:cNvPr>
            <p:cNvSpPr/>
            <p:nvPr/>
          </p:nvSpPr>
          <p:spPr>
            <a:xfrm>
              <a:off x="3283949" y="4103333"/>
              <a:ext cx="2064302" cy="1168572"/>
            </a:xfrm>
            <a:custGeom>
              <a:avLst/>
              <a:gdLst>
                <a:gd name="connsiteX0" fmla="*/ 0 w 2000104"/>
                <a:gd name="connsiteY0" fmla="*/ 0 h 938620"/>
                <a:gd name="connsiteX1" fmla="*/ 0 w 2000104"/>
                <a:gd name="connsiteY1" fmla="*/ 517806 h 938620"/>
                <a:gd name="connsiteX2" fmla="*/ 112996 w 2000104"/>
                <a:gd name="connsiteY2" fmla="*/ 517806 h 938620"/>
                <a:gd name="connsiteX3" fmla="*/ 112996 w 2000104"/>
                <a:gd name="connsiteY3" fmla="*/ 816239 h 938620"/>
                <a:gd name="connsiteX4" fmla="*/ 0 w 2000104"/>
                <a:gd name="connsiteY4" fmla="*/ 816239 h 938620"/>
                <a:gd name="connsiteX5" fmla="*/ 0 w 2000104"/>
                <a:gd name="connsiteY5" fmla="*/ 938621 h 938620"/>
                <a:gd name="connsiteX6" fmla="*/ 2000104 w 2000104"/>
                <a:gd name="connsiteY6" fmla="*/ 938621 h 938620"/>
                <a:gd name="connsiteX7" fmla="*/ 2000104 w 2000104"/>
                <a:gd name="connsiteY7" fmla="*/ 0 h 938620"/>
                <a:gd name="connsiteX8" fmla="*/ 0 w 2000104"/>
                <a:gd name="connsiteY8" fmla="*/ 0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104" h="938620">
                  <a:moveTo>
                    <a:pt x="0" y="0"/>
                  </a:moveTo>
                  <a:lnTo>
                    <a:pt x="0" y="517806"/>
                  </a:lnTo>
                  <a:lnTo>
                    <a:pt x="112996" y="517806"/>
                  </a:lnTo>
                  <a:lnTo>
                    <a:pt x="112996" y="816239"/>
                  </a:lnTo>
                  <a:lnTo>
                    <a:pt x="0" y="816239"/>
                  </a:lnTo>
                  <a:lnTo>
                    <a:pt x="0" y="938621"/>
                  </a:lnTo>
                  <a:lnTo>
                    <a:pt x="2000104" y="938621"/>
                  </a:lnTo>
                  <a:lnTo>
                    <a:pt x="2000104" y="0"/>
                  </a:lnTo>
                  <a:lnTo>
                    <a:pt x="0" y="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6" name="TextBox 5">
              <a:extLst>
                <a:ext uri="{FF2B5EF4-FFF2-40B4-BE49-F238E27FC236}">
                  <a16:creationId xmlns:a16="http://schemas.microsoft.com/office/drawing/2014/main" id="{6D91289A-C738-D4C6-7281-0BEB281685DA}"/>
                </a:ext>
              </a:extLst>
            </p:cNvPr>
            <p:cNvSpPr txBox="1"/>
            <p:nvPr/>
          </p:nvSpPr>
          <p:spPr>
            <a:xfrm>
              <a:off x="3563013" y="4333676"/>
              <a:ext cx="1807101"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Manual Inspection</a:t>
              </a:r>
              <a:endParaRPr lang="en-GB" sz="2400" b="1" i="0" u="none" strike="noStrike" kern="1200" cap="none" spc="0" normalizeH="0" baseline="0" noProof="0" dirty="0">
                <a:ln>
                  <a:noFill/>
                </a:ln>
                <a:solidFill>
                  <a:srgbClr val="FFFFFF"/>
                </a:solidFill>
                <a:effectLst/>
                <a:uLnTx/>
                <a:uFillTx/>
                <a:latin typeface="Gill Sans MT"/>
                <a:ea typeface="ＭＳ Ｐゴシック"/>
                <a:cs typeface="Arial"/>
              </a:endParaRPr>
            </a:p>
          </p:txBody>
        </p:sp>
      </p:grpSp>
    </p:spTree>
    <p:extLst>
      <p:ext uri="{BB962C8B-B14F-4D97-AF65-F5344CB8AC3E}">
        <p14:creationId xmlns:p14="http://schemas.microsoft.com/office/powerpoint/2010/main" val="212715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fade">
                                      <p:cBhvr>
                                        <p:cTn id="15" dur="500"/>
                                        <p:tgtEl>
                                          <p:spTgt spid="2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xEl>
                                              <p:pRg st="3" end="3"/>
                                            </p:txEl>
                                          </p:spTgt>
                                        </p:tgtEl>
                                        <p:attrNameLst>
                                          <p:attrName>style.visibility</p:attrName>
                                        </p:attrNameLst>
                                      </p:cBhvr>
                                      <p:to>
                                        <p:strVal val="visible"/>
                                      </p:to>
                                    </p:set>
                                    <p:animEffect transition="in" filter="fade">
                                      <p:cBhvr>
                                        <p:cTn id="18" dur="500"/>
                                        <p:tgtEl>
                                          <p:spTgt spid="2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animEffect transition="in" filter="fade">
                                      <p:cBhvr>
                                        <p:cTn id="23" dur="500"/>
                                        <p:tgtEl>
                                          <p:spTgt spid="20">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xEl>
                                              <p:pRg st="5" end="5"/>
                                            </p:txEl>
                                          </p:spTgt>
                                        </p:tgtEl>
                                        <p:attrNameLst>
                                          <p:attrName>style.visibility</p:attrName>
                                        </p:attrNameLst>
                                      </p:cBhvr>
                                      <p:to>
                                        <p:strVal val="visible"/>
                                      </p:to>
                                    </p:set>
                                    <p:animEffect transition="in" filter="fade">
                                      <p:cBhvr>
                                        <p:cTn id="26" dur="500"/>
                                        <p:tgtEl>
                                          <p:spTgt spid="2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animEffect transition="in" filter="fade">
                                      <p:cBhvr>
                                        <p:cTn id="31" dur="500"/>
                                        <p:tgtEl>
                                          <p:spTgt spid="20">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xEl>
                                              <p:pRg st="7" end="7"/>
                                            </p:txEl>
                                          </p:spTgt>
                                        </p:tgtEl>
                                        <p:attrNameLst>
                                          <p:attrName>style.visibility</p:attrName>
                                        </p:attrNameLst>
                                      </p:cBhvr>
                                      <p:to>
                                        <p:strVal val="visible"/>
                                      </p:to>
                                    </p:set>
                                    <p:animEffect transition="in" filter="fade">
                                      <p:cBhvr>
                                        <p:cTn id="34" dur="500"/>
                                        <p:tgtEl>
                                          <p:spTgt spid="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93D96E24-9E38-99A4-36E2-730247701D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359"/>
          <a:stretch/>
        </p:blipFill>
        <p:spPr>
          <a:xfrm>
            <a:off x="8131632" y="1222545"/>
            <a:ext cx="4060368" cy="4864489"/>
          </a:xfrm>
          <a:prstGeom prst="rect">
            <a:avLst/>
          </a:prstGeom>
        </p:spPr>
      </p:pic>
      <p:sp>
        <p:nvSpPr>
          <p:cNvPr id="15" name="TextBox 14">
            <a:extLst>
              <a:ext uri="{FF2B5EF4-FFF2-40B4-BE49-F238E27FC236}">
                <a16:creationId xmlns:a16="http://schemas.microsoft.com/office/drawing/2014/main" id="{6E248AD2-122E-F713-9A10-E6E6D327D3D8}"/>
              </a:ext>
            </a:extLst>
          </p:cNvPr>
          <p:cNvSpPr txBox="1"/>
          <p:nvPr/>
        </p:nvSpPr>
        <p:spPr>
          <a:xfrm>
            <a:off x="565538" y="2128073"/>
            <a:ext cx="7177259" cy="389337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Company  </a:t>
            </a: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Beverage canning company, switching to Domino CIJ printers.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Waste  </a:t>
            </a: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Unexpectedly high ink usage. Customer believed the printers to be less effective than expected.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Simple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Domino’s integrated data allowed us to show: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the cans were being coded correctly, but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the pallet numbers were too low (by about half!)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The customer had a faulty QA system that was rejecting almost every other can, believing it was empty…and…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The person whose job it was to empty the dump bin of rejected cans didn’t think it was his job to notify…</a:t>
            </a:r>
          </a:p>
          <a:p>
            <a:pPr>
              <a:spcAft>
                <a:spcPts val="600"/>
              </a:spcAft>
              <a:defRPr/>
            </a:pP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The QA system was fixed and the customer saw the performance benefit of the printer</a:t>
            </a:r>
            <a:r>
              <a:rPr lang="en-GB" sz="1600" dirty="0">
                <a:solidFill>
                  <a:srgbClr val="000000"/>
                </a:solidFill>
                <a:latin typeface="Gill Sans MT"/>
                <a:ea typeface="Times New Roman" panose="02020603050405020304" pitchFamily="18" charset="0"/>
                <a:cs typeface="Arial"/>
              </a:rPr>
              <a:t> </a:t>
            </a:r>
            <a:r>
              <a:rPr kumimoji="0"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rPr>
              <a:t> AND the data.</a:t>
            </a:r>
            <a:endParaRPr lang="en-GB" sz="1600" b="0" i="0" u="none" strike="noStrike" kern="1200" cap="none" spc="0" normalizeH="0" baseline="0" noProof="0" dirty="0">
              <a:ln>
                <a:noFill/>
              </a:ln>
              <a:solidFill>
                <a:srgbClr val="000000"/>
              </a:solidFill>
              <a:effectLst/>
              <a:uLnTx/>
              <a:uFillTx/>
              <a:latin typeface="Gill Sans MT"/>
              <a:ea typeface="Times New Roman" panose="02020603050405020304" pitchFamily="18" charset="0"/>
              <a:cs typeface="Arial"/>
            </a:endParaRPr>
          </a:p>
        </p:txBody>
      </p:sp>
      <p:grpSp>
        <p:nvGrpSpPr>
          <p:cNvPr id="5" name="Group 4">
            <a:extLst>
              <a:ext uri="{FF2B5EF4-FFF2-40B4-BE49-F238E27FC236}">
                <a16:creationId xmlns:a16="http://schemas.microsoft.com/office/drawing/2014/main" id="{239D4C33-4861-E94F-C1D1-916CA2C2116D}"/>
              </a:ext>
            </a:extLst>
          </p:cNvPr>
          <p:cNvGrpSpPr/>
          <p:nvPr/>
        </p:nvGrpSpPr>
        <p:grpSpPr>
          <a:xfrm>
            <a:off x="679640" y="597033"/>
            <a:ext cx="2832412" cy="1168572"/>
            <a:chOff x="6558183" y="4103333"/>
            <a:chExt cx="2832412" cy="1168572"/>
          </a:xfrm>
        </p:grpSpPr>
        <p:sp>
          <p:nvSpPr>
            <p:cNvPr id="6" name="Freeform: Shape 5">
              <a:extLst>
                <a:ext uri="{FF2B5EF4-FFF2-40B4-BE49-F238E27FC236}">
                  <a16:creationId xmlns:a16="http://schemas.microsoft.com/office/drawing/2014/main" id="{1DA79C94-3882-A0F8-1A59-2DDCB832A7EE}"/>
                </a:ext>
              </a:extLst>
            </p:cNvPr>
            <p:cNvSpPr/>
            <p:nvPr/>
          </p:nvSpPr>
          <p:spPr>
            <a:xfrm>
              <a:off x="6558183" y="4103333"/>
              <a:ext cx="770508" cy="1168572"/>
            </a:xfrm>
            <a:custGeom>
              <a:avLst/>
              <a:gdLst>
                <a:gd name="connsiteX0" fmla="*/ 325629 w 618887"/>
                <a:gd name="connsiteY0" fmla="*/ 334414 h 938620"/>
                <a:gd name="connsiteX1" fmla="*/ 539346 w 618887"/>
                <a:gd name="connsiteY1" fmla="*/ 409744 h 938620"/>
                <a:gd name="connsiteX2" fmla="*/ 618888 w 618887"/>
                <a:gd name="connsiteY2" fmla="*/ 616241 h 938620"/>
                <a:gd name="connsiteX3" fmla="*/ 523221 w 618887"/>
                <a:gd name="connsiteY3" fmla="*/ 854987 h 938620"/>
                <a:gd name="connsiteX4" fmla="*/ 249577 w 618887"/>
                <a:gd name="connsiteY4" fmla="*/ 938621 h 938620"/>
                <a:gd name="connsiteX5" fmla="*/ 0 w 618887"/>
                <a:gd name="connsiteY5" fmla="*/ 888561 h 938620"/>
                <a:gd name="connsiteX6" fmla="*/ 0 w 618887"/>
                <a:gd name="connsiteY6" fmla="*/ 719489 h 938620"/>
                <a:gd name="connsiteX7" fmla="*/ 116485 w 618887"/>
                <a:gd name="connsiteY7" fmla="*/ 762810 h 938620"/>
                <a:gd name="connsiteX8" fmla="*/ 242477 w 618887"/>
                <a:gd name="connsiteY8" fmla="*/ 779657 h 938620"/>
                <a:gd name="connsiteX9" fmla="*/ 421657 w 618887"/>
                <a:gd name="connsiteY9" fmla="*/ 632727 h 938620"/>
                <a:gd name="connsiteX10" fmla="*/ 236099 w 618887"/>
                <a:gd name="connsiteY10" fmla="*/ 492776 h 938620"/>
                <a:gd name="connsiteX11" fmla="*/ 161972 w 618887"/>
                <a:gd name="connsiteY11" fmla="*/ 499394 h 938620"/>
                <a:gd name="connsiteX12" fmla="*/ 96148 w 618887"/>
                <a:gd name="connsiteY12" fmla="*/ 513594 h 938620"/>
                <a:gd name="connsiteX13" fmla="*/ 18291 w 618887"/>
                <a:gd name="connsiteY13" fmla="*/ 471838 h 938620"/>
                <a:gd name="connsiteX14" fmla="*/ 53188 w 618887"/>
                <a:gd name="connsiteY14" fmla="*/ 0 h 938620"/>
                <a:gd name="connsiteX15" fmla="*/ 555471 w 618887"/>
                <a:gd name="connsiteY15" fmla="*/ 0 h 938620"/>
                <a:gd name="connsiteX16" fmla="*/ 555471 w 618887"/>
                <a:gd name="connsiteY16" fmla="*/ 165943 h 938620"/>
                <a:gd name="connsiteX17" fmla="*/ 224908 w 618887"/>
                <a:gd name="connsiteY17" fmla="*/ 165943 h 938620"/>
                <a:gd name="connsiteX18" fmla="*/ 207820 w 618887"/>
                <a:gd name="connsiteY18" fmla="*/ 347771 h 938620"/>
                <a:gd name="connsiteX19" fmla="*/ 229962 w 618887"/>
                <a:gd name="connsiteY19" fmla="*/ 343319 h 938620"/>
                <a:gd name="connsiteX20" fmla="*/ 325629 w 618887"/>
                <a:gd name="connsiteY20" fmla="*/ 334414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8887" h="938620">
                  <a:moveTo>
                    <a:pt x="325629" y="334414"/>
                  </a:moveTo>
                  <a:cubicBezTo>
                    <a:pt x="415159" y="334414"/>
                    <a:pt x="486398" y="359564"/>
                    <a:pt x="539346" y="409744"/>
                  </a:cubicBezTo>
                  <a:cubicBezTo>
                    <a:pt x="592294" y="460044"/>
                    <a:pt x="618888" y="528877"/>
                    <a:pt x="618888" y="616241"/>
                  </a:cubicBezTo>
                  <a:cubicBezTo>
                    <a:pt x="618888" y="719730"/>
                    <a:pt x="586999" y="799272"/>
                    <a:pt x="523221" y="854987"/>
                  </a:cubicBezTo>
                  <a:cubicBezTo>
                    <a:pt x="459443" y="910703"/>
                    <a:pt x="368228" y="938621"/>
                    <a:pt x="249577" y="938621"/>
                  </a:cubicBezTo>
                  <a:cubicBezTo>
                    <a:pt x="146569" y="938621"/>
                    <a:pt x="63417" y="921894"/>
                    <a:pt x="0" y="888561"/>
                  </a:cubicBezTo>
                  <a:lnTo>
                    <a:pt x="0" y="719489"/>
                  </a:lnTo>
                  <a:cubicBezTo>
                    <a:pt x="33333" y="737178"/>
                    <a:pt x="72202" y="751739"/>
                    <a:pt x="116485" y="762810"/>
                  </a:cubicBezTo>
                  <a:cubicBezTo>
                    <a:pt x="160769" y="774001"/>
                    <a:pt x="202766" y="779657"/>
                    <a:pt x="242477" y="779657"/>
                  </a:cubicBezTo>
                  <a:cubicBezTo>
                    <a:pt x="361970" y="779657"/>
                    <a:pt x="421657" y="730680"/>
                    <a:pt x="421657" y="632727"/>
                  </a:cubicBezTo>
                  <a:cubicBezTo>
                    <a:pt x="421657" y="534773"/>
                    <a:pt x="359805" y="492776"/>
                    <a:pt x="236099" y="492776"/>
                  </a:cubicBezTo>
                  <a:cubicBezTo>
                    <a:pt x="213717" y="492776"/>
                    <a:pt x="189048" y="494942"/>
                    <a:pt x="161972" y="499394"/>
                  </a:cubicBezTo>
                  <a:cubicBezTo>
                    <a:pt x="134897" y="503847"/>
                    <a:pt x="112995" y="508540"/>
                    <a:pt x="96148" y="513594"/>
                  </a:cubicBezTo>
                  <a:lnTo>
                    <a:pt x="18291" y="471838"/>
                  </a:lnTo>
                  <a:lnTo>
                    <a:pt x="53188" y="0"/>
                  </a:lnTo>
                  <a:lnTo>
                    <a:pt x="555471" y="0"/>
                  </a:lnTo>
                  <a:lnTo>
                    <a:pt x="555471" y="165943"/>
                  </a:lnTo>
                  <a:lnTo>
                    <a:pt x="224908" y="165943"/>
                  </a:lnTo>
                  <a:lnTo>
                    <a:pt x="207820" y="347771"/>
                  </a:lnTo>
                  <a:lnTo>
                    <a:pt x="229962" y="343319"/>
                  </a:lnTo>
                  <a:cubicBezTo>
                    <a:pt x="255714" y="337422"/>
                    <a:pt x="287603" y="334414"/>
                    <a:pt x="325629" y="334414"/>
                  </a:cubicBezTo>
                  <a:close/>
                </a:path>
              </a:pathLst>
            </a:custGeom>
            <a:solidFill>
              <a:schemeClr val="accent3"/>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7" name="Freeform: Shape 6">
              <a:extLst>
                <a:ext uri="{FF2B5EF4-FFF2-40B4-BE49-F238E27FC236}">
                  <a16:creationId xmlns:a16="http://schemas.microsoft.com/office/drawing/2014/main" id="{178EF522-6225-162A-0E4E-4E129D71F42E}"/>
                </a:ext>
              </a:extLst>
            </p:cNvPr>
            <p:cNvSpPr/>
            <p:nvPr/>
          </p:nvSpPr>
          <p:spPr>
            <a:xfrm>
              <a:off x="7007864" y="4103333"/>
              <a:ext cx="2379536" cy="1168572"/>
            </a:xfrm>
            <a:custGeom>
              <a:avLst/>
              <a:gdLst>
                <a:gd name="connsiteX0" fmla="*/ 339468 w 2296371"/>
                <a:gd name="connsiteY0" fmla="*/ 0 h 938620"/>
                <a:gd name="connsiteX1" fmla="*/ 339468 w 2296371"/>
                <a:gd name="connsiteY1" fmla="*/ 238145 h 938620"/>
                <a:gd name="connsiteX2" fmla="*/ 2407 w 2296371"/>
                <a:gd name="connsiteY2" fmla="*/ 238145 h 938620"/>
                <a:gd name="connsiteX3" fmla="*/ 0 w 2296371"/>
                <a:gd name="connsiteY3" fmla="*/ 263175 h 938620"/>
                <a:gd name="connsiteX4" fmla="*/ 37304 w 2296371"/>
                <a:gd name="connsiteY4" fmla="*/ 262212 h 938620"/>
                <a:gd name="connsiteX5" fmla="*/ 300720 w 2296371"/>
                <a:gd name="connsiteY5" fmla="*/ 357398 h 938620"/>
                <a:gd name="connsiteX6" fmla="*/ 402765 w 2296371"/>
                <a:gd name="connsiteY6" fmla="*/ 616241 h 938620"/>
                <a:gd name="connsiteX7" fmla="*/ 282429 w 2296371"/>
                <a:gd name="connsiteY7" fmla="*/ 909379 h 938620"/>
                <a:gd name="connsiteX8" fmla="*/ 243680 w 2296371"/>
                <a:gd name="connsiteY8" fmla="*/ 938621 h 938620"/>
                <a:gd name="connsiteX9" fmla="*/ 2296371 w 2296371"/>
                <a:gd name="connsiteY9" fmla="*/ 938621 h 938620"/>
                <a:gd name="connsiteX10" fmla="*/ 2296371 w 2296371"/>
                <a:gd name="connsiteY10" fmla="*/ 0 h 938620"/>
                <a:gd name="connsiteX11" fmla="*/ 339348 w 2296371"/>
                <a:gd name="connsiteY11" fmla="*/ 0 h 93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6371" h="938620">
                  <a:moveTo>
                    <a:pt x="339468" y="0"/>
                  </a:moveTo>
                  <a:lnTo>
                    <a:pt x="339468" y="238145"/>
                  </a:lnTo>
                  <a:lnTo>
                    <a:pt x="2407" y="238145"/>
                  </a:lnTo>
                  <a:lnTo>
                    <a:pt x="0" y="263175"/>
                  </a:lnTo>
                  <a:cubicBezTo>
                    <a:pt x="11793" y="262573"/>
                    <a:pt x="24308" y="262212"/>
                    <a:pt x="37304" y="262212"/>
                  </a:cubicBezTo>
                  <a:cubicBezTo>
                    <a:pt x="145486" y="262212"/>
                    <a:pt x="234174" y="294221"/>
                    <a:pt x="300720" y="357398"/>
                  </a:cubicBezTo>
                  <a:cubicBezTo>
                    <a:pt x="368469" y="421657"/>
                    <a:pt x="402765" y="508660"/>
                    <a:pt x="402765" y="616241"/>
                  </a:cubicBezTo>
                  <a:cubicBezTo>
                    <a:pt x="402765" y="740909"/>
                    <a:pt x="362332" y="839584"/>
                    <a:pt x="282429" y="909379"/>
                  </a:cubicBezTo>
                  <a:cubicBezTo>
                    <a:pt x="270275" y="919969"/>
                    <a:pt x="257278" y="929716"/>
                    <a:pt x="243680" y="938621"/>
                  </a:cubicBezTo>
                  <a:lnTo>
                    <a:pt x="2296371" y="938621"/>
                  </a:lnTo>
                  <a:lnTo>
                    <a:pt x="2296371" y="0"/>
                  </a:lnTo>
                  <a:lnTo>
                    <a:pt x="339348" y="0"/>
                  </a:lnTo>
                  <a:close/>
                </a:path>
              </a:pathLst>
            </a:custGeom>
            <a:solidFill>
              <a:schemeClr val="accent1"/>
            </a:solidFill>
            <a:ln w="12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ill Sans MT"/>
                <a:ea typeface="ＭＳ Ｐゴシック"/>
                <a:cs typeface="Arial"/>
              </a:endParaRPr>
            </a:p>
          </p:txBody>
        </p:sp>
        <p:sp>
          <p:nvSpPr>
            <p:cNvPr id="8" name="TextBox 7">
              <a:extLst>
                <a:ext uri="{FF2B5EF4-FFF2-40B4-BE49-F238E27FC236}">
                  <a16:creationId xmlns:a16="http://schemas.microsoft.com/office/drawing/2014/main" id="{A324CEA7-D23E-E3BC-57F6-0CF74268E7BE}"/>
                </a:ext>
              </a:extLst>
            </p:cNvPr>
            <p:cNvSpPr txBox="1"/>
            <p:nvPr/>
          </p:nvSpPr>
          <p:spPr>
            <a:xfrm>
              <a:off x="7583493" y="4179788"/>
              <a:ext cx="1807102" cy="1015663"/>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Lack of Integrated Data</a:t>
              </a:r>
            </a:p>
          </p:txBody>
        </p:sp>
      </p:grpSp>
    </p:spTree>
    <p:extLst>
      <p:ext uri="{BB962C8B-B14F-4D97-AF65-F5344CB8AC3E}">
        <p14:creationId xmlns:p14="http://schemas.microsoft.com/office/powerpoint/2010/main" val="383968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animEffect transition="in" filter="fade">
                                      <p:cBhvr>
                                        <p:cTn id="20" dur="500"/>
                                        <p:tgtEl>
                                          <p:spTgt spid="1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fade">
                                      <p:cBhvr>
                                        <p:cTn id="23" dur="500"/>
                                        <p:tgtEl>
                                          <p:spTgt spid="1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5" end="5"/>
                                            </p:txEl>
                                          </p:spTgt>
                                        </p:tgtEl>
                                        <p:attrNameLst>
                                          <p:attrName>style.visibility</p:attrName>
                                        </p:attrNameLst>
                                      </p:cBhvr>
                                      <p:to>
                                        <p:strVal val="visible"/>
                                      </p:to>
                                    </p:set>
                                    <p:animEffect transition="in" filter="fade">
                                      <p:cBhvr>
                                        <p:cTn id="26" dur="500"/>
                                        <p:tgtEl>
                                          <p:spTgt spid="1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fade">
                                      <p:cBhvr>
                                        <p:cTn id="31" dur="500"/>
                                        <p:tgtEl>
                                          <p:spTgt spid="1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xEl>
                                              <p:pRg st="7" end="7"/>
                                            </p:txEl>
                                          </p:spTgt>
                                        </p:tgtEl>
                                        <p:attrNameLst>
                                          <p:attrName>style.visibility</p:attrName>
                                        </p:attrNameLst>
                                      </p:cBhvr>
                                      <p:to>
                                        <p:strVal val="visible"/>
                                      </p:to>
                                    </p:set>
                                    <p:animEffect transition="in" filter="fade">
                                      <p:cBhvr>
                                        <p:cTn id="36" dur="500"/>
                                        <p:tgtEl>
                                          <p:spTgt spid="1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xEl>
                                              <p:pRg st="8" end="8"/>
                                            </p:txEl>
                                          </p:spTgt>
                                        </p:tgtEl>
                                        <p:attrNameLst>
                                          <p:attrName>style.visibility</p:attrName>
                                        </p:attrNameLst>
                                      </p:cBhvr>
                                      <p:to>
                                        <p:strVal val="visible"/>
                                      </p:to>
                                    </p:set>
                                    <p:animEffect transition="in" filter="fade">
                                      <p:cBhvr>
                                        <p:cTn id="41"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55CC-B0C0-ABEB-3761-76C22D287E8E}"/>
              </a:ext>
            </a:extLst>
          </p:cNvPr>
          <p:cNvSpPr>
            <a:spLocks noGrp="1"/>
          </p:cNvSpPr>
          <p:nvPr>
            <p:ph type="title"/>
          </p:nvPr>
        </p:nvSpPr>
        <p:spPr/>
        <p:txBody>
          <a:bodyPr/>
          <a:lstStyle/>
          <a:p>
            <a:r>
              <a:rPr lang="en-GB" dirty="0"/>
              <a:t>Find out more with our Waste Calculator</a:t>
            </a:r>
          </a:p>
        </p:txBody>
      </p:sp>
      <p:sp>
        <p:nvSpPr>
          <p:cNvPr id="8" name="Content Placeholder 7">
            <a:extLst>
              <a:ext uri="{FF2B5EF4-FFF2-40B4-BE49-F238E27FC236}">
                <a16:creationId xmlns:a16="http://schemas.microsoft.com/office/drawing/2014/main" id="{24B51A0B-B9E7-A16D-43ED-712C8078FDC7}"/>
              </a:ext>
            </a:extLst>
          </p:cNvPr>
          <p:cNvSpPr>
            <a:spLocks noGrp="1"/>
          </p:cNvSpPr>
          <p:nvPr>
            <p:ph idx="1"/>
          </p:nvPr>
        </p:nvSpPr>
        <p:spPr>
          <a:xfrm>
            <a:off x="609119" y="1662922"/>
            <a:ext cx="3155396" cy="573735"/>
          </a:xfrm>
        </p:spPr>
        <p:txBody>
          <a:bodyPr>
            <a:normAutofit fontScale="92500" lnSpcReduction="10000"/>
          </a:bodyPr>
          <a:lstStyle/>
          <a:p>
            <a:pPr marL="0" indent="0">
              <a:buNone/>
            </a:pPr>
            <a:r>
              <a:rPr lang="en-GB" sz="1800" dirty="0"/>
              <a:t>A fun way to showcase hidden costs and their impact</a:t>
            </a:r>
          </a:p>
        </p:txBody>
      </p:sp>
      <p:grpSp>
        <p:nvGrpSpPr>
          <p:cNvPr id="3" name="Group 2">
            <a:extLst>
              <a:ext uri="{FF2B5EF4-FFF2-40B4-BE49-F238E27FC236}">
                <a16:creationId xmlns:a16="http://schemas.microsoft.com/office/drawing/2014/main" id="{34BC9777-D636-DD0E-4C61-DC77FBE6981A}"/>
              </a:ext>
            </a:extLst>
          </p:cNvPr>
          <p:cNvGrpSpPr/>
          <p:nvPr/>
        </p:nvGrpSpPr>
        <p:grpSpPr>
          <a:xfrm>
            <a:off x="6584041" y="1125545"/>
            <a:ext cx="5607959" cy="4970456"/>
            <a:chOff x="6584041" y="1125545"/>
            <a:chExt cx="5607959" cy="4970456"/>
          </a:xfrm>
        </p:grpSpPr>
        <p:pic>
          <p:nvPicPr>
            <p:cNvPr id="6" name="Picture 5" descr="A picture containing graphical user interface&#10;&#10;Description automatically generated">
              <a:extLst>
                <a:ext uri="{FF2B5EF4-FFF2-40B4-BE49-F238E27FC236}">
                  <a16:creationId xmlns:a16="http://schemas.microsoft.com/office/drawing/2014/main" id="{402D66CE-0633-8092-2B06-1E1F6AD3B7A9}"/>
                </a:ext>
              </a:extLst>
            </p:cNvPr>
            <p:cNvPicPr>
              <a:picLocks noChangeAspect="1"/>
            </p:cNvPicPr>
            <p:nvPr/>
          </p:nvPicPr>
          <p:blipFill rotWithShape="1">
            <a:blip r:embed="rId2">
              <a:extLst>
                <a:ext uri="{28A0092B-C50C-407E-A947-70E740481C1C}">
                  <a14:useLocalDpi xmlns:a14="http://schemas.microsoft.com/office/drawing/2010/main" val="0"/>
                </a:ext>
              </a:extLst>
            </a:blip>
            <a:srcRect l="44916" t="35674" r="36068" b="33413"/>
            <a:stretch/>
          </p:blipFill>
          <p:spPr>
            <a:xfrm>
              <a:off x="8115300" y="1125545"/>
              <a:ext cx="4076700" cy="4970456"/>
            </a:xfrm>
            <a:prstGeom prst="rect">
              <a:avLst/>
            </a:prstGeom>
          </p:spPr>
        </p:pic>
        <p:pic>
          <p:nvPicPr>
            <p:cNvPr id="4" name="Picture 3" descr="A picture containing website&#10;&#10;Description automatically generated">
              <a:extLst>
                <a:ext uri="{FF2B5EF4-FFF2-40B4-BE49-F238E27FC236}">
                  <a16:creationId xmlns:a16="http://schemas.microsoft.com/office/drawing/2014/main" id="{B22AEDB3-AF3A-B5DE-07BE-47AFF973077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000"/>
                      </a14:imgEffect>
                    </a14:imgLayer>
                  </a14:imgProps>
                </a:ext>
                <a:ext uri="{28A0092B-C50C-407E-A947-70E740481C1C}">
                  <a14:useLocalDpi xmlns:a14="http://schemas.microsoft.com/office/drawing/2010/main" val="0"/>
                </a:ext>
              </a:extLst>
            </a:blip>
            <a:stretch>
              <a:fillRect/>
            </a:stretch>
          </p:blipFill>
          <p:spPr>
            <a:xfrm>
              <a:off x="6584041" y="2278743"/>
              <a:ext cx="2079171" cy="2772228"/>
            </a:xfrm>
            <a:prstGeom prst="rect">
              <a:avLst/>
            </a:prstGeom>
            <a:ln w="76200">
              <a:solidFill>
                <a:schemeClr val="bg1"/>
              </a:solidFill>
            </a:ln>
          </p:spPr>
        </p:pic>
      </p:grpSp>
      <p:pic>
        <p:nvPicPr>
          <p:cNvPr id="7" name="Picture 6">
            <a:extLst>
              <a:ext uri="{FF2B5EF4-FFF2-40B4-BE49-F238E27FC236}">
                <a16:creationId xmlns:a16="http://schemas.microsoft.com/office/drawing/2014/main" id="{CF1C94FC-74F6-83A7-0300-9B3CC50F439A}"/>
              </a:ext>
            </a:extLst>
          </p:cNvPr>
          <p:cNvPicPr>
            <a:picLocks noChangeAspect="1"/>
          </p:cNvPicPr>
          <p:nvPr/>
        </p:nvPicPr>
        <p:blipFill>
          <a:blip r:embed="rId5"/>
          <a:stretch>
            <a:fillRect/>
          </a:stretch>
        </p:blipFill>
        <p:spPr>
          <a:xfrm>
            <a:off x="5221344" y="1662922"/>
            <a:ext cx="6784319" cy="4163851"/>
          </a:xfrm>
          <a:prstGeom prst="rect">
            <a:avLst/>
          </a:prstGeom>
          <a:noFill/>
          <a:ln w="76200">
            <a:solidFill>
              <a:schemeClr val="accent2"/>
            </a:solidFill>
          </a:ln>
        </p:spPr>
      </p:pic>
      <p:pic>
        <p:nvPicPr>
          <p:cNvPr id="12" name="Picture 11">
            <a:extLst>
              <a:ext uri="{FF2B5EF4-FFF2-40B4-BE49-F238E27FC236}">
                <a16:creationId xmlns:a16="http://schemas.microsoft.com/office/drawing/2014/main" id="{D508A62B-E180-4B4D-1937-74114BDA514F}"/>
              </a:ext>
            </a:extLst>
          </p:cNvPr>
          <p:cNvPicPr>
            <a:picLocks noChangeAspect="1"/>
          </p:cNvPicPr>
          <p:nvPr/>
        </p:nvPicPr>
        <p:blipFill>
          <a:blip r:embed="rId6"/>
          <a:stretch>
            <a:fillRect/>
          </a:stretch>
        </p:blipFill>
        <p:spPr>
          <a:xfrm>
            <a:off x="4726394" y="1984061"/>
            <a:ext cx="7310706" cy="3361592"/>
          </a:xfrm>
          <a:prstGeom prst="rect">
            <a:avLst/>
          </a:prstGeom>
          <a:ln w="76200">
            <a:solidFill>
              <a:schemeClr val="tx1"/>
            </a:solidFill>
          </a:ln>
        </p:spPr>
      </p:pic>
      <p:sp>
        <p:nvSpPr>
          <p:cNvPr id="5" name="Content Placeholder 7">
            <a:extLst>
              <a:ext uri="{FF2B5EF4-FFF2-40B4-BE49-F238E27FC236}">
                <a16:creationId xmlns:a16="http://schemas.microsoft.com/office/drawing/2014/main" id="{A643EE27-9F9F-0520-C8AF-30226673624B}"/>
              </a:ext>
            </a:extLst>
          </p:cNvPr>
          <p:cNvSpPr txBox="1">
            <a:spLocks/>
          </p:cNvSpPr>
          <p:nvPr/>
        </p:nvSpPr>
        <p:spPr bwMode="auto">
          <a:xfrm>
            <a:off x="622973" y="3363484"/>
            <a:ext cx="2284904" cy="573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19100" indent="-419100" algn="l" rtl="0" eaLnBrk="1" fontAlgn="base" hangingPunct="1">
              <a:spcBef>
                <a:spcPct val="20000"/>
              </a:spcBef>
              <a:spcAft>
                <a:spcPct val="0"/>
              </a:spcAft>
              <a:buClr>
                <a:schemeClr val="accent2"/>
              </a:buClr>
              <a:buChar char="•"/>
              <a:defRPr sz="22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6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4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GB" sz="1700" b="0" i="0" u="none" strike="noStrike" kern="0" cap="none" spc="0" normalizeH="0" baseline="0" noProof="0" dirty="0">
                <a:ln>
                  <a:noFill/>
                </a:ln>
                <a:solidFill>
                  <a:srgbClr val="333333"/>
                </a:solidFill>
                <a:effectLst/>
                <a:uLnTx/>
                <a:uFillTx/>
                <a:latin typeface="Gill Sans MT"/>
                <a:ea typeface="ＭＳ Ｐゴシック"/>
                <a:cs typeface="Arial"/>
              </a:rPr>
              <a:t>Highlights the 5 key points of waste</a:t>
            </a:r>
          </a:p>
        </p:txBody>
      </p:sp>
      <p:sp>
        <p:nvSpPr>
          <p:cNvPr id="9" name="Content Placeholder 7">
            <a:extLst>
              <a:ext uri="{FF2B5EF4-FFF2-40B4-BE49-F238E27FC236}">
                <a16:creationId xmlns:a16="http://schemas.microsoft.com/office/drawing/2014/main" id="{CF37EC31-15CB-7F96-ED06-B2FB8FB06047}"/>
              </a:ext>
            </a:extLst>
          </p:cNvPr>
          <p:cNvSpPr txBox="1">
            <a:spLocks/>
          </p:cNvSpPr>
          <p:nvPr/>
        </p:nvSpPr>
        <p:spPr bwMode="auto">
          <a:xfrm>
            <a:off x="609119" y="2513203"/>
            <a:ext cx="3201136" cy="573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19100" indent="-419100" algn="l" rtl="0" eaLnBrk="1" fontAlgn="base" hangingPunct="1">
              <a:spcBef>
                <a:spcPct val="20000"/>
              </a:spcBef>
              <a:spcAft>
                <a:spcPct val="0"/>
              </a:spcAft>
              <a:buClr>
                <a:schemeClr val="accent2"/>
              </a:buClr>
              <a:buChar char="•"/>
              <a:defRPr sz="22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6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4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GB" sz="1700" b="0" i="0" u="none" strike="noStrike" kern="0" cap="none" spc="0" normalizeH="0" baseline="0" noProof="0" dirty="0">
                <a:ln>
                  <a:noFill/>
                </a:ln>
                <a:solidFill>
                  <a:srgbClr val="333333"/>
                </a:solidFill>
                <a:effectLst/>
                <a:uLnTx/>
                <a:uFillTx/>
                <a:latin typeface="Gill Sans MT"/>
                <a:ea typeface="ＭＳ Ｐゴシック"/>
                <a:cs typeface="Arial"/>
              </a:rPr>
              <a:t>Features a simplified production line view</a:t>
            </a:r>
            <a:endParaRPr lang="en-GB" sz="1700" b="0" i="0" u="none" strike="noStrike" kern="0" cap="none" spc="0" normalizeH="0" baseline="0" noProof="0" dirty="0">
              <a:ln>
                <a:noFill/>
              </a:ln>
              <a:solidFill>
                <a:srgbClr val="333333"/>
              </a:solidFill>
              <a:effectLst/>
              <a:uLnTx/>
              <a:uFillTx/>
              <a:latin typeface="Gill Sans MT"/>
              <a:ea typeface="ＭＳ Ｐゴシック"/>
              <a:cs typeface="Arial"/>
            </a:endParaRPr>
          </a:p>
        </p:txBody>
      </p:sp>
      <p:sp>
        <p:nvSpPr>
          <p:cNvPr id="11" name="Content Placeholder 7">
            <a:extLst>
              <a:ext uri="{FF2B5EF4-FFF2-40B4-BE49-F238E27FC236}">
                <a16:creationId xmlns:a16="http://schemas.microsoft.com/office/drawing/2014/main" id="{C033B20B-9530-7F02-3E42-061032A12A55}"/>
              </a:ext>
            </a:extLst>
          </p:cNvPr>
          <p:cNvSpPr txBox="1">
            <a:spLocks/>
          </p:cNvSpPr>
          <p:nvPr/>
        </p:nvSpPr>
        <p:spPr bwMode="auto">
          <a:xfrm>
            <a:off x="622973" y="5029343"/>
            <a:ext cx="4443471" cy="573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19100" indent="-419100" algn="l" rtl="0" eaLnBrk="1" fontAlgn="base" hangingPunct="1">
              <a:spcBef>
                <a:spcPct val="20000"/>
              </a:spcBef>
              <a:spcAft>
                <a:spcPct val="0"/>
              </a:spcAft>
              <a:buClr>
                <a:schemeClr val="accent2"/>
              </a:buClr>
              <a:buChar char="•"/>
              <a:defRPr sz="22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6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4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GB" sz="1700" b="0" i="0" u="none" strike="noStrike" kern="0" cap="none" spc="0" normalizeH="0" baseline="0" noProof="0" dirty="0">
                <a:ln>
                  <a:noFill/>
                </a:ln>
                <a:solidFill>
                  <a:srgbClr val="333333"/>
                </a:solidFill>
                <a:effectLst/>
                <a:uLnTx/>
                <a:uFillTx/>
                <a:latin typeface="Gill Sans MT"/>
                <a:ea typeface="ＭＳ Ｐゴシック"/>
                <a:cs typeface="Arial"/>
              </a:rPr>
              <a:t>Forms the basis for a business case conversation</a:t>
            </a:r>
          </a:p>
        </p:txBody>
      </p:sp>
      <p:sp>
        <p:nvSpPr>
          <p:cNvPr id="13" name="Content Placeholder 7">
            <a:extLst>
              <a:ext uri="{FF2B5EF4-FFF2-40B4-BE49-F238E27FC236}">
                <a16:creationId xmlns:a16="http://schemas.microsoft.com/office/drawing/2014/main" id="{EFC6189E-A229-F944-C466-156CC5E416FC}"/>
              </a:ext>
            </a:extLst>
          </p:cNvPr>
          <p:cNvSpPr txBox="1">
            <a:spLocks/>
          </p:cNvSpPr>
          <p:nvPr/>
        </p:nvSpPr>
        <p:spPr bwMode="auto">
          <a:xfrm>
            <a:off x="622973" y="4194890"/>
            <a:ext cx="4076700" cy="573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19100" indent="-419100" algn="l" rtl="0" eaLnBrk="1" fontAlgn="base" hangingPunct="1">
              <a:spcBef>
                <a:spcPct val="20000"/>
              </a:spcBef>
              <a:spcAft>
                <a:spcPct val="0"/>
              </a:spcAft>
              <a:buClr>
                <a:schemeClr val="accent2"/>
              </a:buClr>
              <a:buChar char="•"/>
              <a:defRPr sz="22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6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4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GB" sz="1700" b="0" i="0" u="none" strike="noStrike" kern="0" cap="none" spc="0" normalizeH="0" baseline="0" noProof="0" dirty="0">
                <a:ln>
                  <a:noFill/>
                </a:ln>
                <a:solidFill>
                  <a:srgbClr val="333333"/>
                </a:solidFill>
                <a:effectLst/>
                <a:uLnTx/>
                <a:uFillTx/>
                <a:latin typeface="Gill Sans MT"/>
                <a:ea typeface="ＭＳ Ｐゴシック"/>
                <a:cs typeface="Arial"/>
              </a:rPr>
              <a:t>Users can get a generic cost report or one customised to their production costs</a:t>
            </a:r>
          </a:p>
        </p:txBody>
      </p:sp>
      <p:cxnSp>
        <p:nvCxnSpPr>
          <p:cNvPr id="15" name="Straight Connector 14">
            <a:extLst>
              <a:ext uri="{FF2B5EF4-FFF2-40B4-BE49-F238E27FC236}">
                <a16:creationId xmlns:a16="http://schemas.microsoft.com/office/drawing/2014/main" id="{4F677B9F-CD72-933E-FFB3-EC4968F7E665}"/>
              </a:ext>
            </a:extLst>
          </p:cNvPr>
          <p:cNvCxnSpPr>
            <a:cxnSpLocks/>
          </p:cNvCxnSpPr>
          <p:nvPr/>
        </p:nvCxnSpPr>
        <p:spPr>
          <a:xfrm>
            <a:off x="741381" y="2407820"/>
            <a:ext cx="2672818"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0C8442EB-F876-D7BE-38AB-3F65008DD4C6}"/>
              </a:ext>
            </a:extLst>
          </p:cNvPr>
          <p:cNvCxnSpPr>
            <a:cxnSpLocks/>
          </p:cNvCxnSpPr>
          <p:nvPr/>
        </p:nvCxnSpPr>
        <p:spPr>
          <a:xfrm>
            <a:off x="741381" y="3264679"/>
            <a:ext cx="184393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E0DE7BFE-1399-00CB-2D8F-E3B3CD26DE84}"/>
              </a:ext>
            </a:extLst>
          </p:cNvPr>
          <p:cNvCxnSpPr>
            <a:cxnSpLocks/>
          </p:cNvCxnSpPr>
          <p:nvPr/>
        </p:nvCxnSpPr>
        <p:spPr>
          <a:xfrm>
            <a:off x="741381" y="4108382"/>
            <a:ext cx="1422918"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C5D92A59-399A-65E0-DE09-4C5A21BBE61A}"/>
              </a:ext>
            </a:extLst>
          </p:cNvPr>
          <p:cNvCxnSpPr>
            <a:cxnSpLocks/>
          </p:cNvCxnSpPr>
          <p:nvPr/>
        </p:nvCxnSpPr>
        <p:spPr>
          <a:xfrm>
            <a:off x="741381" y="4971819"/>
            <a:ext cx="2455730" cy="0"/>
          </a:xfrm>
          <a:prstGeom prst="line">
            <a:avLst/>
          </a:prstGeom>
        </p:spPr>
        <p:style>
          <a:lnRef idx="1">
            <a:schemeClr val="accent6"/>
          </a:lnRef>
          <a:fillRef idx="0">
            <a:schemeClr val="accent6"/>
          </a:fillRef>
          <a:effectRef idx="0">
            <a:schemeClr val="accent6"/>
          </a:effectRef>
          <a:fontRef idx="minor">
            <a:schemeClr val="tx1"/>
          </a:fontRef>
        </p:style>
      </p:cxnSp>
      <p:pic>
        <p:nvPicPr>
          <p:cNvPr id="10" name="Picture 9">
            <a:extLst>
              <a:ext uri="{FF2B5EF4-FFF2-40B4-BE49-F238E27FC236}">
                <a16:creationId xmlns:a16="http://schemas.microsoft.com/office/drawing/2014/main" id="{98580ECC-7A57-6636-62BF-1226F0A22E93}"/>
              </a:ext>
            </a:extLst>
          </p:cNvPr>
          <p:cNvPicPr>
            <a:picLocks noChangeAspect="1"/>
          </p:cNvPicPr>
          <p:nvPr/>
        </p:nvPicPr>
        <p:blipFill>
          <a:blip r:embed="rId7"/>
          <a:stretch>
            <a:fillRect/>
          </a:stretch>
        </p:blipFill>
        <p:spPr>
          <a:xfrm>
            <a:off x="8221736" y="1337609"/>
            <a:ext cx="3178264" cy="4489164"/>
          </a:xfrm>
          <a:prstGeom prst="rect">
            <a:avLst/>
          </a:prstGeom>
          <a:ln w="76200">
            <a:solidFill>
              <a:schemeClr val="accent2"/>
            </a:solidFill>
          </a:ln>
        </p:spPr>
      </p:pic>
    </p:spTree>
    <p:extLst>
      <p:ext uri="{BB962C8B-B14F-4D97-AF65-F5344CB8AC3E}">
        <p14:creationId xmlns:p14="http://schemas.microsoft.com/office/powerpoint/2010/main" val="17265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fade">
                                      <p:cBhvr>
                                        <p:cTn id="50" dur="500"/>
                                        <p:tgtEl>
                                          <p:spTgt spid="1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P spid="9" grpId="0" uiExpand="1" build="p"/>
      <p:bldP spid="11" grpId="0"/>
      <p:bldP spid="1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E457-8AFB-48C4-8AE3-36573029EC85}"/>
              </a:ext>
            </a:extLst>
          </p:cNvPr>
          <p:cNvSpPr>
            <a:spLocks noGrp="1"/>
          </p:cNvSpPr>
          <p:nvPr>
            <p:ph type="title"/>
          </p:nvPr>
        </p:nvSpPr>
        <p:spPr/>
        <p:txBody>
          <a:bodyPr/>
          <a:lstStyle/>
          <a:p>
            <a:r>
              <a:rPr lang="en-GB" sz="2800" dirty="0"/>
              <a:t>Adem Kulauzovic</a:t>
            </a:r>
            <a:br>
              <a:rPr lang="en-GB" sz="2800" dirty="0"/>
            </a:br>
            <a:r>
              <a:rPr lang="en-GB" sz="2800" dirty="0"/>
              <a:t>Global Director of Automation</a:t>
            </a:r>
          </a:p>
        </p:txBody>
      </p:sp>
      <p:sp>
        <p:nvSpPr>
          <p:cNvPr id="3" name="Text Placeholder 2">
            <a:extLst>
              <a:ext uri="{FF2B5EF4-FFF2-40B4-BE49-F238E27FC236}">
                <a16:creationId xmlns:a16="http://schemas.microsoft.com/office/drawing/2014/main" id="{2FFA773F-8039-4E51-957B-D1C6DD7648A2}"/>
              </a:ext>
            </a:extLst>
          </p:cNvPr>
          <p:cNvSpPr>
            <a:spLocks noGrp="1"/>
          </p:cNvSpPr>
          <p:nvPr>
            <p:ph type="body" idx="1"/>
          </p:nvPr>
        </p:nvSpPr>
        <p:spPr>
          <a:xfrm>
            <a:off x="648758" y="2906713"/>
            <a:ext cx="11459667" cy="1500187"/>
          </a:xfrm>
        </p:spPr>
        <p:txBody>
          <a:bodyPr/>
          <a:lstStyle/>
          <a:p>
            <a:r>
              <a:rPr lang="en-GB" dirty="0"/>
              <a:t>The Path to Zero Unplanned Downtime &amp; Waste</a:t>
            </a:r>
          </a:p>
        </p:txBody>
      </p:sp>
    </p:spTree>
    <p:extLst>
      <p:ext uri="{BB962C8B-B14F-4D97-AF65-F5344CB8AC3E}">
        <p14:creationId xmlns:p14="http://schemas.microsoft.com/office/powerpoint/2010/main" val="324256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BAAEAF2-FACA-3F69-E2E6-D3FB72F6D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61" r="4361"/>
          <a:stretch/>
        </p:blipFill>
        <p:spPr bwMode="auto">
          <a:xfrm>
            <a:off x="7215492" y="1095677"/>
            <a:ext cx="4976508" cy="2734508"/>
          </a:xfrm>
          <a:prstGeom prst="rect">
            <a:avLst/>
          </a:prstGeom>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6654C30-E48A-F60D-3F40-5A778EB6FAE8}"/>
              </a:ext>
            </a:extLst>
          </p:cNvPr>
          <p:cNvPicPr>
            <a:picLocks noChangeAspect="1"/>
          </p:cNvPicPr>
          <p:nvPr/>
        </p:nvPicPr>
        <p:blipFill rotWithShape="1">
          <a:blip r:embed="rId4">
            <a:extLst>
              <a:ext uri="{28A0092B-C50C-407E-A947-70E740481C1C}">
                <a14:useLocalDpi xmlns:a14="http://schemas.microsoft.com/office/drawing/2010/main" val="0"/>
              </a:ext>
            </a:extLst>
          </a:blip>
          <a:srcRect l="16722" t="20275" b="14275"/>
          <a:stretch/>
        </p:blipFill>
        <p:spPr>
          <a:xfrm>
            <a:off x="7215492" y="3989137"/>
            <a:ext cx="4976508" cy="2085432"/>
          </a:xfrm>
          <a:prstGeom prst="rect">
            <a:avLst/>
          </a:prstGeom>
        </p:spPr>
      </p:pic>
      <p:pic>
        <p:nvPicPr>
          <p:cNvPr id="1028" name="Picture 4">
            <a:extLst>
              <a:ext uri="{FF2B5EF4-FFF2-40B4-BE49-F238E27FC236}">
                <a16:creationId xmlns:a16="http://schemas.microsoft.com/office/drawing/2014/main" id="{B4D8E1A3-CC0A-3E01-B110-D9161A281C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50" r="5821"/>
          <a:stretch/>
        </p:blipFill>
        <p:spPr bwMode="auto">
          <a:xfrm>
            <a:off x="0" y="1097583"/>
            <a:ext cx="7027606" cy="4976986"/>
          </a:xfrm>
          <a:prstGeom prst="rect">
            <a:avLst/>
          </a:prstGeom>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E0F979DE-4E96-6A2E-D63E-096470C672B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6452" t="-78" r="5720" b="1"/>
          <a:stretch/>
        </p:blipFill>
        <p:spPr bwMode="auto">
          <a:xfrm>
            <a:off x="0" y="1095677"/>
            <a:ext cx="7027606" cy="4980798"/>
          </a:xfrm>
          <a:prstGeom prst="rect">
            <a:avLst/>
          </a:prstGeom>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70C12878-C638-27DD-F889-AF489ACF442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4361" r="4361"/>
          <a:stretch/>
        </p:blipFill>
        <p:spPr bwMode="auto">
          <a:xfrm>
            <a:off x="7215492" y="1095677"/>
            <a:ext cx="4976508" cy="2734508"/>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2CF7A4-3BC7-6C05-30B4-1890B916D78F}"/>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16722" t="20275" b="14275"/>
          <a:stretch/>
        </p:blipFill>
        <p:spPr>
          <a:xfrm>
            <a:off x="7215492" y="3987231"/>
            <a:ext cx="4976508" cy="2085432"/>
          </a:xfrm>
          <a:prstGeom prst="rect">
            <a:avLst/>
          </a:prstGeom>
        </p:spPr>
      </p:pic>
    </p:spTree>
    <p:extLst>
      <p:ext uri="{BB962C8B-B14F-4D97-AF65-F5344CB8AC3E}">
        <p14:creationId xmlns:p14="http://schemas.microsoft.com/office/powerpoint/2010/main" val="55440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FB85-AD2C-4AA6-9B88-0A22AB42988B}"/>
              </a:ext>
            </a:extLst>
          </p:cNvPr>
          <p:cNvSpPr>
            <a:spLocks noGrp="1"/>
          </p:cNvSpPr>
          <p:nvPr>
            <p:ph type="title"/>
          </p:nvPr>
        </p:nvSpPr>
        <p:spPr>
          <a:xfrm>
            <a:off x="618472" y="438805"/>
            <a:ext cx="4659308" cy="1008063"/>
          </a:xfrm>
        </p:spPr>
        <p:txBody>
          <a:bodyPr/>
          <a:lstStyle/>
          <a:p>
            <a:r>
              <a:rPr lang="en-US" sz="3200" dirty="0"/>
              <a:t>Labelling </a:t>
            </a:r>
            <a:r>
              <a:rPr lang="en-US" dirty="0"/>
              <a:t>errors</a:t>
            </a:r>
            <a:r>
              <a:rPr lang="en-US" sz="3200" dirty="0"/>
              <a:t> </a:t>
            </a:r>
            <a:r>
              <a:rPr lang="en-US" dirty="0"/>
              <a:t>top recall</a:t>
            </a:r>
            <a:r>
              <a:rPr lang="en-US" sz="3200" dirty="0"/>
              <a:t> </a:t>
            </a:r>
            <a:r>
              <a:rPr lang="en-US" dirty="0"/>
              <a:t>issue</a:t>
            </a:r>
            <a:r>
              <a:rPr lang="en-US" sz="3200" dirty="0"/>
              <a:t> 4 years in a row</a:t>
            </a:r>
          </a:p>
        </p:txBody>
      </p:sp>
      <p:pic>
        <p:nvPicPr>
          <p:cNvPr id="6" name="Picture 5">
            <a:extLst>
              <a:ext uri="{FF2B5EF4-FFF2-40B4-BE49-F238E27FC236}">
                <a16:creationId xmlns:a16="http://schemas.microsoft.com/office/drawing/2014/main" id="{67F86195-7437-EB4B-E04B-A8B603876DB2}"/>
              </a:ext>
            </a:extLst>
          </p:cNvPr>
          <p:cNvPicPr>
            <a:picLocks noChangeAspect="1"/>
          </p:cNvPicPr>
          <p:nvPr/>
        </p:nvPicPr>
        <p:blipFill rotWithShape="1">
          <a:blip r:embed="rId3"/>
          <a:srcRect t="14420"/>
          <a:stretch/>
        </p:blipFill>
        <p:spPr>
          <a:xfrm>
            <a:off x="567920" y="1944718"/>
            <a:ext cx="5610225" cy="3828979"/>
          </a:xfrm>
          <a:prstGeom prst="rect">
            <a:avLst/>
          </a:prstGeom>
        </p:spPr>
      </p:pic>
      <p:pic>
        <p:nvPicPr>
          <p:cNvPr id="7" name="Picture 6">
            <a:extLst>
              <a:ext uri="{FF2B5EF4-FFF2-40B4-BE49-F238E27FC236}">
                <a16:creationId xmlns:a16="http://schemas.microsoft.com/office/drawing/2014/main" id="{AC21B95D-8446-D5CE-9158-7E6240F4200E}"/>
              </a:ext>
            </a:extLst>
          </p:cNvPr>
          <p:cNvPicPr>
            <a:picLocks noChangeAspect="1"/>
          </p:cNvPicPr>
          <p:nvPr/>
        </p:nvPicPr>
        <p:blipFill>
          <a:blip r:embed="rId4"/>
          <a:stretch>
            <a:fillRect/>
          </a:stretch>
        </p:blipFill>
        <p:spPr>
          <a:xfrm>
            <a:off x="6281384" y="1965079"/>
            <a:ext cx="5629275" cy="3819525"/>
          </a:xfrm>
          <a:prstGeom prst="rect">
            <a:avLst/>
          </a:prstGeom>
        </p:spPr>
      </p:pic>
      <p:pic>
        <p:nvPicPr>
          <p:cNvPr id="8" name="Picture 7">
            <a:extLst>
              <a:ext uri="{FF2B5EF4-FFF2-40B4-BE49-F238E27FC236}">
                <a16:creationId xmlns:a16="http://schemas.microsoft.com/office/drawing/2014/main" id="{BD621674-789F-88D3-CBEF-6D03BFAA83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472" y="2140436"/>
            <a:ext cx="5559673" cy="3502594"/>
          </a:xfrm>
          <a:prstGeom prst="rect">
            <a:avLst/>
          </a:prstGeom>
        </p:spPr>
      </p:pic>
      <p:pic>
        <p:nvPicPr>
          <p:cNvPr id="9" name="Picture 8">
            <a:extLst>
              <a:ext uri="{FF2B5EF4-FFF2-40B4-BE49-F238E27FC236}">
                <a16:creationId xmlns:a16="http://schemas.microsoft.com/office/drawing/2014/main" id="{DB2BD183-5D59-DA9A-C1A6-6E98F19870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4517" y="2468909"/>
            <a:ext cx="4921525" cy="2940534"/>
          </a:xfrm>
          <a:prstGeom prst="rect">
            <a:avLst/>
          </a:prstGeom>
        </p:spPr>
      </p:pic>
    </p:spTree>
    <p:extLst>
      <p:ext uri="{BB962C8B-B14F-4D97-AF65-F5344CB8AC3E}">
        <p14:creationId xmlns:p14="http://schemas.microsoft.com/office/powerpoint/2010/main" val="267605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955449-FC81-2DF7-0367-EB6A1EE31971}"/>
              </a:ext>
            </a:extLst>
          </p:cNvPr>
          <p:cNvSpPr/>
          <p:nvPr/>
        </p:nvSpPr>
        <p:spPr>
          <a:xfrm>
            <a:off x="2197510" y="2150037"/>
            <a:ext cx="4395019" cy="8212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15" name="Rectangle 14">
            <a:extLst>
              <a:ext uri="{FF2B5EF4-FFF2-40B4-BE49-F238E27FC236}">
                <a16:creationId xmlns:a16="http://schemas.microsoft.com/office/drawing/2014/main" id="{BC4CC5AE-084A-16F0-B147-51D30BAE0DAD}"/>
              </a:ext>
            </a:extLst>
          </p:cNvPr>
          <p:cNvSpPr/>
          <p:nvPr/>
        </p:nvSpPr>
        <p:spPr>
          <a:xfrm>
            <a:off x="2197510" y="3118560"/>
            <a:ext cx="4395019" cy="8212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16" name="Rectangle 15">
            <a:extLst>
              <a:ext uri="{FF2B5EF4-FFF2-40B4-BE49-F238E27FC236}">
                <a16:creationId xmlns:a16="http://schemas.microsoft.com/office/drawing/2014/main" id="{04FAD08F-D8BF-6BC5-01CA-C7F91C6CBC2C}"/>
              </a:ext>
            </a:extLst>
          </p:cNvPr>
          <p:cNvSpPr/>
          <p:nvPr/>
        </p:nvSpPr>
        <p:spPr>
          <a:xfrm>
            <a:off x="2197510" y="4081210"/>
            <a:ext cx="4395019" cy="1025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17" name="Rectangle 16">
            <a:extLst>
              <a:ext uri="{FF2B5EF4-FFF2-40B4-BE49-F238E27FC236}">
                <a16:creationId xmlns:a16="http://schemas.microsoft.com/office/drawing/2014/main" id="{4594E8DD-79EA-5894-826B-0504B4B16AF2}"/>
              </a:ext>
            </a:extLst>
          </p:cNvPr>
          <p:cNvSpPr/>
          <p:nvPr/>
        </p:nvSpPr>
        <p:spPr>
          <a:xfrm>
            <a:off x="2197510" y="5233358"/>
            <a:ext cx="4395019" cy="8212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11" name="Rectangle 10">
            <a:extLst>
              <a:ext uri="{FF2B5EF4-FFF2-40B4-BE49-F238E27FC236}">
                <a16:creationId xmlns:a16="http://schemas.microsoft.com/office/drawing/2014/main" id="{9D7C2150-C365-AC8B-7EE9-A3694AB98F03}"/>
              </a:ext>
            </a:extLst>
          </p:cNvPr>
          <p:cNvSpPr/>
          <p:nvPr/>
        </p:nvSpPr>
        <p:spPr>
          <a:xfrm>
            <a:off x="2197510" y="1181513"/>
            <a:ext cx="4395019" cy="8212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8" name="Rectangle 7">
            <a:extLst>
              <a:ext uri="{FF2B5EF4-FFF2-40B4-BE49-F238E27FC236}">
                <a16:creationId xmlns:a16="http://schemas.microsoft.com/office/drawing/2014/main" id="{750C1966-5330-B922-640A-880E7360EA31}"/>
              </a:ext>
            </a:extLst>
          </p:cNvPr>
          <p:cNvSpPr/>
          <p:nvPr/>
        </p:nvSpPr>
        <p:spPr>
          <a:xfrm>
            <a:off x="-3465" y="3118560"/>
            <a:ext cx="2200975" cy="821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9" name="Rectangle 8">
            <a:extLst>
              <a:ext uri="{FF2B5EF4-FFF2-40B4-BE49-F238E27FC236}">
                <a16:creationId xmlns:a16="http://schemas.microsoft.com/office/drawing/2014/main" id="{0DA1CB3C-EAA3-5756-A891-5F37D7739C88}"/>
              </a:ext>
            </a:extLst>
          </p:cNvPr>
          <p:cNvSpPr/>
          <p:nvPr/>
        </p:nvSpPr>
        <p:spPr>
          <a:xfrm>
            <a:off x="-3465" y="4085578"/>
            <a:ext cx="2200975" cy="10026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10" name="Rectangle 9">
            <a:extLst>
              <a:ext uri="{FF2B5EF4-FFF2-40B4-BE49-F238E27FC236}">
                <a16:creationId xmlns:a16="http://schemas.microsoft.com/office/drawing/2014/main" id="{205591EF-4C86-03F0-B77D-7FDCD6DE9253}"/>
              </a:ext>
            </a:extLst>
          </p:cNvPr>
          <p:cNvSpPr/>
          <p:nvPr/>
        </p:nvSpPr>
        <p:spPr>
          <a:xfrm>
            <a:off x="-3465" y="5229581"/>
            <a:ext cx="2200975" cy="821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6" name="Rectangle 5">
            <a:extLst>
              <a:ext uri="{FF2B5EF4-FFF2-40B4-BE49-F238E27FC236}">
                <a16:creationId xmlns:a16="http://schemas.microsoft.com/office/drawing/2014/main" id="{31F32D0F-2001-131E-09E5-0051A74081F2}"/>
              </a:ext>
            </a:extLst>
          </p:cNvPr>
          <p:cNvSpPr/>
          <p:nvPr/>
        </p:nvSpPr>
        <p:spPr>
          <a:xfrm>
            <a:off x="-3465" y="2150037"/>
            <a:ext cx="2200975" cy="821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4" name="Rectangle 3">
            <a:extLst>
              <a:ext uri="{FF2B5EF4-FFF2-40B4-BE49-F238E27FC236}">
                <a16:creationId xmlns:a16="http://schemas.microsoft.com/office/drawing/2014/main" id="{D1BDC2CE-5E86-AFFE-05F3-D873757EB8C6}"/>
              </a:ext>
            </a:extLst>
          </p:cNvPr>
          <p:cNvSpPr/>
          <p:nvPr/>
        </p:nvSpPr>
        <p:spPr>
          <a:xfrm>
            <a:off x="0" y="1181514"/>
            <a:ext cx="2200975" cy="821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5" name="Content Placeholder 2">
            <a:extLst>
              <a:ext uri="{FF2B5EF4-FFF2-40B4-BE49-F238E27FC236}">
                <a16:creationId xmlns:a16="http://schemas.microsoft.com/office/drawing/2014/main" id="{448A9D15-474B-4430-FC47-4B3B0ED4D7B3}"/>
              </a:ext>
            </a:extLst>
          </p:cNvPr>
          <p:cNvSpPr>
            <a:spLocks noGrp="1"/>
          </p:cNvSpPr>
          <p:nvPr>
            <p:ph idx="1"/>
          </p:nvPr>
        </p:nvSpPr>
        <p:spPr>
          <a:xfrm>
            <a:off x="-206475" y="1309874"/>
            <a:ext cx="2278989" cy="4633726"/>
          </a:xfrm>
        </p:spPr>
        <p:txBody>
          <a:bodyPr>
            <a:noAutofit/>
          </a:bodyPr>
          <a:lstStyle/>
          <a:p>
            <a:pPr marL="0" indent="0" algn="r">
              <a:lnSpc>
                <a:spcPts val="2000"/>
              </a:lnSpc>
              <a:buNone/>
            </a:pPr>
            <a:r>
              <a:rPr lang="en-US" sz="2000" b="1" dirty="0">
                <a:solidFill>
                  <a:schemeClr val="bg1"/>
                </a:solidFill>
              </a:rPr>
              <a:t>Access Everywhere</a:t>
            </a:r>
            <a:endParaRPr lang="en-US" sz="2000" dirty="0">
              <a:solidFill>
                <a:schemeClr val="bg1"/>
              </a:solidFill>
            </a:endParaRPr>
          </a:p>
          <a:p>
            <a:pPr marL="0" indent="0" algn="r">
              <a:lnSpc>
                <a:spcPts val="2000"/>
              </a:lnSpc>
              <a:buNone/>
            </a:pPr>
            <a:endParaRPr lang="en-US" sz="4000" b="1" dirty="0">
              <a:solidFill>
                <a:schemeClr val="bg1"/>
              </a:solidFill>
            </a:endParaRPr>
          </a:p>
          <a:p>
            <a:pPr marL="0" indent="0" algn="r">
              <a:lnSpc>
                <a:spcPts val="2000"/>
              </a:lnSpc>
              <a:buNone/>
            </a:pPr>
            <a:r>
              <a:rPr lang="en-US" sz="2000" b="1" dirty="0">
                <a:solidFill>
                  <a:schemeClr val="bg1"/>
                </a:solidFill>
              </a:rPr>
              <a:t>Expanded Collaboration</a:t>
            </a:r>
          </a:p>
          <a:p>
            <a:pPr marL="0" indent="0" algn="r">
              <a:lnSpc>
                <a:spcPts val="2000"/>
              </a:lnSpc>
              <a:buNone/>
            </a:pPr>
            <a:endParaRPr lang="en-US" sz="4000" b="1" dirty="0">
              <a:solidFill>
                <a:schemeClr val="bg1"/>
              </a:solidFill>
            </a:endParaRPr>
          </a:p>
          <a:p>
            <a:pPr marL="0" indent="0" algn="r">
              <a:lnSpc>
                <a:spcPts val="2000"/>
              </a:lnSpc>
              <a:buNone/>
            </a:pPr>
            <a:r>
              <a:rPr lang="en-US" sz="2000" b="1" dirty="0">
                <a:solidFill>
                  <a:schemeClr val="bg1"/>
                </a:solidFill>
              </a:rPr>
              <a:t>On-Demand Scaling</a:t>
            </a:r>
          </a:p>
          <a:p>
            <a:pPr marL="0" indent="0" algn="r">
              <a:lnSpc>
                <a:spcPts val="2000"/>
              </a:lnSpc>
              <a:buNone/>
            </a:pPr>
            <a:endParaRPr lang="en-US" sz="4000" b="1" dirty="0">
              <a:solidFill>
                <a:schemeClr val="bg1"/>
              </a:solidFill>
            </a:endParaRPr>
          </a:p>
          <a:p>
            <a:pPr marL="0" indent="0" algn="r">
              <a:lnSpc>
                <a:spcPts val="2000"/>
              </a:lnSpc>
              <a:buNone/>
            </a:pPr>
            <a:r>
              <a:rPr lang="en-US" sz="2000" b="1" dirty="0">
                <a:solidFill>
                  <a:schemeClr val="bg1"/>
                </a:solidFill>
              </a:rPr>
              <a:t>Improved Lifecycle Management</a:t>
            </a:r>
          </a:p>
          <a:p>
            <a:pPr marL="0" indent="0" algn="r">
              <a:lnSpc>
                <a:spcPts val="2000"/>
              </a:lnSpc>
              <a:buNone/>
            </a:pPr>
            <a:endParaRPr lang="en-US" sz="4000" b="1" dirty="0">
              <a:solidFill>
                <a:schemeClr val="bg1"/>
              </a:solidFill>
            </a:endParaRPr>
          </a:p>
          <a:p>
            <a:pPr marL="0" indent="0" algn="r">
              <a:lnSpc>
                <a:spcPts val="2000"/>
              </a:lnSpc>
              <a:buNone/>
            </a:pPr>
            <a:r>
              <a:rPr lang="en-US" sz="2000" b="1" dirty="0" err="1">
                <a:solidFill>
                  <a:schemeClr val="bg1"/>
                </a:solidFill>
              </a:rPr>
              <a:t>CapEx</a:t>
            </a:r>
            <a:r>
              <a:rPr lang="en-US" sz="2000" b="1" dirty="0">
                <a:solidFill>
                  <a:schemeClr val="bg1"/>
                </a:solidFill>
              </a:rPr>
              <a:t> to</a:t>
            </a:r>
            <a:br>
              <a:rPr lang="en-US" sz="2000" b="1" dirty="0">
                <a:solidFill>
                  <a:schemeClr val="bg1"/>
                </a:solidFill>
              </a:rPr>
            </a:br>
            <a:r>
              <a:rPr lang="en-US" sz="2000" b="1" dirty="0" err="1">
                <a:solidFill>
                  <a:schemeClr val="bg1"/>
                </a:solidFill>
              </a:rPr>
              <a:t>OpEx</a:t>
            </a:r>
            <a:r>
              <a:rPr lang="en-US" sz="2000" b="1" dirty="0">
                <a:solidFill>
                  <a:schemeClr val="bg1"/>
                </a:solidFill>
              </a:rPr>
              <a:t> Shift</a:t>
            </a:r>
          </a:p>
        </p:txBody>
      </p:sp>
      <p:sp>
        <p:nvSpPr>
          <p:cNvPr id="7" name="Title 1">
            <a:extLst>
              <a:ext uri="{FF2B5EF4-FFF2-40B4-BE49-F238E27FC236}">
                <a16:creationId xmlns:a16="http://schemas.microsoft.com/office/drawing/2014/main" id="{99FF0C1C-F9F4-9CEA-ADBD-0B5D9C2DD73C}"/>
              </a:ext>
            </a:extLst>
          </p:cNvPr>
          <p:cNvSpPr>
            <a:spLocks noGrp="1"/>
          </p:cNvSpPr>
          <p:nvPr>
            <p:ph type="title"/>
          </p:nvPr>
        </p:nvSpPr>
        <p:spPr>
          <a:xfrm>
            <a:off x="446364" y="160887"/>
            <a:ext cx="7598833" cy="1008063"/>
          </a:xfrm>
        </p:spPr>
        <p:txBody>
          <a:bodyPr/>
          <a:lstStyle/>
          <a:p>
            <a:r>
              <a:rPr lang="en-GB" dirty="0"/>
              <a:t>Customers are looking for…</a:t>
            </a:r>
          </a:p>
        </p:txBody>
      </p:sp>
      <p:pic>
        <p:nvPicPr>
          <p:cNvPr id="3" name="Picture 2">
            <a:extLst>
              <a:ext uri="{FF2B5EF4-FFF2-40B4-BE49-F238E27FC236}">
                <a16:creationId xmlns:a16="http://schemas.microsoft.com/office/drawing/2014/main" id="{C4CAF06A-946E-A97D-2C68-7C0F0DA55830}"/>
              </a:ext>
            </a:extLst>
          </p:cNvPr>
          <p:cNvPicPr>
            <a:picLocks noChangeAspect="1"/>
          </p:cNvPicPr>
          <p:nvPr/>
        </p:nvPicPr>
        <p:blipFill>
          <a:blip r:embed="rId3"/>
          <a:stretch>
            <a:fillRect/>
          </a:stretch>
        </p:blipFill>
        <p:spPr>
          <a:xfrm>
            <a:off x="6710525" y="1113752"/>
            <a:ext cx="5621589" cy="4829843"/>
          </a:xfrm>
          <a:prstGeom prst="rect">
            <a:avLst/>
          </a:prstGeom>
        </p:spPr>
      </p:pic>
      <p:sp>
        <p:nvSpPr>
          <p:cNvPr id="2" name="Content Placeholder 2">
            <a:extLst>
              <a:ext uri="{FF2B5EF4-FFF2-40B4-BE49-F238E27FC236}">
                <a16:creationId xmlns:a16="http://schemas.microsoft.com/office/drawing/2014/main" id="{280B2617-83DB-49F2-AAC1-3F4D0D7B3CE5}"/>
              </a:ext>
            </a:extLst>
          </p:cNvPr>
          <p:cNvSpPr txBox="1">
            <a:spLocks/>
          </p:cNvSpPr>
          <p:nvPr/>
        </p:nvSpPr>
        <p:spPr bwMode="auto">
          <a:xfrm>
            <a:off x="2278998" y="1206638"/>
            <a:ext cx="4239789" cy="509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19100" indent="-419100" algn="l" rtl="0" eaLnBrk="1" fontAlgn="base" hangingPunct="1">
              <a:spcBef>
                <a:spcPct val="20000"/>
              </a:spcBef>
              <a:spcAft>
                <a:spcPct val="0"/>
              </a:spcAft>
              <a:buClr>
                <a:schemeClr val="accent2"/>
              </a:buClr>
              <a:buChar char="•"/>
              <a:defRPr sz="22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6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4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400">
                <a:solidFill>
                  <a:srgbClr val="333333"/>
                </a:solidFill>
                <a:latin typeface="+mn-lt"/>
                <a:ea typeface="+mn-ea"/>
                <a:cs typeface="+mn-cs"/>
              </a:defRPr>
            </a:lvl9pPr>
          </a:lstStyle>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The global pandemic has accelerated remote working</a:t>
            </a: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Remote monitoring of factory floors has increased along with thin client-based software</a:t>
            </a: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endPar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endParaRP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Distributed teams </a:t>
            </a:r>
            <a:r>
              <a:rPr lang="en-US" sz="1400" kern="0" dirty="0">
                <a:latin typeface="Gill Sans MT"/>
                <a:ea typeface="ＭＳ Ｐゴシック"/>
                <a:cs typeface="Arial"/>
              </a:rPr>
              <a:t>and</a:t>
            </a: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 workforce, requires improved collaboration</a:t>
            </a: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Convergence of OT/IT is one of the main challenges</a:t>
            </a: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endPar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endParaRP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Business efficiency requires flexible </a:t>
            </a:r>
            <a:r>
              <a:rPr lang="en-US" sz="1400" kern="0" dirty="0">
                <a:latin typeface="Gill Sans MT"/>
                <a:ea typeface="ＭＳ Ｐゴシック"/>
                <a:cs typeface="Arial"/>
              </a:rPr>
              <a:t>and</a:t>
            </a: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 scalable capacity</a:t>
            </a:r>
            <a:endParaRPr lang="en-US" sz="1400" b="0" i="0" u="none" strike="noStrike" kern="0" cap="none" spc="0" normalizeH="0" baseline="0" noProof="0" dirty="0">
              <a:ln>
                <a:noFill/>
              </a:ln>
              <a:solidFill>
                <a:srgbClr val="333333"/>
              </a:solidFill>
              <a:effectLst/>
              <a:uLnTx/>
              <a:uFillTx/>
              <a:latin typeface="Gill Sans MT"/>
              <a:ea typeface="ＭＳ Ｐゴシック"/>
              <a:cs typeface="Arial"/>
            </a:endParaRP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endParaRPr kumimoji="0" lang="en-US" sz="1400" b="1" i="0" u="none" strike="noStrike" kern="0" cap="none" spc="0" normalizeH="0" baseline="0" noProof="0" dirty="0">
              <a:ln>
                <a:noFill/>
              </a:ln>
              <a:solidFill>
                <a:srgbClr val="333333"/>
              </a:solidFill>
              <a:effectLst/>
              <a:uLnTx/>
              <a:uFillTx/>
              <a:latin typeface="Gill Sans MT"/>
              <a:ea typeface="ＭＳ Ｐゴシック"/>
              <a:cs typeface="Arial"/>
            </a:endParaRP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endParaRPr kumimoji="0" lang="en-US" sz="1100" b="0" i="0" u="none" strike="noStrike" kern="0" cap="none" spc="0" normalizeH="0" baseline="0" noProof="0" dirty="0">
              <a:ln>
                <a:noFill/>
              </a:ln>
              <a:solidFill>
                <a:srgbClr val="333333"/>
              </a:solidFill>
              <a:effectLst/>
              <a:uLnTx/>
              <a:uFillTx/>
              <a:latin typeface="Gill Sans MT"/>
              <a:ea typeface="ＭＳ Ｐゴシック"/>
              <a:cs typeface="Arial"/>
            </a:endParaRP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Risk mitigation requires hardware and software to stay up to date</a:t>
            </a: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Looking for manufacturers to partner with and share responsibility</a:t>
            </a: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endParaRPr kumimoji="0" lang="en-US" sz="1600" b="0" i="0" u="none" strike="noStrike" kern="0" cap="none" spc="0" normalizeH="0" baseline="0" noProof="0" dirty="0">
              <a:ln>
                <a:noFill/>
              </a:ln>
              <a:solidFill>
                <a:srgbClr val="333333"/>
              </a:solidFill>
              <a:effectLst/>
              <a:uLnTx/>
              <a:uFillTx/>
              <a:latin typeface="Gill Sans MT"/>
              <a:ea typeface="ＭＳ Ｐゴシック"/>
              <a:cs typeface="Arial"/>
            </a:endParaRP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Evolution from “buying stuff” to “paying for outcomes”</a:t>
            </a: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ROI is now IIE (</a:t>
            </a:r>
            <a:r>
              <a:rPr lang="en-US" sz="1400" kern="0" dirty="0">
                <a:latin typeface="Gill Sans MT"/>
                <a:ea typeface="ＭＳ Ｐゴシック"/>
                <a:cs typeface="Arial"/>
              </a:rPr>
              <a:t>increase</a:t>
            </a: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 in </a:t>
            </a:r>
            <a:r>
              <a:rPr lang="en-US" sz="1400" kern="0" dirty="0">
                <a:latin typeface="Gill Sans MT"/>
                <a:ea typeface="ＭＳ Ｐゴシック"/>
                <a:cs typeface="Arial"/>
              </a:rPr>
              <a:t>efficiency</a:t>
            </a:r>
            <a:r>
              <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rPr>
              <a:t>)</a:t>
            </a:r>
            <a:endParaRPr lang="en-US" sz="1400" b="0" i="0" u="none" strike="noStrike" kern="0" cap="none" spc="0" normalizeH="0" baseline="0" noProof="0" dirty="0">
              <a:ln>
                <a:noFill/>
              </a:ln>
              <a:solidFill>
                <a:srgbClr val="333333"/>
              </a:solidFill>
              <a:effectLst/>
              <a:uLnTx/>
              <a:uFillTx/>
              <a:latin typeface="Gill Sans MT"/>
              <a:ea typeface="ＭＳ Ｐゴシック"/>
              <a:cs typeface="Arial"/>
            </a:endParaRPr>
          </a:p>
          <a:p>
            <a:pPr marL="38100" marR="0" lvl="0" indent="0" algn="l" defTabSz="914400" rtl="0" eaLnBrk="1" fontAlgn="base" latinLnBrk="0" hangingPunct="1">
              <a:lnSpc>
                <a:spcPct val="100000"/>
              </a:lnSpc>
              <a:spcBef>
                <a:spcPct val="20000"/>
              </a:spcBef>
              <a:spcAft>
                <a:spcPct val="0"/>
              </a:spcAft>
              <a:buClr>
                <a:srgbClr val="4298B5"/>
              </a:buClr>
              <a:buSzTx/>
              <a:buFontTx/>
              <a:buNone/>
              <a:tabLst/>
              <a:defRPr/>
            </a:pPr>
            <a:endParaRPr kumimoji="0" lang="en-US" sz="1400" b="0" i="0" u="none" strike="noStrike" kern="0" cap="none" spc="0" normalizeH="0" baseline="0" noProof="0" dirty="0">
              <a:ln>
                <a:noFill/>
              </a:ln>
              <a:solidFill>
                <a:srgbClr val="333333"/>
              </a:solidFill>
              <a:effectLst/>
              <a:uLnTx/>
              <a:uFillTx/>
              <a:latin typeface="Gill Sans MT"/>
              <a:ea typeface="ＭＳ Ｐゴシック"/>
              <a:cs typeface="Arial"/>
            </a:endParaRPr>
          </a:p>
        </p:txBody>
      </p:sp>
    </p:spTree>
    <p:custDataLst>
      <p:tags r:id="rId1"/>
    </p:custDataLst>
    <p:extLst>
      <p:ext uri="{BB962C8B-B14F-4D97-AF65-F5344CB8AC3E}">
        <p14:creationId xmlns:p14="http://schemas.microsoft.com/office/powerpoint/2010/main" val="39930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BC8E517-4D3E-7C39-75D0-A1E683C35E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4" t="-1560" r="9760" b="1560"/>
          <a:stretch/>
        </p:blipFill>
        <p:spPr bwMode="auto">
          <a:xfrm>
            <a:off x="5494767" y="2227005"/>
            <a:ext cx="6346039" cy="3413470"/>
          </a:xfrm>
          <a:prstGeom prst="rect">
            <a:avLst/>
          </a:prstGeom>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99BECDB3-540D-D3CB-E145-EBD4869D48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 t="2445" r="34229" b="14417"/>
          <a:stretch/>
        </p:blipFill>
        <p:spPr bwMode="auto">
          <a:xfrm>
            <a:off x="497983" y="2278712"/>
            <a:ext cx="4885177" cy="3361763"/>
          </a:xfrm>
          <a:prstGeom prst="rect">
            <a:avLst/>
          </a:prstGeom>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99F589D-2C99-201D-2407-C685D5BB4CD5}"/>
              </a:ext>
            </a:extLst>
          </p:cNvPr>
          <p:cNvSpPr txBox="1">
            <a:spLocks/>
          </p:cNvSpPr>
          <p:nvPr/>
        </p:nvSpPr>
        <p:spPr>
          <a:xfrm>
            <a:off x="402121" y="621253"/>
            <a:ext cx="7598833" cy="1008063"/>
          </a:xfrm>
          <a:prstGeom prst="rect">
            <a:avLst/>
          </a:prstGeom>
        </p:spPr>
        <p:txBody>
          <a:bodyPr lIns="91440" tIns="45720" rIns="91440" bIns="45720" anchor="t"/>
          <a:lstStyle>
            <a:lvl1pPr algn="l" rtl="0" eaLnBrk="1" fontAlgn="base" hangingPunct="1">
              <a:spcBef>
                <a:spcPct val="0"/>
              </a:spcBef>
              <a:spcAft>
                <a:spcPct val="0"/>
              </a:spcAft>
              <a:defRPr sz="3200">
                <a:solidFill>
                  <a:schemeClr val="accent2"/>
                </a:solidFill>
                <a:latin typeface="+mj-lt"/>
                <a:ea typeface="+mj-ea"/>
                <a:cs typeface="+mj-cs"/>
              </a:defRPr>
            </a:lvl1pPr>
            <a:lvl2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2pPr>
            <a:lvl3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3pPr>
            <a:lvl4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4pPr>
            <a:lvl5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5pPr>
            <a:lvl6pPr marL="4572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6pPr>
            <a:lvl7pPr marL="9144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7pPr>
            <a:lvl8pPr marL="13716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8pPr>
            <a:lvl9pPr marL="18288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4298B5"/>
                </a:solidFill>
                <a:effectLst/>
                <a:uLnTx/>
                <a:uFillTx/>
                <a:latin typeface="Gill Sans MT"/>
                <a:ea typeface="ＭＳ Ｐゴシック"/>
                <a:cs typeface="Arial"/>
              </a:rPr>
              <a:t>Automation </a:t>
            </a:r>
            <a:r>
              <a:rPr lang="en-US">
                <a:solidFill>
                  <a:srgbClr val="4298B5"/>
                </a:solidFill>
                <a:latin typeface="Gill Sans MT"/>
                <a:ea typeface="ＭＳ Ｐゴシック"/>
                <a:cs typeface="Arial"/>
              </a:rPr>
              <a:t>for</a:t>
            </a:r>
            <a:r>
              <a:rPr kumimoji="0" lang="en-US" sz="3200" b="0" i="0" u="none" strike="noStrike" kern="1200" cap="none" spc="0" normalizeH="0" baseline="0" noProof="0">
                <a:ln>
                  <a:noFill/>
                </a:ln>
                <a:solidFill>
                  <a:srgbClr val="4298B5"/>
                </a:solidFill>
                <a:effectLst/>
                <a:uLnTx/>
                <a:uFillTx/>
                <a:latin typeface="Gill Sans MT"/>
                <a:ea typeface="ＭＳ Ｐゴシック"/>
                <a:cs typeface="Arial"/>
              </a:rPr>
              <a:t> </a:t>
            </a:r>
            <a:r>
              <a:rPr lang="en-US">
                <a:solidFill>
                  <a:srgbClr val="4298B5"/>
                </a:solidFill>
                <a:latin typeface="Gill Sans MT"/>
                <a:ea typeface="ＭＳ Ｐゴシック"/>
                <a:cs typeface="Arial"/>
              </a:rPr>
              <a:t>error-free</a:t>
            </a:r>
            <a:endParaRPr kumimoji="0" lang="en-US" sz="3200" b="0" i="0" u="none" strike="noStrike" kern="1200" cap="none" spc="0" normalizeH="0" baseline="0" noProof="0">
              <a:ln>
                <a:noFill/>
              </a:ln>
              <a:solidFill>
                <a:srgbClr val="4298B5"/>
              </a:solidFill>
              <a:effectLst/>
              <a:uLnTx/>
              <a:uFillTx/>
              <a:latin typeface="Gill Sans MT"/>
              <a:ea typeface="ＭＳ Ｐゴシック"/>
              <a:cs typeface="Arial"/>
            </a:endParaRPr>
          </a:p>
          <a:p>
            <a:pPr>
              <a:defRPr/>
            </a:pPr>
            <a:r>
              <a:rPr lang="en-US" dirty="0">
                <a:solidFill>
                  <a:srgbClr val="4298B5"/>
                </a:solidFill>
                <a:latin typeface="Gill Sans MT"/>
                <a:ea typeface="ＭＳ Ｐゴシック"/>
                <a:cs typeface="Arial"/>
              </a:rPr>
              <a:t>product marking</a:t>
            </a:r>
            <a:r>
              <a:rPr kumimoji="0" lang="en-US" sz="3200" b="0" i="0" u="none" strike="noStrike" kern="1200" cap="none" spc="0" normalizeH="0" baseline="0" noProof="0" dirty="0">
                <a:ln>
                  <a:noFill/>
                </a:ln>
                <a:solidFill>
                  <a:srgbClr val="4298B5"/>
                </a:solidFill>
                <a:effectLst/>
                <a:uLnTx/>
                <a:uFillTx/>
                <a:latin typeface="Gill Sans MT"/>
                <a:ea typeface="ＭＳ Ｐゴシック"/>
                <a:cs typeface="Arial"/>
              </a:rPr>
              <a:t> and </a:t>
            </a:r>
            <a:r>
              <a:rPr lang="en-US" dirty="0">
                <a:solidFill>
                  <a:srgbClr val="4298B5"/>
                </a:solidFill>
                <a:latin typeface="Gill Sans MT"/>
                <a:ea typeface="ＭＳ Ｐゴシック"/>
                <a:cs typeface="Arial"/>
              </a:rPr>
              <a:t>validation</a:t>
            </a:r>
            <a:endParaRPr lang="en-US" sz="3200" b="0" i="0" u="none" strike="noStrike" kern="1200" cap="none" spc="0" normalizeH="0" baseline="0" noProof="0" dirty="0">
              <a:ln>
                <a:noFill/>
              </a:ln>
              <a:solidFill>
                <a:srgbClr val="4298B5"/>
              </a:solidFill>
              <a:effectLst/>
              <a:uLnTx/>
              <a:uFillTx/>
              <a:latin typeface="Gill Sans MT"/>
              <a:ea typeface="ＭＳ Ｐゴシック"/>
              <a:cs typeface="Arial"/>
            </a:endParaRPr>
          </a:p>
        </p:txBody>
      </p:sp>
    </p:spTree>
    <p:extLst>
      <p:ext uri="{BB962C8B-B14F-4D97-AF65-F5344CB8AC3E}">
        <p14:creationId xmlns:p14="http://schemas.microsoft.com/office/powerpoint/2010/main" val="359138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BC8E517-4D3E-7C39-75D0-A1E683C35E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4" t="-1560" r="9760" b="1560"/>
          <a:stretch/>
        </p:blipFill>
        <p:spPr bwMode="auto">
          <a:xfrm>
            <a:off x="7562735" y="3997126"/>
            <a:ext cx="3836618" cy="2063678"/>
          </a:xfrm>
          <a:prstGeom prst="rect">
            <a:avLst/>
          </a:prstGeom>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99BECDB3-540D-D3CB-E145-EBD4869D48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 t="2445" r="34229" b="14417"/>
          <a:stretch/>
        </p:blipFill>
        <p:spPr bwMode="auto">
          <a:xfrm>
            <a:off x="7600669" y="1256581"/>
            <a:ext cx="3798684" cy="2614086"/>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753774D-1E4A-673A-A37A-5E95AC671B49}"/>
              </a:ext>
            </a:extLst>
          </p:cNvPr>
          <p:cNvPicPr>
            <a:picLocks noChangeAspect="1"/>
          </p:cNvPicPr>
          <p:nvPr/>
        </p:nvPicPr>
        <p:blipFill rotWithShape="1">
          <a:blip r:embed="rId5">
            <a:extLst>
              <a:ext uri="{28A0092B-C50C-407E-A947-70E740481C1C}">
                <a14:useLocalDpi xmlns:a14="http://schemas.microsoft.com/office/drawing/2010/main" val="0"/>
              </a:ext>
            </a:extLst>
          </a:blip>
          <a:srcRect l="7985" r="7984"/>
          <a:stretch/>
        </p:blipFill>
        <p:spPr>
          <a:xfrm>
            <a:off x="456092" y="1256581"/>
            <a:ext cx="6903355" cy="4804222"/>
          </a:xfrm>
          <a:prstGeom prst="rect">
            <a:avLst/>
          </a:prstGeom>
        </p:spPr>
      </p:pic>
      <p:sp>
        <p:nvSpPr>
          <p:cNvPr id="4" name="Rectangle 3">
            <a:extLst>
              <a:ext uri="{FF2B5EF4-FFF2-40B4-BE49-F238E27FC236}">
                <a16:creationId xmlns:a16="http://schemas.microsoft.com/office/drawing/2014/main" id="{7F5B72EF-44A1-B688-ACC6-41C1CDA797B4}"/>
              </a:ext>
            </a:extLst>
          </p:cNvPr>
          <p:cNvSpPr/>
          <p:nvPr/>
        </p:nvSpPr>
        <p:spPr>
          <a:xfrm>
            <a:off x="0" y="4156549"/>
            <a:ext cx="5936226" cy="14448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ill Sans MT"/>
              <a:ea typeface="ＭＳ Ｐゴシック"/>
              <a:cs typeface="Arial"/>
            </a:endParaRPr>
          </a:p>
        </p:txBody>
      </p:sp>
      <p:sp>
        <p:nvSpPr>
          <p:cNvPr id="6" name="Title 1">
            <a:extLst>
              <a:ext uri="{FF2B5EF4-FFF2-40B4-BE49-F238E27FC236}">
                <a16:creationId xmlns:a16="http://schemas.microsoft.com/office/drawing/2014/main" id="{F99F589D-2C99-201D-2407-C685D5BB4CD5}"/>
              </a:ext>
            </a:extLst>
          </p:cNvPr>
          <p:cNvSpPr txBox="1">
            <a:spLocks/>
          </p:cNvSpPr>
          <p:nvPr/>
        </p:nvSpPr>
        <p:spPr>
          <a:xfrm>
            <a:off x="346588" y="4275159"/>
            <a:ext cx="5397910" cy="1216429"/>
          </a:xfrm>
          <a:prstGeom prst="rect">
            <a:avLst/>
          </a:prstGeom>
        </p:spPr>
        <p:txBody>
          <a:bodyPr lIns="91440" tIns="45720" rIns="91440" bIns="45720" anchor="t"/>
          <a:lstStyle>
            <a:lvl1pPr algn="l" rtl="0" eaLnBrk="1" fontAlgn="base" hangingPunct="1">
              <a:spcBef>
                <a:spcPct val="0"/>
              </a:spcBef>
              <a:spcAft>
                <a:spcPct val="0"/>
              </a:spcAft>
              <a:defRPr sz="3200">
                <a:solidFill>
                  <a:schemeClr val="accent2"/>
                </a:solidFill>
                <a:latin typeface="+mj-lt"/>
                <a:ea typeface="+mj-ea"/>
                <a:cs typeface="+mj-cs"/>
              </a:defRPr>
            </a:lvl1pPr>
            <a:lvl2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2pPr>
            <a:lvl3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3pPr>
            <a:lvl4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4pPr>
            <a:lvl5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5pPr>
            <a:lvl6pPr marL="4572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6pPr>
            <a:lvl7pPr marL="9144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7pPr>
            <a:lvl8pPr marL="13716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8pPr>
            <a:lvl9pPr marL="18288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9pPr>
          </a:lstStyle>
          <a:p>
            <a:pPr>
              <a:defRPr/>
            </a:pPr>
            <a:r>
              <a:rPr kumimoji="0" lang="en-US" sz="3200" b="0" i="0" u="none" strike="noStrike" kern="1200" cap="none" spc="0" normalizeH="0" baseline="0" noProof="0" dirty="0">
                <a:ln>
                  <a:noFill/>
                </a:ln>
                <a:solidFill>
                  <a:srgbClr val="FFFFFF"/>
                </a:solidFill>
                <a:effectLst/>
                <a:uLnTx/>
                <a:uFillTx/>
                <a:latin typeface="Gill Sans MT"/>
                <a:ea typeface="ＭＳ Ｐゴシック"/>
                <a:cs typeface="Arial"/>
              </a:rPr>
              <a:t>Automation </a:t>
            </a:r>
            <a:r>
              <a:rPr lang="en-US" dirty="0">
                <a:solidFill>
                  <a:srgbClr val="FFFFFF"/>
                </a:solidFill>
                <a:latin typeface="Gill Sans MT"/>
                <a:ea typeface="ＭＳ Ｐゴシック"/>
                <a:cs typeface="Arial"/>
              </a:rPr>
              <a:t>for</a:t>
            </a:r>
            <a:r>
              <a:rPr kumimoji="0" lang="en-US" sz="3200" b="0" i="0" u="none" strike="noStrike" kern="1200" cap="none" spc="0" normalizeH="0" baseline="0" noProof="0" dirty="0">
                <a:ln>
                  <a:noFill/>
                </a:ln>
                <a:solidFill>
                  <a:srgbClr val="FFFFFF"/>
                </a:solidFill>
                <a:effectLst/>
                <a:uLnTx/>
                <a:uFillTx/>
                <a:latin typeface="Gill Sans MT"/>
                <a:ea typeface="ＭＳ Ｐゴシック"/>
                <a:cs typeface="Arial"/>
              </a:rPr>
              <a:t> </a:t>
            </a:r>
            <a:r>
              <a:rPr lang="en-US" dirty="0">
                <a:solidFill>
                  <a:srgbClr val="FFFFFF"/>
                </a:solidFill>
                <a:latin typeface="Gill Sans MT"/>
                <a:ea typeface="ＭＳ Ｐゴシック"/>
                <a:cs typeface="Arial"/>
              </a:rPr>
              <a:t>error-free</a:t>
            </a:r>
            <a:r>
              <a:rPr kumimoji="0" lang="en-US" sz="3200" b="0" i="0" u="none" strike="noStrike" kern="1200" cap="none" spc="0" normalizeH="0" baseline="0" noProof="0" dirty="0">
                <a:ln>
                  <a:noFill/>
                </a:ln>
                <a:solidFill>
                  <a:srgbClr val="FFFFFF"/>
                </a:solidFill>
                <a:effectLst/>
                <a:uLnTx/>
                <a:uFillTx/>
                <a:latin typeface="Gill Sans MT"/>
                <a:ea typeface="ＭＳ Ｐゴシック"/>
                <a:cs typeface="Arial"/>
              </a:rPr>
              <a:t> </a:t>
            </a:r>
            <a:r>
              <a:rPr lang="en-US" dirty="0">
                <a:solidFill>
                  <a:srgbClr val="FFFFFF"/>
                </a:solidFill>
                <a:latin typeface="Gill Sans MT"/>
                <a:ea typeface="ＭＳ Ｐゴシック"/>
                <a:cs typeface="Arial"/>
              </a:rPr>
              <a:t>product marking</a:t>
            </a:r>
            <a:r>
              <a:rPr kumimoji="0" lang="en-US" sz="3200" b="0" i="0" u="none" strike="noStrike" kern="1200" cap="none" spc="0" normalizeH="0" baseline="0" noProof="0" dirty="0">
                <a:ln>
                  <a:noFill/>
                </a:ln>
                <a:solidFill>
                  <a:srgbClr val="FFFFFF"/>
                </a:solidFill>
                <a:effectLst/>
                <a:uLnTx/>
                <a:uFillTx/>
                <a:latin typeface="Gill Sans MT"/>
                <a:ea typeface="ＭＳ Ｐゴシック"/>
                <a:cs typeface="Arial"/>
              </a:rPr>
              <a:t> and </a:t>
            </a:r>
            <a:r>
              <a:rPr lang="en-US" dirty="0">
                <a:solidFill>
                  <a:srgbClr val="FFFFFF"/>
                </a:solidFill>
                <a:latin typeface="Gill Sans MT"/>
                <a:ea typeface="ＭＳ Ｐゴシック"/>
                <a:cs typeface="Arial"/>
              </a:rPr>
              <a:t>validation</a:t>
            </a:r>
            <a:endParaRPr kumimoji="0" lang="en-US" sz="3200" b="0" i="0" u="none" strike="noStrike" kern="1200" cap="none" spc="0" normalizeH="0" baseline="0" noProof="0" dirty="0">
              <a:ln>
                <a:noFill/>
              </a:ln>
              <a:solidFill>
                <a:srgbClr val="FFFFFF"/>
              </a:solidFill>
              <a:effectLst/>
              <a:uLnTx/>
              <a:uFillTx/>
              <a:latin typeface="Gill Sans MT"/>
              <a:ea typeface="ＭＳ Ｐゴシック"/>
              <a:cs typeface="Arial"/>
            </a:endParaRPr>
          </a:p>
        </p:txBody>
      </p:sp>
    </p:spTree>
    <p:extLst>
      <p:ext uri="{BB962C8B-B14F-4D97-AF65-F5344CB8AC3E}">
        <p14:creationId xmlns:p14="http://schemas.microsoft.com/office/powerpoint/2010/main" val="15857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DE498F-0253-D963-1ADC-FA60C38E9E4B}"/>
              </a:ext>
            </a:extLst>
          </p:cNvPr>
          <p:cNvSpPr>
            <a:spLocks noGrp="1"/>
          </p:cNvSpPr>
          <p:nvPr>
            <p:ph type="title"/>
          </p:nvPr>
        </p:nvSpPr>
        <p:spPr>
          <a:xfrm>
            <a:off x="609609" y="117481"/>
            <a:ext cx="1792123" cy="1008063"/>
          </a:xfrm>
        </p:spPr>
        <p:txBody>
          <a:bodyPr/>
          <a:lstStyle/>
          <a:p>
            <a:r>
              <a:rPr lang="de-CH" dirty="0"/>
              <a:t>About </a:t>
            </a:r>
            <a:r>
              <a:rPr lang="de-CH" dirty="0" err="1"/>
              <a:t>us</a:t>
            </a:r>
            <a:endParaRPr lang="en-GB" dirty="0" err="1"/>
          </a:p>
        </p:txBody>
      </p:sp>
      <p:pic>
        <p:nvPicPr>
          <p:cNvPr id="5" name="Picture 4" descr="A picture containing diagram&#10;&#10;Description automatically generated">
            <a:extLst>
              <a:ext uri="{FF2B5EF4-FFF2-40B4-BE49-F238E27FC236}">
                <a16:creationId xmlns:a16="http://schemas.microsoft.com/office/drawing/2014/main" id="{2BA7B12E-60F1-CCBF-F9F5-2F518CC73715}"/>
              </a:ext>
            </a:extLst>
          </p:cNvPr>
          <p:cNvPicPr>
            <a:picLocks noChangeAspect="1"/>
          </p:cNvPicPr>
          <p:nvPr/>
        </p:nvPicPr>
        <p:blipFill rotWithShape="1">
          <a:blip r:embed="rId2">
            <a:extLst>
              <a:ext uri="{28A0092B-C50C-407E-A947-70E740481C1C}">
                <a14:useLocalDpi xmlns:a14="http://schemas.microsoft.com/office/drawing/2010/main" val="0"/>
              </a:ext>
            </a:extLst>
          </a:blip>
          <a:srcRect t="22012" b="7902"/>
          <a:stretch/>
        </p:blipFill>
        <p:spPr>
          <a:xfrm>
            <a:off x="0" y="1297169"/>
            <a:ext cx="12192000" cy="4805917"/>
          </a:xfrm>
          <a:prstGeom prst="rect">
            <a:avLst/>
          </a:prstGeom>
        </p:spPr>
      </p:pic>
      <p:sp>
        <p:nvSpPr>
          <p:cNvPr id="6" name="Rectangle 5">
            <a:extLst>
              <a:ext uri="{FF2B5EF4-FFF2-40B4-BE49-F238E27FC236}">
                <a16:creationId xmlns:a16="http://schemas.microsoft.com/office/drawing/2014/main" id="{6B749DC9-8914-6D0D-AAC6-DB620E6E90D5}"/>
              </a:ext>
            </a:extLst>
          </p:cNvPr>
          <p:cNvSpPr/>
          <p:nvPr/>
        </p:nvSpPr>
        <p:spPr>
          <a:xfrm rot="18900000">
            <a:off x="5297009" y="4101818"/>
            <a:ext cx="1640066" cy="1640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189B8B1-59C3-55D7-FCE0-54E23435E07A}"/>
              </a:ext>
            </a:extLst>
          </p:cNvPr>
          <p:cNvSpPr/>
          <p:nvPr/>
        </p:nvSpPr>
        <p:spPr>
          <a:xfrm rot="18900000">
            <a:off x="4078686" y="2873831"/>
            <a:ext cx="1640066" cy="16400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69997B9-0115-0340-6FC3-60C627AAF89C}"/>
              </a:ext>
            </a:extLst>
          </p:cNvPr>
          <p:cNvSpPr/>
          <p:nvPr/>
        </p:nvSpPr>
        <p:spPr>
          <a:xfrm rot="18900000">
            <a:off x="8939391" y="2892012"/>
            <a:ext cx="1640066" cy="16400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BB40E8C-B233-A23F-2421-51CA8A206AAE}"/>
              </a:ext>
            </a:extLst>
          </p:cNvPr>
          <p:cNvSpPr/>
          <p:nvPr/>
        </p:nvSpPr>
        <p:spPr>
          <a:xfrm rot="18900000">
            <a:off x="434050" y="1658980"/>
            <a:ext cx="1640066" cy="1640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6F4FB5A-6947-CE10-0E9D-F850E721A632}"/>
              </a:ext>
            </a:extLst>
          </p:cNvPr>
          <p:cNvSpPr/>
          <p:nvPr/>
        </p:nvSpPr>
        <p:spPr>
          <a:xfrm rot="18900000">
            <a:off x="7721067" y="1659023"/>
            <a:ext cx="1640066" cy="1640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51E4A9C-B9B9-EFCB-0C29-FDCF25CB32CA}"/>
              </a:ext>
            </a:extLst>
          </p:cNvPr>
          <p:cNvSpPr/>
          <p:nvPr/>
        </p:nvSpPr>
        <p:spPr>
          <a:xfrm rot="18900000">
            <a:off x="419332" y="4110825"/>
            <a:ext cx="1640066" cy="16400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85FCDFC-F612-E2F7-C2B4-0E7574EF2962}"/>
              </a:ext>
            </a:extLst>
          </p:cNvPr>
          <p:cNvSpPr txBox="1"/>
          <p:nvPr/>
        </p:nvSpPr>
        <p:spPr>
          <a:xfrm>
            <a:off x="5343582" y="4382103"/>
            <a:ext cx="1543072" cy="1204497"/>
          </a:xfrm>
          <a:prstGeom prst="rect">
            <a:avLst/>
          </a:prstGeom>
          <a:noFill/>
        </p:spPr>
        <p:txBody>
          <a:bodyPr wrap="square" rtlCol="0" anchor="ctr" anchorCtr="0">
            <a:spAutoFit/>
          </a:bodyPr>
          <a:lstStyle/>
          <a:p>
            <a:pPr marL="0" marR="0" lvl="0" indent="0" algn="ctr" defTabSz="914400" eaLnBrk="0" fontAlgn="base" latinLnBrk="0" hangingPunct="0">
              <a:lnSpc>
                <a:spcPct val="75000"/>
              </a:lnSpc>
              <a:spcBef>
                <a:spcPct val="0"/>
              </a:spcBef>
              <a:spcAft>
                <a:spcPct val="0"/>
              </a:spcAft>
              <a:buClrTx/>
              <a:buSzTx/>
              <a:buFontTx/>
              <a:buNone/>
              <a:tabLst/>
              <a:defRPr/>
            </a:pPr>
            <a:r>
              <a:rPr kumimoji="0" lang="en-GB" sz="2400" b="0" i="0" u="none" strike="noStrike" kern="0" cap="none" spc="0" normalizeH="0" baseline="0" noProof="0" dirty="0">
                <a:ln>
                  <a:noFill/>
                </a:ln>
                <a:solidFill>
                  <a:srgbClr val="FFFFFF"/>
                </a:solidFill>
                <a:effectLst/>
                <a:uLnTx/>
                <a:uFillTx/>
              </a:rPr>
              <a:t>Bought </a:t>
            </a:r>
          </a:p>
          <a:p>
            <a:pPr marL="0" marR="0" lvl="0" indent="0" algn="ctr" defTabSz="914400" eaLnBrk="0" fontAlgn="base" latinLnBrk="0" hangingPunct="0">
              <a:lnSpc>
                <a:spcPct val="75000"/>
              </a:lnSpc>
              <a:spcBef>
                <a:spcPct val="0"/>
              </a:spcBef>
              <a:spcAft>
                <a:spcPct val="0"/>
              </a:spcAft>
              <a:buClrTx/>
              <a:buSzTx/>
              <a:buFontTx/>
              <a:buNone/>
              <a:tabLst/>
              <a:defRPr/>
            </a:pPr>
            <a:r>
              <a:rPr kumimoji="0" lang="en-GB" sz="2400" b="0" i="0" u="none" strike="noStrike" kern="0" cap="none" spc="0" normalizeH="0" baseline="0" noProof="0" dirty="0">
                <a:ln>
                  <a:noFill/>
                </a:ln>
                <a:solidFill>
                  <a:srgbClr val="FFFFFF"/>
                </a:solidFill>
                <a:effectLst/>
                <a:uLnTx/>
                <a:uFillTx/>
              </a:rPr>
              <a:t>for over </a:t>
            </a:r>
            <a:r>
              <a:rPr kumimoji="0" lang="en-GB" sz="2400" b="1" i="0" u="none" strike="noStrike" kern="0" cap="none" spc="0" normalizeH="0" baseline="0" noProof="0" dirty="0">
                <a:ln>
                  <a:noFill/>
                </a:ln>
                <a:solidFill>
                  <a:srgbClr val="FFFFFF"/>
                </a:solidFill>
                <a:effectLst/>
                <a:uLnTx/>
                <a:uFillTx/>
              </a:rPr>
              <a:t>£1bn </a:t>
            </a:r>
            <a:r>
              <a:rPr kumimoji="0" lang="en-GB" sz="2400" b="0" i="0" u="none" strike="noStrike" kern="0" cap="none" spc="0" normalizeH="0" baseline="0" noProof="0" dirty="0">
                <a:ln>
                  <a:noFill/>
                </a:ln>
                <a:solidFill>
                  <a:srgbClr val="FFFFFF"/>
                </a:solidFill>
                <a:effectLst/>
                <a:uLnTx/>
                <a:uFillTx/>
              </a:rPr>
              <a:t>in 2015</a:t>
            </a:r>
            <a:endParaRPr kumimoji="0" lang="en-GB" sz="2400" b="1" i="0" u="none" strike="noStrike" kern="0" cap="none" spc="0" normalizeH="0" baseline="0" noProof="0" dirty="0">
              <a:ln>
                <a:noFill/>
              </a:ln>
              <a:solidFill>
                <a:srgbClr val="FFFFFF"/>
              </a:solidFill>
              <a:effectLst/>
              <a:uLnTx/>
              <a:uFillTx/>
            </a:endParaRPr>
          </a:p>
        </p:txBody>
      </p:sp>
      <p:sp>
        <p:nvSpPr>
          <p:cNvPr id="13" name="TextBox 12">
            <a:extLst>
              <a:ext uri="{FF2B5EF4-FFF2-40B4-BE49-F238E27FC236}">
                <a16:creationId xmlns:a16="http://schemas.microsoft.com/office/drawing/2014/main" id="{067F672A-FD4D-73F1-1109-FD73A1649218}"/>
              </a:ext>
            </a:extLst>
          </p:cNvPr>
          <p:cNvSpPr txBox="1"/>
          <p:nvPr/>
        </p:nvSpPr>
        <p:spPr>
          <a:xfrm>
            <a:off x="7782535" y="2155847"/>
            <a:ext cx="1517129" cy="646331"/>
          </a:xfrm>
          <a:prstGeom prst="rect">
            <a:avLst/>
          </a:prstGeom>
          <a:noFill/>
        </p:spPr>
        <p:txBody>
          <a:bodyPr wrap="square" rtlCol="0">
            <a:spAutoFit/>
          </a:bodyPr>
          <a:lstStyle/>
          <a:p>
            <a:pPr marL="0" marR="0" lvl="0" indent="0" algn="ctr" defTabSz="914400" eaLnBrk="0" fontAlgn="base" latinLnBrk="0" hangingPunct="0">
              <a:lnSpc>
                <a:spcPct val="75000"/>
              </a:lnSpc>
              <a:spcBef>
                <a:spcPct val="0"/>
              </a:spcBef>
              <a:spcAft>
                <a:spcPct val="0"/>
              </a:spcAft>
              <a:buClrTx/>
              <a:buSzTx/>
              <a:buFontTx/>
              <a:buNone/>
              <a:tabLst/>
              <a:defRPr/>
            </a:pPr>
            <a:r>
              <a:rPr kumimoji="0" lang="en-GB" sz="2400" b="0" i="0" u="none" strike="noStrike" kern="0" cap="none" spc="0" normalizeH="0" baseline="0" noProof="0" dirty="0">
                <a:ln>
                  <a:noFill/>
                </a:ln>
                <a:solidFill>
                  <a:srgbClr val="FFFFFF"/>
                </a:solidFill>
                <a:effectLst/>
                <a:uLnTx/>
                <a:uFillTx/>
              </a:rPr>
              <a:t>Founded in </a:t>
            </a:r>
            <a:r>
              <a:rPr kumimoji="0" lang="en-GB" sz="2400" b="1" i="0" u="none" strike="noStrike" kern="0" cap="none" spc="0" normalizeH="0" baseline="0" noProof="0" dirty="0">
                <a:ln>
                  <a:noFill/>
                </a:ln>
                <a:solidFill>
                  <a:srgbClr val="FFFFFF"/>
                </a:solidFill>
                <a:effectLst/>
                <a:uLnTx/>
                <a:uFillTx/>
              </a:rPr>
              <a:t>1978</a:t>
            </a:r>
          </a:p>
        </p:txBody>
      </p:sp>
      <p:sp>
        <p:nvSpPr>
          <p:cNvPr id="14" name="TextBox 13">
            <a:extLst>
              <a:ext uri="{FF2B5EF4-FFF2-40B4-BE49-F238E27FC236}">
                <a16:creationId xmlns:a16="http://schemas.microsoft.com/office/drawing/2014/main" id="{4E4AB590-6654-CB48-AFA8-8BAD04794D6F}"/>
              </a:ext>
            </a:extLst>
          </p:cNvPr>
          <p:cNvSpPr txBox="1"/>
          <p:nvPr/>
        </p:nvSpPr>
        <p:spPr>
          <a:xfrm>
            <a:off x="8860228" y="3167683"/>
            <a:ext cx="1817142" cy="1111779"/>
          </a:xfrm>
          <a:prstGeom prst="rect">
            <a:avLst/>
          </a:prstGeom>
          <a:noFill/>
        </p:spPr>
        <p:txBody>
          <a:bodyPr wrap="square" rtlCol="0" anchor="ctr" anchorCtr="0">
            <a:spAutoFit/>
          </a:bodyPr>
          <a:lstStyle/>
          <a:p>
            <a:pPr marL="0" marR="0" lvl="0" indent="0" algn="ctr" defTabSz="914400" eaLnBrk="0" fontAlgn="base" latinLnBrk="0" hangingPunct="0">
              <a:lnSpc>
                <a:spcPct val="75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FF"/>
                </a:solidFill>
                <a:effectLst/>
                <a:uLnTx/>
                <a:uFillTx/>
              </a:rPr>
              <a:t>HQ</a:t>
            </a:r>
            <a:r>
              <a:rPr kumimoji="0" lang="en-GB" sz="2200" b="0" i="0" u="none" strike="noStrike" kern="0" cap="none" spc="0" normalizeH="0" baseline="0" noProof="0" dirty="0">
                <a:ln>
                  <a:noFill/>
                </a:ln>
                <a:solidFill>
                  <a:srgbClr val="FFFFFF"/>
                </a:solidFill>
                <a:effectLst/>
                <a:uLnTx/>
                <a:uFillTx/>
              </a:rPr>
              <a:t> in</a:t>
            </a:r>
            <a:br>
              <a:rPr kumimoji="0" lang="en-GB" sz="2200" b="0" i="0" u="none" strike="noStrike" kern="0" cap="none" spc="0" normalizeH="0" baseline="0" noProof="0" dirty="0">
                <a:ln>
                  <a:noFill/>
                </a:ln>
                <a:solidFill>
                  <a:srgbClr val="FFFFFF"/>
                </a:solidFill>
                <a:effectLst/>
                <a:uLnTx/>
                <a:uFillTx/>
              </a:rPr>
            </a:br>
            <a:r>
              <a:rPr kumimoji="0" lang="en-GB" sz="2200" b="0" i="0" u="none" strike="noStrike" kern="0" cap="none" spc="0" normalizeH="0" baseline="0" noProof="0" dirty="0">
                <a:ln>
                  <a:noFill/>
                </a:ln>
                <a:solidFill>
                  <a:srgbClr val="FFFFFF"/>
                </a:solidFill>
                <a:effectLst/>
                <a:uLnTx/>
                <a:uFillTx/>
              </a:rPr>
              <a:t>Bar Hill, Cambridge, England</a:t>
            </a:r>
            <a:endParaRPr kumimoji="0" lang="en-GB" sz="2200" b="1" i="0" u="none" strike="noStrike" kern="0" cap="none" spc="0" normalizeH="0" baseline="0" noProof="0" dirty="0">
              <a:ln>
                <a:noFill/>
              </a:ln>
              <a:solidFill>
                <a:srgbClr val="FFFFFF"/>
              </a:solidFill>
              <a:effectLst/>
              <a:uLnTx/>
              <a:uFillTx/>
            </a:endParaRPr>
          </a:p>
        </p:txBody>
      </p:sp>
      <p:sp>
        <p:nvSpPr>
          <p:cNvPr id="15" name="TextBox 14">
            <a:extLst>
              <a:ext uri="{FF2B5EF4-FFF2-40B4-BE49-F238E27FC236}">
                <a16:creationId xmlns:a16="http://schemas.microsoft.com/office/drawing/2014/main" id="{C1CD850F-84A2-BE5F-37CF-DCBC411B82B4}"/>
              </a:ext>
            </a:extLst>
          </p:cNvPr>
          <p:cNvSpPr txBox="1"/>
          <p:nvPr/>
        </p:nvSpPr>
        <p:spPr>
          <a:xfrm>
            <a:off x="4099877" y="3276867"/>
            <a:ext cx="1543072" cy="927498"/>
          </a:xfrm>
          <a:prstGeom prst="rect">
            <a:avLst/>
          </a:prstGeom>
          <a:noFill/>
        </p:spPr>
        <p:txBody>
          <a:bodyPr wrap="square" rtlCol="0" anchor="ctr" anchorCtr="0">
            <a:spAutoFit/>
          </a:bodyPr>
          <a:lstStyle/>
          <a:p>
            <a:pPr marL="0" marR="0" lvl="0" indent="0" algn="ctr" defTabSz="914400" eaLnBrk="0" fontAlgn="base" latinLnBrk="0" hangingPunct="0">
              <a:lnSpc>
                <a:spcPct val="75000"/>
              </a:lnSpc>
              <a:spcBef>
                <a:spcPct val="0"/>
              </a:spcBef>
              <a:spcAft>
                <a:spcPct val="0"/>
              </a:spcAft>
              <a:buClrTx/>
              <a:buSzTx/>
              <a:buFontTx/>
              <a:buNone/>
              <a:tabLst/>
              <a:defRPr/>
            </a:pPr>
            <a:r>
              <a:rPr kumimoji="0" lang="en-GB" sz="2400" b="1" i="0" u="none" strike="noStrike" kern="0" cap="none" spc="0" normalizeH="0" baseline="0" noProof="0" dirty="0">
                <a:ln>
                  <a:noFill/>
                </a:ln>
                <a:solidFill>
                  <a:srgbClr val="FFFFFF"/>
                </a:solidFill>
                <a:effectLst/>
                <a:uLnTx/>
                <a:uFillTx/>
              </a:rPr>
              <a:t>Brother Group </a:t>
            </a:r>
            <a:r>
              <a:rPr kumimoji="0" lang="en-GB" sz="2400" b="0" i="0" u="none" strike="noStrike" kern="0" cap="none" spc="0" normalizeH="0" baseline="0" noProof="0" dirty="0">
                <a:ln>
                  <a:noFill/>
                </a:ln>
                <a:solidFill>
                  <a:srgbClr val="FFFFFF"/>
                </a:solidFill>
                <a:effectLst/>
                <a:uLnTx/>
                <a:uFillTx/>
              </a:rPr>
              <a:t>company</a:t>
            </a:r>
            <a:endParaRPr kumimoji="0" lang="en-GB" sz="2400" b="1" i="0" u="none" strike="noStrike" kern="0" cap="none" spc="0" normalizeH="0" baseline="0" noProof="0" dirty="0">
              <a:ln>
                <a:noFill/>
              </a:ln>
              <a:solidFill>
                <a:srgbClr val="FFFFFF"/>
              </a:solidFill>
              <a:effectLst/>
              <a:uLnTx/>
              <a:uFillTx/>
            </a:endParaRPr>
          </a:p>
        </p:txBody>
      </p:sp>
      <p:sp>
        <p:nvSpPr>
          <p:cNvPr id="16" name="TextBox 15">
            <a:extLst>
              <a:ext uri="{FF2B5EF4-FFF2-40B4-BE49-F238E27FC236}">
                <a16:creationId xmlns:a16="http://schemas.microsoft.com/office/drawing/2014/main" id="{6A0D7309-6835-7CFF-1AB1-F1BCDD331BEA}"/>
              </a:ext>
            </a:extLst>
          </p:cNvPr>
          <p:cNvSpPr txBox="1"/>
          <p:nvPr/>
        </p:nvSpPr>
        <p:spPr>
          <a:xfrm>
            <a:off x="378846" y="2136782"/>
            <a:ext cx="1788055" cy="857864"/>
          </a:xfrm>
          <a:prstGeom prst="rect">
            <a:avLst/>
          </a:prstGeom>
          <a:noFill/>
        </p:spPr>
        <p:txBody>
          <a:bodyPr wrap="square" lIns="91440" tIns="45720" rIns="91440" bIns="45720" rtlCol="0" anchor="ctr" anchorCtr="0">
            <a:spAutoFit/>
          </a:bodyPr>
          <a:lstStyle/>
          <a:p>
            <a:pPr algn="ctr" eaLnBrk="0" fontAlgn="base" hangingPunct="0">
              <a:lnSpc>
                <a:spcPct val="75000"/>
              </a:lnSpc>
              <a:spcBef>
                <a:spcPct val="0"/>
              </a:spcBef>
              <a:spcAft>
                <a:spcPct val="0"/>
              </a:spcAft>
              <a:defRPr/>
            </a:pPr>
            <a:r>
              <a:rPr kumimoji="0" lang="en-GB" sz="2200" b="1" i="0" u="none" strike="noStrike" kern="0" cap="none" spc="0" normalizeH="0" baseline="0" noProof="0" dirty="0">
                <a:ln>
                  <a:noFill/>
                </a:ln>
                <a:solidFill>
                  <a:srgbClr val="FFFFFF"/>
                </a:solidFill>
                <a:effectLst/>
                <a:uLnTx/>
                <a:uFillTx/>
              </a:rPr>
              <a:t>Worldwide</a:t>
            </a:r>
            <a:r>
              <a:rPr lang="en-GB" sz="2200" kern="0" dirty="0">
                <a:solidFill>
                  <a:srgbClr val="FFFFFF"/>
                </a:solidFill>
              </a:rPr>
              <a:t> sales</a:t>
            </a:r>
            <a:r>
              <a:rPr kumimoji="0" lang="en-GB" sz="2200" b="0" i="0" u="none" strike="noStrike" kern="0" cap="none" spc="0" normalizeH="0" baseline="0" noProof="0" dirty="0">
                <a:ln>
                  <a:noFill/>
                </a:ln>
                <a:solidFill>
                  <a:srgbClr val="FFFFFF"/>
                </a:solidFill>
                <a:effectLst/>
                <a:uLnTx/>
                <a:uFillTx/>
              </a:rPr>
              <a:t> </a:t>
            </a:r>
            <a:r>
              <a:rPr lang="en-GB" sz="2200" kern="0" dirty="0">
                <a:solidFill>
                  <a:srgbClr val="FFFFFF"/>
                </a:solidFill>
              </a:rPr>
              <a:t>and </a:t>
            </a:r>
            <a:r>
              <a:rPr kumimoji="0" lang="en-GB" sz="2200" b="0" i="0" u="none" strike="noStrike" kern="0" cap="none" spc="0" normalizeH="0" baseline="0" noProof="0" dirty="0">
                <a:ln>
                  <a:noFill/>
                </a:ln>
                <a:solidFill>
                  <a:srgbClr val="FFFFFF"/>
                </a:solidFill>
                <a:effectLst/>
                <a:uLnTx/>
                <a:uFillTx/>
              </a:rPr>
              <a:t>operations</a:t>
            </a:r>
            <a:endParaRPr lang="en-GB" sz="2200" b="1" i="0" u="none" strike="noStrike" kern="0" cap="none" spc="0" normalizeH="0" baseline="0" noProof="0" dirty="0">
              <a:ln>
                <a:noFill/>
              </a:ln>
              <a:solidFill>
                <a:srgbClr val="FFFFFF"/>
              </a:solidFill>
              <a:effectLst/>
              <a:uLnTx/>
              <a:uFillTx/>
            </a:endParaRPr>
          </a:p>
        </p:txBody>
      </p:sp>
      <p:sp>
        <p:nvSpPr>
          <p:cNvPr id="17" name="TextBox 16">
            <a:extLst>
              <a:ext uri="{FF2B5EF4-FFF2-40B4-BE49-F238E27FC236}">
                <a16:creationId xmlns:a16="http://schemas.microsoft.com/office/drawing/2014/main" id="{67E15C32-19C0-3D9F-A53F-FE1E505B8E9F}"/>
              </a:ext>
            </a:extLst>
          </p:cNvPr>
          <p:cNvSpPr txBox="1"/>
          <p:nvPr/>
        </p:nvSpPr>
        <p:spPr>
          <a:xfrm>
            <a:off x="349822" y="4409413"/>
            <a:ext cx="1768096" cy="927498"/>
          </a:xfrm>
          <a:prstGeom prst="rect">
            <a:avLst/>
          </a:prstGeom>
          <a:noFill/>
        </p:spPr>
        <p:txBody>
          <a:bodyPr wrap="square" rtlCol="0" anchor="ctr" anchorCtr="0">
            <a:spAutoFit/>
          </a:bodyPr>
          <a:lstStyle/>
          <a:p>
            <a:pPr marL="0" marR="0" lvl="0" indent="0" algn="ctr" defTabSz="914400" eaLnBrk="0" fontAlgn="base" latinLnBrk="0" hangingPunct="0">
              <a:lnSpc>
                <a:spcPct val="75000"/>
              </a:lnSpc>
              <a:spcBef>
                <a:spcPct val="0"/>
              </a:spcBef>
              <a:spcAft>
                <a:spcPct val="0"/>
              </a:spcAft>
              <a:buClrTx/>
              <a:buSzTx/>
              <a:buFontTx/>
              <a:buNone/>
              <a:tabLst/>
              <a:defRPr/>
            </a:pPr>
            <a:r>
              <a:rPr kumimoji="0" lang="en-GB" sz="2400" b="1" i="0" u="none" strike="noStrike" kern="0" cap="none" spc="0" normalizeH="0" baseline="0" noProof="0" dirty="0">
                <a:ln>
                  <a:noFill/>
                </a:ln>
                <a:solidFill>
                  <a:srgbClr val="FFFFFF"/>
                </a:solidFill>
                <a:effectLst/>
                <a:uLnTx/>
                <a:uFillTx/>
              </a:rPr>
              <a:t>3,000+</a:t>
            </a:r>
            <a:br>
              <a:rPr kumimoji="0" lang="en-GB" sz="2400" b="0" i="0" u="none" strike="noStrike" kern="0" cap="none" spc="0" normalizeH="0" baseline="0" noProof="0" dirty="0">
                <a:ln>
                  <a:noFill/>
                </a:ln>
                <a:solidFill>
                  <a:srgbClr val="FFFFFF"/>
                </a:solidFill>
                <a:effectLst/>
                <a:uLnTx/>
                <a:uFillTx/>
              </a:rPr>
            </a:br>
            <a:r>
              <a:rPr kumimoji="0" lang="en-GB" sz="2400" b="0" i="0" u="none" strike="noStrike" kern="0" cap="none" spc="0" normalizeH="0" baseline="0" noProof="0" dirty="0">
                <a:ln>
                  <a:noFill/>
                </a:ln>
                <a:solidFill>
                  <a:srgbClr val="FFFFFF"/>
                </a:solidFill>
                <a:effectLst/>
                <a:uLnTx/>
                <a:uFillTx/>
              </a:rPr>
              <a:t>employees worldwide</a:t>
            </a:r>
            <a:endParaRPr kumimoji="0" lang="en-GB" sz="2400" b="1" i="0" u="none" strike="noStrike" kern="0" cap="none" spc="0" normalizeH="0" baseline="0" noProof="0" dirty="0">
              <a:ln>
                <a:noFill/>
              </a:ln>
              <a:solidFill>
                <a:srgbClr val="FFFFFF"/>
              </a:solidFill>
              <a:effectLst/>
              <a:uLnTx/>
              <a:uFillTx/>
            </a:endParaRPr>
          </a:p>
        </p:txBody>
      </p:sp>
      <p:sp>
        <p:nvSpPr>
          <p:cNvPr id="18" name="Title 1">
            <a:extLst>
              <a:ext uri="{FF2B5EF4-FFF2-40B4-BE49-F238E27FC236}">
                <a16:creationId xmlns:a16="http://schemas.microsoft.com/office/drawing/2014/main" id="{851E7E5E-2A80-A368-676F-B9D5E58EEEFD}"/>
              </a:ext>
            </a:extLst>
          </p:cNvPr>
          <p:cNvSpPr txBox="1">
            <a:spLocks/>
          </p:cNvSpPr>
          <p:nvPr/>
        </p:nvSpPr>
        <p:spPr bwMode="auto">
          <a:xfrm>
            <a:off x="2714164" y="263408"/>
            <a:ext cx="576595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2pPr>
            <a:lvl3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3pPr>
            <a:lvl4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4pPr>
            <a:lvl5pPr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5pPr>
            <a:lvl6pPr marL="4572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6pPr>
            <a:lvl7pPr marL="9144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7pPr>
            <a:lvl8pPr marL="13716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8pPr>
            <a:lvl9pPr marL="1828800" algn="l" rtl="0" eaLnBrk="1" fontAlgn="base" hangingPunct="1">
              <a:spcBef>
                <a:spcPct val="0"/>
              </a:spcBef>
              <a:spcAft>
                <a:spcPct val="0"/>
              </a:spcAft>
              <a:defRPr sz="3200">
                <a:solidFill>
                  <a:srgbClr val="333333"/>
                </a:solidFill>
                <a:latin typeface="Gill Sans MT" pitchFamily="34" charset="0"/>
                <a:ea typeface="ＭＳ Ｐゴシック" charset="-128"/>
                <a:cs typeface="Arial" charset="0"/>
              </a:defRPr>
            </a:lvl9pPr>
          </a:lstStyle>
          <a:p>
            <a:r>
              <a:rPr lang="en-US" sz="2000" b="0" i="0" u="none" strike="noStrike" baseline="30000" dirty="0">
                <a:solidFill>
                  <a:srgbClr val="323331"/>
                </a:solidFill>
                <a:latin typeface="+mn-lt"/>
              </a:rPr>
              <a:t>We help customers code, mark, address, decorate</a:t>
            </a:r>
            <a:r>
              <a:rPr lang="en-US" sz="2000" baseline="30000" dirty="0">
                <a:solidFill>
                  <a:srgbClr val="323331"/>
                </a:solidFill>
                <a:latin typeface="+mn-lt"/>
              </a:rPr>
              <a:t>,</a:t>
            </a:r>
            <a:r>
              <a:rPr lang="en-US" sz="2000" b="0" i="0" u="none" strike="noStrike" baseline="30000" dirty="0">
                <a:solidFill>
                  <a:srgbClr val="323331"/>
                </a:solidFill>
                <a:latin typeface="+mn-lt"/>
              </a:rPr>
              <a:t> or </a:t>
            </a:r>
            <a:r>
              <a:rPr lang="en-US" sz="2000" b="0" i="0" u="none" strike="noStrike" baseline="30000" dirty="0" err="1">
                <a:solidFill>
                  <a:srgbClr val="323331"/>
                </a:solidFill>
                <a:latin typeface="+mn-lt"/>
              </a:rPr>
              <a:t>personalise</a:t>
            </a:r>
            <a:r>
              <a:rPr lang="en-US" sz="2000" b="0" i="0" u="none" strike="noStrike" baseline="30000" dirty="0">
                <a:solidFill>
                  <a:srgbClr val="323331"/>
                </a:solidFill>
                <a:latin typeface="+mn-lt"/>
              </a:rPr>
              <a:t> their products in- or near-line, in all production conditions, adding fully variable </a:t>
            </a:r>
            <a:r>
              <a:rPr lang="en-US" sz="2000" baseline="30000" dirty="0">
                <a:solidFill>
                  <a:srgbClr val="323331"/>
                </a:solidFill>
                <a:latin typeface="+mn-lt"/>
              </a:rPr>
              <a:t>alphanumeric </a:t>
            </a:r>
            <a:r>
              <a:rPr lang="en-US" sz="2000" b="0" i="0" u="none" strike="noStrike" baseline="30000" dirty="0">
                <a:solidFill>
                  <a:srgbClr val="323331"/>
                </a:solidFill>
                <a:latin typeface="+mn-lt"/>
              </a:rPr>
              <a:t> text, </a:t>
            </a:r>
            <a:r>
              <a:rPr lang="en-US" sz="2000" baseline="30000" dirty="0">
                <a:solidFill>
                  <a:srgbClr val="323331"/>
                </a:solidFill>
                <a:latin typeface="+mn-lt"/>
              </a:rPr>
              <a:t>graphics,</a:t>
            </a:r>
            <a:r>
              <a:rPr lang="en-US" sz="2000" b="0" i="0" u="none" strike="noStrike" baseline="30000" dirty="0">
                <a:solidFill>
                  <a:srgbClr val="323331"/>
                </a:solidFill>
                <a:latin typeface="+mn-lt"/>
              </a:rPr>
              <a:t> and machine-readable codes to products or packaging in real time.</a:t>
            </a:r>
          </a:p>
        </p:txBody>
      </p:sp>
    </p:spTree>
    <p:extLst>
      <p:ext uri="{BB962C8B-B14F-4D97-AF65-F5344CB8AC3E}">
        <p14:creationId xmlns:p14="http://schemas.microsoft.com/office/powerpoint/2010/main" val="319259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loud outline">
            <a:extLst>
              <a:ext uri="{FF2B5EF4-FFF2-40B4-BE49-F238E27FC236}">
                <a16:creationId xmlns:a16="http://schemas.microsoft.com/office/drawing/2014/main" id="{452A5E32-5565-49D3-8925-DDEA1AE7F40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3316" b="23986"/>
          <a:stretch/>
        </p:blipFill>
        <p:spPr>
          <a:xfrm>
            <a:off x="5971144" y="1116737"/>
            <a:ext cx="1888072" cy="869815"/>
          </a:xfrm>
          <a:prstGeom prst="rect">
            <a:avLst/>
          </a:prstGeom>
        </p:spPr>
      </p:pic>
      <p:sp>
        <p:nvSpPr>
          <p:cNvPr id="45" name="Freeform: Shape 44">
            <a:extLst>
              <a:ext uri="{FF2B5EF4-FFF2-40B4-BE49-F238E27FC236}">
                <a16:creationId xmlns:a16="http://schemas.microsoft.com/office/drawing/2014/main" id="{18B1BB3A-F72D-4921-91CF-FA9BA6C32BD1}"/>
              </a:ext>
            </a:extLst>
          </p:cNvPr>
          <p:cNvSpPr/>
          <p:nvPr/>
        </p:nvSpPr>
        <p:spPr>
          <a:xfrm>
            <a:off x="893218" y="1124684"/>
            <a:ext cx="4427021" cy="869815"/>
          </a:xfrm>
          <a:custGeom>
            <a:avLst/>
            <a:gdLst>
              <a:gd name="connsiteX0" fmla="*/ 0 w 4288220"/>
              <a:gd name="connsiteY0" fmla="*/ 1083733 h 1083733"/>
              <a:gd name="connsiteX1" fmla="*/ 428822 w 4288220"/>
              <a:gd name="connsiteY1" fmla="*/ 0 h 1083733"/>
              <a:gd name="connsiteX2" fmla="*/ 3859398 w 4288220"/>
              <a:gd name="connsiteY2" fmla="*/ 0 h 1083733"/>
              <a:gd name="connsiteX3" fmla="*/ 4288220 w 4288220"/>
              <a:gd name="connsiteY3" fmla="*/ 1083733 h 1083733"/>
              <a:gd name="connsiteX4" fmla="*/ 0 w 4288220"/>
              <a:gd name="connsiteY4" fmla="*/ 1083733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8220" h="1083733">
                <a:moveTo>
                  <a:pt x="4288220" y="1"/>
                </a:moveTo>
                <a:lnTo>
                  <a:pt x="3859398" y="1083732"/>
                </a:lnTo>
                <a:lnTo>
                  <a:pt x="428822" y="1083732"/>
                </a:lnTo>
                <a:lnTo>
                  <a:pt x="0" y="1"/>
                </a:lnTo>
                <a:lnTo>
                  <a:pt x="4288220" y="1"/>
                </a:lnTo>
                <a:close/>
              </a:path>
            </a:pathLst>
          </a:custGeom>
          <a:solidFill>
            <a:schemeClr val="accent1"/>
          </a:solidFill>
          <a:ln>
            <a:noFill/>
          </a:ln>
          <a:effectLst/>
        </p:spPr>
        <p:style>
          <a:lnRef idx="0">
            <a:schemeClr val="lt1">
              <a:hueOff val="0"/>
              <a:satOff val="0"/>
              <a:lumOff val="0"/>
              <a:alphaOff val="0"/>
            </a:schemeClr>
          </a:lnRef>
          <a:fillRef idx="2">
            <a:schemeClr val="accent2">
              <a:alpha val="90000"/>
              <a:hueOff val="0"/>
              <a:satOff val="0"/>
              <a:lumOff val="0"/>
              <a:alphaOff val="0"/>
            </a:schemeClr>
          </a:fillRef>
          <a:effectRef idx="1">
            <a:schemeClr val="accent2">
              <a:alpha val="90000"/>
              <a:hueOff val="0"/>
              <a:satOff val="0"/>
              <a:lumOff val="0"/>
              <a:alphaOff val="0"/>
            </a:schemeClr>
          </a:effectRef>
          <a:fontRef idx="minor">
            <a:schemeClr val="dk1"/>
          </a:fontRef>
        </p:style>
        <p:txBody>
          <a:bodyPr spcFirstLastPara="0" vert="horz" wrap="square" lIns="765678" tIns="15241" rIns="765679" bIns="1524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Beyond Printer</a:t>
            </a:r>
          </a:p>
          <a:p>
            <a:pPr marL="0" marR="0" lvl="0" indent="0" algn="ctr" defTabSz="533400" rtl="0" eaLnBrk="1" fontAlgn="auto" latinLnBrk="0" hangingPunct="1">
              <a:lnSpc>
                <a:spcPts val="1000"/>
              </a:lnSpc>
              <a:spcBef>
                <a:spcPct val="0"/>
              </a:spcBef>
              <a:spcAft>
                <a:spcPct val="3500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Gill Sans MT"/>
                <a:ea typeface="ＭＳ Ｐゴシック"/>
                <a:cs typeface="Arial"/>
              </a:rPr>
              <a:t>Advanced </a:t>
            </a:r>
            <a:r>
              <a:rPr lang="en-GB" sz="1600" dirty="0">
                <a:solidFill>
                  <a:srgbClr val="FFFFFF"/>
                </a:solidFill>
                <a:latin typeface="Gill Sans MT"/>
                <a:ea typeface="ＭＳ Ｐゴシック"/>
                <a:cs typeface="Arial"/>
              </a:rPr>
              <a:t>Services</a:t>
            </a:r>
            <a:endParaRPr lang="en-GB" sz="1600" b="0" i="0" u="none" strike="noStrike" kern="1200" cap="none" spc="0" normalizeH="0" baseline="0" noProof="0" dirty="0">
              <a:ln>
                <a:noFill/>
              </a:ln>
              <a:solidFill>
                <a:srgbClr val="FFFFFF"/>
              </a:solidFill>
              <a:effectLst/>
              <a:uLnTx/>
              <a:uFillTx/>
              <a:latin typeface="Gill Sans MT"/>
              <a:ea typeface="ＭＳ Ｐゴシック"/>
              <a:cs typeface="Arial"/>
            </a:endParaRPr>
          </a:p>
        </p:txBody>
      </p:sp>
      <p:sp>
        <p:nvSpPr>
          <p:cNvPr id="47" name="Freeform: Shape 46">
            <a:extLst>
              <a:ext uri="{FF2B5EF4-FFF2-40B4-BE49-F238E27FC236}">
                <a16:creationId xmlns:a16="http://schemas.microsoft.com/office/drawing/2014/main" id="{D9622245-AEE7-4A71-A274-19F658469E0A}"/>
              </a:ext>
            </a:extLst>
          </p:cNvPr>
          <p:cNvSpPr/>
          <p:nvPr/>
        </p:nvSpPr>
        <p:spPr>
          <a:xfrm>
            <a:off x="1355271" y="2063525"/>
            <a:ext cx="3502915" cy="985213"/>
          </a:xfrm>
          <a:custGeom>
            <a:avLst/>
            <a:gdLst>
              <a:gd name="connsiteX0" fmla="*/ 0 w 3430576"/>
              <a:gd name="connsiteY0" fmla="*/ 1083733 h 1083733"/>
              <a:gd name="connsiteX1" fmla="*/ 428822 w 3430576"/>
              <a:gd name="connsiteY1" fmla="*/ 0 h 1083733"/>
              <a:gd name="connsiteX2" fmla="*/ 3001754 w 3430576"/>
              <a:gd name="connsiteY2" fmla="*/ 0 h 1083733"/>
              <a:gd name="connsiteX3" fmla="*/ 3430576 w 3430576"/>
              <a:gd name="connsiteY3" fmla="*/ 1083733 h 1083733"/>
              <a:gd name="connsiteX4" fmla="*/ 0 w 3430576"/>
              <a:gd name="connsiteY4" fmla="*/ 1083733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0576" h="1083733">
                <a:moveTo>
                  <a:pt x="3430576" y="1"/>
                </a:moveTo>
                <a:lnTo>
                  <a:pt x="3001754" y="1083732"/>
                </a:lnTo>
                <a:lnTo>
                  <a:pt x="428822" y="1083732"/>
                </a:lnTo>
                <a:lnTo>
                  <a:pt x="0" y="1"/>
                </a:lnTo>
                <a:lnTo>
                  <a:pt x="3430576" y="1"/>
                </a:lnTo>
                <a:close/>
              </a:path>
            </a:pathLst>
          </a:custGeom>
          <a:solidFill>
            <a:schemeClr val="accent3"/>
          </a:solidFill>
          <a:ln>
            <a:noFill/>
          </a:ln>
          <a:effectLst/>
        </p:spPr>
        <p:style>
          <a:lnRef idx="0">
            <a:schemeClr val="lt1">
              <a:hueOff val="0"/>
              <a:satOff val="0"/>
              <a:lumOff val="0"/>
              <a:alphaOff val="0"/>
            </a:schemeClr>
          </a:lnRef>
          <a:fillRef idx="2">
            <a:schemeClr val="accent2">
              <a:alpha val="90000"/>
              <a:hueOff val="0"/>
              <a:satOff val="0"/>
              <a:lumOff val="0"/>
              <a:alphaOff val="-10000"/>
            </a:schemeClr>
          </a:fillRef>
          <a:effectRef idx="1">
            <a:schemeClr val="accent2">
              <a:alpha val="90000"/>
              <a:hueOff val="0"/>
              <a:satOff val="0"/>
              <a:lumOff val="0"/>
              <a:alphaOff val="-10000"/>
            </a:schemeClr>
          </a:effectRef>
          <a:fontRef idx="minor">
            <a:schemeClr val="dk1"/>
          </a:fontRef>
        </p:style>
        <p:txBody>
          <a:bodyPr spcFirstLastPara="0" vert="horz" wrap="square" lIns="615591" tIns="15240" rIns="615592" bIns="1524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Beyond Printer</a:t>
            </a:r>
          </a:p>
          <a:p>
            <a:pPr algn="ctr" defTabSz="533400">
              <a:lnSpc>
                <a:spcPct val="90000"/>
              </a:lnSpc>
              <a:spcBef>
                <a:spcPct val="0"/>
              </a:spcBef>
              <a:spcAft>
                <a:spcPct val="35000"/>
              </a:spcAft>
              <a:defRPr/>
            </a:pPr>
            <a:r>
              <a:rPr kumimoji="0" lang="en-GB" sz="1600" b="0" i="0" u="none" strike="noStrike" kern="1200" cap="none" spc="0" normalizeH="0" baseline="0" noProof="0" dirty="0">
                <a:ln>
                  <a:noFill/>
                </a:ln>
                <a:solidFill>
                  <a:srgbClr val="FFFFFF"/>
                </a:solidFill>
                <a:effectLst/>
                <a:uLnTx/>
                <a:uFillTx/>
                <a:latin typeface="Gill Sans MT"/>
                <a:ea typeface="ＭＳ Ｐゴシック"/>
                <a:cs typeface="Arial"/>
              </a:rPr>
              <a:t>Integration </a:t>
            </a:r>
            <a:r>
              <a:rPr lang="en-GB" sz="1600" dirty="0">
                <a:solidFill>
                  <a:srgbClr val="FFFFFF"/>
                </a:solidFill>
                <a:latin typeface="Gill Sans MT"/>
                <a:ea typeface="ＭＳ Ｐゴシック"/>
                <a:cs typeface="Arial"/>
              </a:rPr>
              <a:t>&amp; Data</a:t>
            </a:r>
            <a:endParaRPr lang="en-GB" sz="1600" b="0" i="0" u="none" strike="noStrike" kern="1200" cap="none" spc="0" normalizeH="0" baseline="0" noProof="0" dirty="0">
              <a:ln>
                <a:noFill/>
              </a:ln>
              <a:solidFill>
                <a:srgbClr val="FFFFFF"/>
              </a:solidFill>
              <a:effectLst/>
              <a:uLnTx/>
              <a:uFillTx/>
              <a:latin typeface="Gill Sans MT"/>
              <a:ea typeface="ＭＳ Ｐゴシック"/>
              <a:cs typeface="Arial"/>
            </a:endParaRPr>
          </a:p>
        </p:txBody>
      </p:sp>
      <p:sp>
        <p:nvSpPr>
          <p:cNvPr id="49" name="Freeform: Shape 48">
            <a:extLst>
              <a:ext uri="{FF2B5EF4-FFF2-40B4-BE49-F238E27FC236}">
                <a16:creationId xmlns:a16="http://schemas.microsoft.com/office/drawing/2014/main" id="{670F592A-B4A0-423B-8B6A-E553B04749B9}"/>
              </a:ext>
            </a:extLst>
          </p:cNvPr>
          <p:cNvSpPr/>
          <p:nvPr/>
        </p:nvSpPr>
        <p:spPr>
          <a:xfrm>
            <a:off x="1818624" y="3117762"/>
            <a:ext cx="2576208" cy="985213"/>
          </a:xfrm>
          <a:custGeom>
            <a:avLst/>
            <a:gdLst>
              <a:gd name="connsiteX0" fmla="*/ 0 w 2572932"/>
              <a:gd name="connsiteY0" fmla="*/ 1083733 h 1083733"/>
              <a:gd name="connsiteX1" fmla="*/ 428822 w 2572932"/>
              <a:gd name="connsiteY1" fmla="*/ 0 h 1083733"/>
              <a:gd name="connsiteX2" fmla="*/ 2144110 w 2572932"/>
              <a:gd name="connsiteY2" fmla="*/ 0 h 1083733"/>
              <a:gd name="connsiteX3" fmla="*/ 2572932 w 2572932"/>
              <a:gd name="connsiteY3" fmla="*/ 1083733 h 1083733"/>
              <a:gd name="connsiteX4" fmla="*/ 0 w 2572932"/>
              <a:gd name="connsiteY4" fmla="*/ 1083733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32" h="1083733">
                <a:moveTo>
                  <a:pt x="2572932" y="0"/>
                </a:moveTo>
                <a:lnTo>
                  <a:pt x="2144110" y="1083733"/>
                </a:lnTo>
                <a:lnTo>
                  <a:pt x="428822" y="1083733"/>
                </a:lnTo>
                <a:lnTo>
                  <a:pt x="0" y="0"/>
                </a:lnTo>
                <a:lnTo>
                  <a:pt x="2572932" y="0"/>
                </a:lnTo>
                <a:close/>
              </a:path>
            </a:pathLst>
          </a:custGeom>
          <a:solidFill>
            <a:schemeClr val="accent1"/>
          </a:solidFill>
          <a:ln>
            <a:noFill/>
          </a:ln>
          <a:effectLst/>
        </p:spPr>
        <p:style>
          <a:lnRef idx="0">
            <a:schemeClr val="lt1">
              <a:hueOff val="0"/>
              <a:satOff val="0"/>
              <a:lumOff val="0"/>
              <a:alphaOff val="0"/>
            </a:schemeClr>
          </a:lnRef>
          <a:fillRef idx="2">
            <a:schemeClr val="accent2">
              <a:alpha val="90000"/>
              <a:hueOff val="0"/>
              <a:satOff val="0"/>
              <a:lumOff val="0"/>
              <a:alphaOff val="-20000"/>
            </a:schemeClr>
          </a:fillRef>
          <a:effectRef idx="1">
            <a:schemeClr val="accent2">
              <a:alpha val="90000"/>
              <a:hueOff val="0"/>
              <a:satOff val="0"/>
              <a:lumOff val="0"/>
              <a:alphaOff val="-20000"/>
            </a:schemeClr>
          </a:effectRef>
          <a:fontRef idx="minor">
            <a:schemeClr val="dk1"/>
          </a:fontRef>
        </p:style>
        <p:txBody>
          <a:bodyPr spcFirstLastPara="0" vert="horz" wrap="square" lIns="465504" tIns="15240" rIns="465503" bIns="1524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Gill Sans MT"/>
                <a:ea typeface="ＭＳ Ｐゴシック"/>
                <a:cs typeface="Arial"/>
              </a:rPr>
              <a:t>Beyond Printer</a:t>
            </a:r>
          </a:p>
          <a:p>
            <a:pPr marL="0" marR="0" lvl="0" indent="0" algn="ctr" defTabSz="533400" rtl="0" eaLnBrk="1" fontAlgn="auto" latinLnBrk="0" hangingPunct="1">
              <a:lnSpc>
                <a:spcPts val="600"/>
              </a:lnSpc>
              <a:spcBef>
                <a:spcPct val="0"/>
              </a:spcBef>
              <a:spcAft>
                <a:spcPct val="350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Gill Sans MT"/>
                <a:ea typeface="ＭＳ Ｐゴシック"/>
                <a:cs typeface="Arial"/>
              </a:rPr>
              <a:t>Business </a:t>
            </a:r>
            <a:r>
              <a:rPr lang="en-GB" sz="1200" dirty="0">
                <a:solidFill>
                  <a:srgbClr val="FFFFFF"/>
                </a:solidFill>
                <a:latin typeface="Gill Sans MT"/>
                <a:ea typeface="ＭＳ Ｐゴシック"/>
                <a:cs typeface="Arial"/>
              </a:rPr>
              <a:t>Products</a:t>
            </a:r>
            <a:endParaRPr lang="en-GB" sz="1200" b="0" i="0" u="none" strike="noStrike" kern="1200" cap="none" spc="0" normalizeH="0" baseline="0" noProof="0" dirty="0">
              <a:ln>
                <a:noFill/>
              </a:ln>
              <a:solidFill>
                <a:srgbClr val="FFFFFF"/>
              </a:solidFill>
              <a:effectLst/>
              <a:uLnTx/>
              <a:uFillTx/>
              <a:latin typeface="Gill Sans MT"/>
              <a:ea typeface="ＭＳ Ｐゴシック"/>
              <a:cs typeface="Arial"/>
            </a:endParaRPr>
          </a:p>
          <a:p>
            <a:pPr algn="ctr" defTabSz="533400">
              <a:lnSpc>
                <a:spcPct val="90000"/>
              </a:lnSpc>
              <a:spcBef>
                <a:spcPct val="0"/>
              </a:spcBef>
              <a:spcAft>
                <a:spcPct val="35000"/>
              </a:spcAft>
              <a:defRPr/>
            </a:pPr>
            <a:r>
              <a:rPr lang="en-GB" sz="1200" dirty="0">
                <a:solidFill>
                  <a:srgbClr val="FFFFFF"/>
                </a:solidFill>
                <a:latin typeface="Gill Sans MT"/>
                <a:ea typeface="ＭＳ Ｐゴシック"/>
                <a:cs typeface="Arial"/>
              </a:rPr>
              <a:t>&amp; Contracts</a:t>
            </a:r>
            <a:endParaRPr lang="en-GB" sz="1200" b="0" i="0" u="none" strike="noStrike" kern="1200" cap="none" spc="0" normalizeH="0" baseline="0" noProof="0" dirty="0">
              <a:ln>
                <a:noFill/>
              </a:ln>
              <a:solidFill>
                <a:srgbClr val="FFFFFF"/>
              </a:solidFill>
              <a:effectLst/>
              <a:uLnTx/>
              <a:uFillTx/>
              <a:latin typeface="Gill Sans MT"/>
              <a:ea typeface="ＭＳ Ｐゴシック"/>
              <a:cs typeface="Arial"/>
            </a:endParaRPr>
          </a:p>
        </p:txBody>
      </p:sp>
      <p:sp>
        <p:nvSpPr>
          <p:cNvPr id="51" name="Freeform: Shape 50">
            <a:extLst>
              <a:ext uri="{FF2B5EF4-FFF2-40B4-BE49-F238E27FC236}">
                <a16:creationId xmlns:a16="http://schemas.microsoft.com/office/drawing/2014/main" id="{58A9A3EA-05C3-44A0-9DAF-AAC0E208307C}"/>
              </a:ext>
            </a:extLst>
          </p:cNvPr>
          <p:cNvSpPr/>
          <p:nvPr/>
        </p:nvSpPr>
        <p:spPr>
          <a:xfrm>
            <a:off x="2271783" y="4171999"/>
            <a:ext cx="1669890" cy="985212"/>
          </a:xfrm>
          <a:custGeom>
            <a:avLst/>
            <a:gdLst>
              <a:gd name="connsiteX0" fmla="*/ 0 w 1715288"/>
              <a:gd name="connsiteY0" fmla="*/ 1083733 h 1083733"/>
              <a:gd name="connsiteX1" fmla="*/ 428822 w 1715288"/>
              <a:gd name="connsiteY1" fmla="*/ 0 h 1083733"/>
              <a:gd name="connsiteX2" fmla="*/ 1286466 w 1715288"/>
              <a:gd name="connsiteY2" fmla="*/ 0 h 1083733"/>
              <a:gd name="connsiteX3" fmla="*/ 1715288 w 1715288"/>
              <a:gd name="connsiteY3" fmla="*/ 1083733 h 1083733"/>
              <a:gd name="connsiteX4" fmla="*/ 0 w 1715288"/>
              <a:gd name="connsiteY4" fmla="*/ 1083733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88" h="1083733">
                <a:moveTo>
                  <a:pt x="1715288" y="0"/>
                </a:moveTo>
                <a:lnTo>
                  <a:pt x="1286466" y="1083733"/>
                </a:lnTo>
                <a:lnTo>
                  <a:pt x="428822" y="1083733"/>
                </a:lnTo>
                <a:lnTo>
                  <a:pt x="0" y="0"/>
                </a:lnTo>
                <a:lnTo>
                  <a:pt x="1715288" y="0"/>
                </a:lnTo>
                <a:close/>
              </a:path>
            </a:pathLst>
          </a:custGeom>
          <a:solidFill>
            <a:schemeClr val="accent3"/>
          </a:solidFill>
          <a:ln>
            <a:noFill/>
          </a:ln>
          <a:effectLst/>
        </p:spPr>
        <p:style>
          <a:lnRef idx="0">
            <a:schemeClr val="lt1">
              <a:hueOff val="0"/>
              <a:satOff val="0"/>
              <a:lumOff val="0"/>
              <a:alphaOff val="0"/>
            </a:schemeClr>
          </a:lnRef>
          <a:fillRef idx="2">
            <a:schemeClr val="accent2">
              <a:alpha val="90000"/>
              <a:hueOff val="0"/>
              <a:satOff val="0"/>
              <a:lumOff val="0"/>
              <a:alphaOff val="-30000"/>
            </a:schemeClr>
          </a:fillRef>
          <a:effectRef idx="1">
            <a:schemeClr val="accent2">
              <a:alpha val="90000"/>
              <a:hueOff val="0"/>
              <a:satOff val="0"/>
              <a:lumOff val="0"/>
              <a:alphaOff val="-30000"/>
            </a:schemeClr>
          </a:effectRef>
          <a:fontRef idx="minor">
            <a:schemeClr val="dk1"/>
          </a:fontRef>
        </p:style>
        <p:txBody>
          <a:bodyPr spcFirstLastPara="0" vert="horz" wrap="square" lIns="315416" tIns="15240" rIns="315416"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Gill Sans MT"/>
                <a:ea typeface="ＭＳ Ｐゴシック"/>
                <a:cs typeface="Arial"/>
              </a:rPr>
              <a:t>Core</a:t>
            </a:r>
            <a:endParaRPr kumimoji="0" lang="en-GB" sz="1200" b="1" i="0" u="none" strike="noStrike" kern="1200" cap="none" spc="0" normalizeH="0" baseline="0" noProof="0" dirty="0">
              <a:ln>
                <a:noFill/>
              </a:ln>
              <a:solidFill>
                <a:srgbClr val="FFFFFF"/>
              </a:solidFill>
              <a:effectLst/>
              <a:uLnTx/>
              <a:uFillTx/>
              <a:latin typeface="Gill Sans MT"/>
              <a:ea typeface="ＭＳ Ｐゴシック"/>
              <a:cs typeface="Arial"/>
            </a:endParaRPr>
          </a:p>
          <a:p>
            <a:pPr algn="ctr" defTabSz="533400">
              <a:lnSpc>
                <a:spcPts val="0"/>
              </a:lnSpc>
              <a:spcBef>
                <a:spcPct val="0"/>
              </a:spcBef>
              <a:spcAft>
                <a:spcPct val="35000"/>
              </a:spcAft>
              <a:defRPr/>
            </a:pPr>
            <a:r>
              <a:rPr lang="en-GB" sz="1200" dirty="0">
                <a:solidFill>
                  <a:srgbClr val="FFFFFF"/>
                </a:solidFill>
                <a:latin typeface="Gill Sans MT"/>
                <a:ea typeface="ＭＳ Ｐゴシック"/>
                <a:cs typeface="Arial"/>
              </a:rPr>
              <a:t>New</a:t>
            </a:r>
            <a:br>
              <a:rPr lang="en-GB" sz="1200" dirty="0">
                <a:solidFill>
                  <a:srgbClr val="FFFFFF"/>
                </a:solidFill>
                <a:latin typeface="Gill Sans MT"/>
                <a:ea typeface="ＭＳ Ｐゴシック"/>
                <a:cs typeface="Arial"/>
              </a:rPr>
            </a:br>
            <a:br>
              <a:rPr lang="en-GB" sz="1200" dirty="0">
                <a:solidFill>
                  <a:srgbClr val="FFFFFF"/>
                </a:solidFill>
                <a:latin typeface="Gill Sans MT"/>
                <a:ea typeface="ＭＳ Ｐゴシック"/>
                <a:cs typeface="Arial"/>
              </a:rPr>
            </a:br>
            <a:br>
              <a:rPr lang="en-GB" sz="1200" dirty="0">
                <a:solidFill>
                  <a:srgbClr val="FFFFFF"/>
                </a:solidFill>
                <a:latin typeface="Gill Sans MT"/>
                <a:ea typeface="ＭＳ Ｐゴシック"/>
                <a:cs typeface="Arial"/>
              </a:rPr>
            </a:br>
            <a:br>
              <a:rPr lang="en-GB" sz="1200" dirty="0">
                <a:solidFill>
                  <a:srgbClr val="FFFFFF"/>
                </a:solidFill>
                <a:latin typeface="Gill Sans MT"/>
                <a:ea typeface="ＭＳ Ｐゴシック"/>
                <a:cs typeface="Arial"/>
              </a:rPr>
            </a:br>
            <a:endParaRPr lang="en-GB" sz="1200" dirty="0">
              <a:solidFill>
                <a:srgbClr val="FFFFFF"/>
              </a:solidFill>
              <a:latin typeface="Gill Sans MT"/>
              <a:ea typeface="ＭＳ Ｐゴシック"/>
              <a:cs typeface="Arial"/>
            </a:endParaRPr>
          </a:p>
          <a:p>
            <a:pPr algn="ctr" defTabSz="533400">
              <a:lnSpc>
                <a:spcPts val="0"/>
              </a:lnSpc>
              <a:spcBef>
                <a:spcPct val="0"/>
              </a:spcBef>
              <a:spcAft>
                <a:spcPct val="35000"/>
              </a:spcAft>
              <a:defRPr/>
            </a:pPr>
            <a:endParaRPr lang="en-GB" dirty="0">
              <a:solidFill>
                <a:srgbClr val="4298B5"/>
              </a:solidFill>
              <a:latin typeface="Gill Sans MT"/>
              <a:ea typeface="ＭＳ Ｐゴシック"/>
              <a:cs typeface="Arial"/>
            </a:endParaRPr>
          </a:p>
          <a:p>
            <a:pPr algn="ctr" defTabSz="533400">
              <a:lnSpc>
                <a:spcPts val="0"/>
              </a:lnSpc>
              <a:spcBef>
                <a:spcPct val="0"/>
              </a:spcBef>
              <a:spcAft>
                <a:spcPct val="35000"/>
              </a:spcAft>
              <a:defRPr/>
            </a:pPr>
            <a:r>
              <a:rPr lang="en-GB" sz="1200" dirty="0">
                <a:solidFill>
                  <a:srgbClr val="FFFFFF"/>
                </a:solidFill>
                <a:latin typeface="Gill Sans MT"/>
                <a:ea typeface="ＭＳ Ｐゴシック"/>
                <a:cs typeface="Arial"/>
              </a:rPr>
              <a:t>Applications</a:t>
            </a:r>
            <a:br>
              <a:rPr lang="en-GB" sz="1200" dirty="0">
                <a:solidFill>
                  <a:srgbClr val="FFFFFF"/>
                </a:solidFill>
                <a:latin typeface="Gill Sans MT"/>
                <a:ea typeface="ＭＳ Ｐゴシック"/>
                <a:cs typeface="Arial"/>
              </a:rPr>
            </a:br>
            <a:br>
              <a:rPr lang="en-GB" sz="1200" dirty="0">
                <a:solidFill>
                  <a:srgbClr val="FFFFFF"/>
                </a:solidFill>
                <a:latin typeface="Gill Sans MT"/>
                <a:ea typeface="ＭＳ Ｐゴシック"/>
                <a:cs typeface="Arial"/>
              </a:rPr>
            </a:br>
            <a:endParaRPr lang="en-GB" sz="1200" dirty="0">
              <a:solidFill>
                <a:srgbClr val="FFFFFF"/>
              </a:solidFill>
              <a:latin typeface="Gill Sans MT"/>
              <a:ea typeface="ＭＳ Ｐゴシック"/>
              <a:cs typeface="Arial"/>
            </a:endParaRPr>
          </a:p>
          <a:p>
            <a:pPr algn="ctr" defTabSz="533400">
              <a:lnSpc>
                <a:spcPts val="0"/>
              </a:lnSpc>
              <a:spcBef>
                <a:spcPct val="0"/>
              </a:spcBef>
              <a:spcAft>
                <a:spcPct val="35000"/>
              </a:spcAft>
              <a:defRPr/>
            </a:pPr>
            <a:br>
              <a:rPr lang="en-GB" sz="1200" dirty="0">
                <a:solidFill>
                  <a:srgbClr val="FFFFFF"/>
                </a:solidFill>
                <a:latin typeface="Gill Sans MT"/>
                <a:ea typeface="ＭＳ Ｐゴシック"/>
                <a:cs typeface="Arial"/>
              </a:rPr>
            </a:br>
            <a:endParaRPr lang="en-GB" sz="1200" dirty="0">
              <a:solidFill>
                <a:srgbClr val="FFFFFF"/>
              </a:solidFill>
              <a:latin typeface="Gill Sans MT"/>
              <a:ea typeface="ＭＳ Ｐゴシック"/>
              <a:cs typeface="Arial"/>
            </a:endParaRPr>
          </a:p>
          <a:p>
            <a:pPr algn="ctr" defTabSz="533400">
              <a:lnSpc>
                <a:spcPts val="0"/>
              </a:lnSpc>
              <a:spcBef>
                <a:spcPct val="0"/>
              </a:spcBef>
              <a:spcAft>
                <a:spcPct val="35000"/>
              </a:spcAft>
              <a:defRPr/>
            </a:pPr>
            <a:endParaRPr lang="en-GB" sz="1200" dirty="0">
              <a:solidFill>
                <a:srgbClr val="FFFFFF"/>
              </a:solidFill>
              <a:latin typeface="Gill Sans MT"/>
              <a:ea typeface="ＭＳ Ｐゴシック"/>
              <a:cs typeface="Arial"/>
            </a:endParaRPr>
          </a:p>
          <a:p>
            <a:pPr algn="ctr" defTabSz="533400">
              <a:lnSpc>
                <a:spcPts val="0"/>
              </a:lnSpc>
              <a:spcBef>
                <a:spcPct val="0"/>
              </a:spcBef>
              <a:spcAft>
                <a:spcPct val="35000"/>
              </a:spcAft>
              <a:defRPr/>
            </a:pPr>
            <a:br>
              <a:rPr lang="en-GB" sz="1200" dirty="0">
                <a:solidFill>
                  <a:srgbClr val="FFFFFF"/>
                </a:solidFill>
                <a:latin typeface="Gill Sans MT"/>
                <a:ea typeface="ＭＳ Ｐゴシック"/>
                <a:cs typeface="Arial"/>
              </a:rPr>
            </a:br>
            <a:r>
              <a:rPr lang="en-GB" sz="1200" dirty="0">
                <a:solidFill>
                  <a:srgbClr val="FFFFFF"/>
                </a:solidFill>
                <a:latin typeface="Gill Sans MT"/>
                <a:ea typeface="ＭＳ Ｐゴシック"/>
                <a:cs typeface="Arial"/>
              </a:rPr>
              <a:t> </a:t>
            </a:r>
            <a:br>
              <a:rPr lang="en-GB" sz="1200" dirty="0">
                <a:latin typeface="Gill Sans MT"/>
                <a:ea typeface="ＭＳ Ｐゴシック"/>
                <a:cs typeface="Arial"/>
              </a:rPr>
            </a:br>
            <a:br>
              <a:rPr lang="en-GB" sz="1200" dirty="0">
                <a:latin typeface="Gill Sans MT"/>
                <a:ea typeface="ＭＳ Ｐゴシック"/>
                <a:cs typeface="Arial"/>
              </a:rPr>
            </a:br>
            <a:r>
              <a:rPr lang="en-GB" sz="1200" dirty="0">
                <a:solidFill>
                  <a:srgbClr val="FFFFFF"/>
                </a:solidFill>
                <a:latin typeface="Gill Sans MT"/>
                <a:ea typeface="ＭＳ Ｐゴシック"/>
                <a:cs typeface="Arial"/>
              </a:rPr>
              <a:t>&amp; Substrates</a:t>
            </a:r>
            <a:endParaRPr lang="en-GB" dirty="0"/>
          </a:p>
        </p:txBody>
      </p:sp>
      <p:sp>
        <p:nvSpPr>
          <p:cNvPr id="53" name="Freeform: Shape 52">
            <a:extLst>
              <a:ext uri="{FF2B5EF4-FFF2-40B4-BE49-F238E27FC236}">
                <a16:creationId xmlns:a16="http://schemas.microsoft.com/office/drawing/2014/main" id="{51344290-B67D-438C-9A2B-B3A86EC5332E}"/>
              </a:ext>
            </a:extLst>
          </p:cNvPr>
          <p:cNvSpPr/>
          <p:nvPr/>
        </p:nvSpPr>
        <p:spPr>
          <a:xfrm>
            <a:off x="2715754" y="5226237"/>
            <a:ext cx="781948" cy="801780"/>
          </a:xfrm>
          <a:custGeom>
            <a:avLst/>
            <a:gdLst>
              <a:gd name="connsiteX0" fmla="*/ 0 w 857644"/>
              <a:gd name="connsiteY0" fmla="*/ 1083733 h 1083733"/>
              <a:gd name="connsiteX1" fmla="*/ 428822 w 857644"/>
              <a:gd name="connsiteY1" fmla="*/ 0 h 1083733"/>
              <a:gd name="connsiteX2" fmla="*/ 428822 w 857644"/>
              <a:gd name="connsiteY2" fmla="*/ 0 h 1083733"/>
              <a:gd name="connsiteX3" fmla="*/ 857644 w 857644"/>
              <a:gd name="connsiteY3" fmla="*/ 1083733 h 1083733"/>
              <a:gd name="connsiteX4" fmla="*/ 0 w 857644"/>
              <a:gd name="connsiteY4" fmla="*/ 1083733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644" h="1083733">
                <a:moveTo>
                  <a:pt x="857644" y="0"/>
                </a:moveTo>
                <a:lnTo>
                  <a:pt x="428822" y="1083733"/>
                </a:lnTo>
                <a:lnTo>
                  <a:pt x="428822" y="1083733"/>
                </a:lnTo>
                <a:lnTo>
                  <a:pt x="0" y="0"/>
                </a:lnTo>
                <a:lnTo>
                  <a:pt x="857644" y="0"/>
                </a:lnTo>
                <a:close/>
              </a:path>
            </a:pathLst>
          </a:custGeom>
          <a:solidFill>
            <a:schemeClr val="accent1"/>
          </a:solidFill>
          <a:ln>
            <a:noFill/>
          </a:ln>
          <a:effectLst/>
        </p:spPr>
        <p:style>
          <a:lnRef idx="0">
            <a:schemeClr val="lt1">
              <a:hueOff val="0"/>
              <a:satOff val="0"/>
              <a:lumOff val="0"/>
              <a:alphaOff val="0"/>
            </a:schemeClr>
          </a:lnRef>
          <a:fillRef idx="2">
            <a:schemeClr val="accent2">
              <a:alpha val="90000"/>
              <a:hueOff val="0"/>
              <a:satOff val="0"/>
              <a:lumOff val="0"/>
              <a:alphaOff val="-40000"/>
            </a:schemeClr>
          </a:fillRef>
          <a:effectRef idx="1">
            <a:schemeClr val="accent2">
              <a:alpha val="90000"/>
              <a:hueOff val="0"/>
              <a:satOff val="0"/>
              <a:lumOff val="0"/>
              <a:alphaOff val="-40000"/>
            </a:schemeClr>
          </a:effectRef>
          <a:fontRef idx="minor">
            <a:schemeClr val="dk1"/>
          </a:fontRef>
        </p:style>
        <p:txBody>
          <a:bodyPr spcFirstLastPara="0" vert="horz" wrap="square" lIns="15241" tIns="15240" rIns="15240" bIns="152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Gill Sans MT"/>
              <a:ea typeface="ＭＳ Ｐゴシック"/>
              <a:cs typeface="Arial"/>
            </a:endParaRPr>
          </a:p>
        </p:txBody>
      </p:sp>
      <p:sp>
        <p:nvSpPr>
          <p:cNvPr id="30" name="Title 1">
            <a:extLst>
              <a:ext uri="{FF2B5EF4-FFF2-40B4-BE49-F238E27FC236}">
                <a16:creationId xmlns:a16="http://schemas.microsoft.com/office/drawing/2014/main" id="{E6BB11EA-ED53-41A3-85CC-A12421D6FCF1}"/>
              </a:ext>
            </a:extLst>
          </p:cNvPr>
          <p:cNvSpPr>
            <a:spLocks noGrp="1"/>
          </p:cNvSpPr>
          <p:nvPr>
            <p:ph type="title"/>
          </p:nvPr>
        </p:nvSpPr>
        <p:spPr>
          <a:xfrm>
            <a:off x="531928" y="46345"/>
            <a:ext cx="4770133" cy="1008063"/>
          </a:xfrm>
        </p:spPr>
        <p:txBody>
          <a:bodyPr/>
          <a:lstStyle/>
          <a:p>
            <a:r>
              <a:rPr lang="en-GB" dirty="0">
                <a:solidFill>
                  <a:schemeClr val="tx1"/>
                </a:solidFill>
              </a:rPr>
              <a:t>Core and beyond… </a:t>
            </a:r>
          </a:p>
        </p:txBody>
      </p:sp>
      <p:pic>
        <p:nvPicPr>
          <p:cNvPr id="2056" name="Picture 8" descr="Ax350i Ax-Series - Printing reinvented">
            <a:extLst>
              <a:ext uri="{FF2B5EF4-FFF2-40B4-BE49-F238E27FC236}">
                <a16:creationId xmlns:a16="http://schemas.microsoft.com/office/drawing/2014/main" id="{B52B0F3B-D290-46EF-BC52-620AFE327B7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1693" y="5129233"/>
            <a:ext cx="1227409" cy="944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9C01836-DA1E-4EAD-875D-5FF4563C83D5}"/>
              </a:ext>
            </a:extLst>
          </p:cNvPr>
          <p:cNvPicPr>
            <a:picLocks noChangeAspect="1"/>
          </p:cNvPicPr>
          <p:nvPr/>
        </p:nvPicPr>
        <p:blipFill>
          <a:blip r:embed="rId6"/>
          <a:stretch>
            <a:fillRect/>
          </a:stretch>
        </p:blipFill>
        <p:spPr>
          <a:xfrm>
            <a:off x="8464933" y="5114827"/>
            <a:ext cx="1471625" cy="1041713"/>
          </a:xfrm>
          <a:prstGeom prst="rect">
            <a:avLst/>
          </a:prstGeom>
        </p:spPr>
      </p:pic>
      <p:pic>
        <p:nvPicPr>
          <p:cNvPr id="12" name="Picture 11">
            <a:extLst>
              <a:ext uri="{FF2B5EF4-FFF2-40B4-BE49-F238E27FC236}">
                <a16:creationId xmlns:a16="http://schemas.microsoft.com/office/drawing/2014/main" id="{18B09B2A-49E1-487F-9660-5FE356E09A51}"/>
              </a:ext>
            </a:extLst>
          </p:cNvPr>
          <p:cNvPicPr>
            <a:picLocks noChangeAspect="1"/>
          </p:cNvPicPr>
          <p:nvPr/>
        </p:nvPicPr>
        <p:blipFill>
          <a:blip r:embed="rId7"/>
          <a:stretch>
            <a:fillRect/>
          </a:stretch>
        </p:blipFill>
        <p:spPr>
          <a:xfrm>
            <a:off x="7386479" y="5297184"/>
            <a:ext cx="976328" cy="751315"/>
          </a:xfrm>
          <a:prstGeom prst="rect">
            <a:avLst/>
          </a:prstGeom>
        </p:spPr>
      </p:pic>
      <p:pic>
        <p:nvPicPr>
          <p:cNvPr id="14" name="Picture 13">
            <a:extLst>
              <a:ext uri="{FF2B5EF4-FFF2-40B4-BE49-F238E27FC236}">
                <a16:creationId xmlns:a16="http://schemas.microsoft.com/office/drawing/2014/main" id="{D0725C28-557D-41FA-857D-B17AC0F9914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859863" y="5274366"/>
            <a:ext cx="1010169" cy="777356"/>
          </a:xfrm>
          <a:prstGeom prst="rect">
            <a:avLst/>
          </a:prstGeom>
        </p:spPr>
      </p:pic>
      <p:pic>
        <p:nvPicPr>
          <p:cNvPr id="15" name="Picture 14">
            <a:extLst>
              <a:ext uri="{FF2B5EF4-FFF2-40B4-BE49-F238E27FC236}">
                <a16:creationId xmlns:a16="http://schemas.microsoft.com/office/drawing/2014/main" id="{2896A810-23F7-4F43-BB19-6FAA3DBEF4F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862825" y="5071564"/>
            <a:ext cx="1097526" cy="844581"/>
          </a:xfrm>
          <a:prstGeom prst="rect">
            <a:avLst/>
          </a:prstGeom>
        </p:spPr>
      </p:pic>
      <p:pic>
        <p:nvPicPr>
          <p:cNvPr id="40" name="Picture 39">
            <a:extLst>
              <a:ext uri="{FF2B5EF4-FFF2-40B4-BE49-F238E27FC236}">
                <a16:creationId xmlns:a16="http://schemas.microsoft.com/office/drawing/2014/main" id="{CFF697F7-0243-4994-A7B4-A459032B096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143926" y="4256101"/>
            <a:ext cx="978887" cy="753284"/>
          </a:xfrm>
          <a:prstGeom prst="rect">
            <a:avLst/>
          </a:prstGeom>
        </p:spPr>
      </p:pic>
      <p:sp>
        <p:nvSpPr>
          <p:cNvPr id="16" name="TextBox 15">
            <a:extLst>
              <a:ext uri="{FF2B5EF4-FFF2-40B4-BE49-F238E27FC236}">
                <a16:creationId xmlns:a16="http://schemas.microsoft.com/office/drawing/2014/main" id="{D472D73F-D9B4-4F17-B3BC-B49EB3767109}"/>
              </a:ext>
            </a:extLst>
          </p:cNvPr>
          <p:cNvSpPr txBox="1"/>
          <p:nvPr/>
        </p:nvSpPr>
        <p:spPr>
          <a:xfrm>
            <a:off x="5033969" y="4499670"/>
            <a:ext cx="6744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dirty="0">
                <a:ln w="0"/>
                <a:solidFill>
                  <a:sysClr val="windowText" lastClr="000000"/>
                </a:solidFill>
                <a:effectLst/>
                <a:uLnTx/>
                <a:uFillTx/>
                <a:latin typeface="Gill Sans MT"/>
                <a:ea typeface="ＭＳ Ｐゴシック"/>
                <a:cs typeface="Arial"/>
              </a:rPr>
              <a:t>+UV</a:t>
            </a:r>
          </a:p>
        </p:txBody>
      </p:sp>
      <p:sp>
        <p:nvSpPr>
          <p:cNvPr id="55" name="TextBox 54">
            <a:extLst>
              <a:ext uri="{FF2B5EF4-FFF2-40B4-BE49-F238E27FC236}">
                <a16:creationId xmlns:a16="http://schemas.microsoft.com/office/drawing/2014/main" id="{1EEA8F7B-B397-485B-8949-52B6074BC6AD}"/>
              </a:ext>
            </a:extLst>
          </p:cNvPr>
          <p:cNvSpPr txBox="1"/>
          <p:nvPr/>
        </p:nvSpPr>
        <p:spPr>
          <a:xfrm>
            <a:off x="6731804" y="4366754"/>
            <a:ext cx="1023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dirty="0">
                <a:ln w="0"/>
                <a:solidFill>
                  <a:sysClr val="windowText" lastClr="000000"/>
                </a:solidFill>
                <a:effectLst/>
                <a:uLnTx/>
                <a:uFillTx/>
                <a:latin typeface="Gill Sans MT"/>
                <a:ea typeface="ＭＳ Ｐゴシック"/>
                <a:cs typeface="Arial"/>
              </a:rPr>
              <a:t>TIJ Variants</a:t>
            </a:r>
          </a:p>
        </p:txBody>
      </p:sp>
      <p:pic>
        <p:nvPicPr>
          <p:cNvPr id="22" name="Graphic 21" descr="Water with solid fill">
            <a:extLst>
              <a:ext uri="{FF2B5EF4-FFF2-40B4-BE49-F238E27FC236}">
                <a16:creationId xmlns:a16="http://schemas.microsoft.com/office/drawing/2014/main" id="{4B930570-2C9C-4DA9-8520-393BC6D1CE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45788" y="4365601"/>
            <a:ext cx="553490" cy="553490"/>
          </a:xfrm>
          <a:prstGeom prst="rect">
            <a:avLst/>
          </a:prstGeom>
        </p:spPr>
      </p:pic>
      <p:sp>
        <p:nvSpPr>
          <p:cNvPr id="58" name="TextBox 57">
            <a:extLst>
              <a:ext uri="{FF2B5EF4-FFF2-40B4-BE49-F238E27FC236}">
                <a16:creationId xmlns:a16="http://schemas.microsoft.com/office/drawing/2014/main" id="{DAEA61D5-0399-4061-9027-213FE95C832C}"/>
              </a:ext>
            </a:extLst>
          </p:cNvPr>
          <p:cNvSpPr txBox="1"/>
          <p:nvPr/>
        </p:nvSpPr>
        <p:spPr>
          <a:xfrm>
            <a:off x="8160633" y="4345989"/>
            <a:ext cx="9102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dirty="0">
                <a:ln w="0"/>
                <a:solidFill>
                  <a:sysClr val="windowText" lastClr="000000"/>
                </a:solidFill>
                <a:effectLst/>
                <a:uLnTx/>
                <a:uFillTx/>
                <a:latin typeface="Gill Sans MT"/>
                <a:ea typeface="ＭＳ Ｐゴシック"/>
                <a:cs typeface="Arial"/>
              </a:rPr>
              <a:t>New Inks</a:t>
            </a:r>
          </a:p>
        </p:txBody>
      </p:sp>
      <p:pic>
        <p:nvPicPr>
          <p:cNvPr id="59" name="Picture 58">
            <a:extLst>
              <a:ext uri="{FF2B5EF4-FFF2-40B4-BE49-F238E27FC236}">
                <a16:creationId xmlns:a16="http://schemas.microsoft.com/office/drawing/2014/main" id="{8284E682-11A5-4875-969B-74B411749735}"/>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254447" y="4105905"/>
            <a:ext cx="1067420" cy="856077"/>
          </a:xfrm>
          <a:prstGeom prst="rect">
            <a:avLst/>
          </a:prstGeom>
        </p:spPr>
      </p:pic>
      <p:sp>
        <p:nvSpPr>
          <p:cNvPr id="60" name="TextBox 59">
            <a:extLst>
              <a:ext uri="{FF2B5EF4-FFF2-40B4-BE49-F238E27FC236}">
                <a16:creationId xmlns:a16="http://schemas.microsoft.com/office/drawing/2014/main" id="{F31C6EE0-8A12-4BEF-9387-05FEA387D578}"/>
              </a:ext>
            </a:extLst>
          </p:cNvPr>
          <p:cNvSpPr txBox="1"/>
          <p:nvPr/>
        </p:nvSpPr>
        <p:spPr>
          <a:xfrm>
            <a:off x="10210291" y="4499670"/>
            <a:ext cx="13385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50" normalizeH="0" baseline="0" noProof="0" dirty="0">
                <a:ln w="0"/>
                <a:solidFill>
                  <a:sysClr val="windowText" lastClr="000000"/>
                </a:solidFill>
                <a:effectLst/>
                <a:uLnTx/>
                <a:uFillTx/>
                <a:latin typeface="Gill Sans MT"/>
                <a:ea typeface="ＭＳ Ｐゴシック"/>
                <a:cs typeface="Arial"/>
              </a:rPr>
              <a:t>R-Series</a:t>
            </a:r>
          </a:p>
        </p:txBody>
      </p:sp>
      <p:pic>
        <p:nvPicPr>
          <p:cNvPr id="61" name="Picture 8" descr="Ax350i Ax-Series - Printing reinvented">
            <a:extLst>
              <a:ext uri="{FF2B5EF4-FFF2-40B4-BE49-F238E27FC236}">
                <a16:creationId xmlns:a16="http://schemas.microsoft.com/office/drawing/2014/main" id="{F3411A99-E005-4EE2-93D0-361C091C9DE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94" t="14274" r="28120"/>
          <a:stretch/>
        </p:blipFill>
        <p:spPr bwMode="auto">
          <a:xfrm>
            <a:off x="6684312" y="2242769"/>
            <a:ext cx="545801" cy="6744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A2EE7A6-154F-4C33-807F-E741D9F0D31E}"/>
              </a:ext>
            </a:extLst>
          </p:cNvPr>
          <p:cNvPicPr>
            <a:picLocks noChangeAspect="1"/>
          </p:cNvPicPr>
          <p:nvPr/>
        </p:nvPicPr>
        <p:blipFill rotWithShape="1">
          <a:blip r:embed="rId13"/>
          <a:srcRect l="20896" r="15246"/>
          <a:stretch/>
        </p:blipFill>
        <p:spPr>
          <a:xfrm>
            <a:off x="5287312" y="2296100"/>
            <a:ext cx="490988" cy="591665"/>
          </a:xfrm>
          <a:prstGeom prst="rect">
            <a:avLst/>
          </a:prstGeom>
        </p:spPr>
      </p:pic>
      <p:pic>
        <p:nvPicPr>
          <p:cNvPr id="62" name="Picture 61">
            <a:extLst>
              <a:ext uri="{FF2B5EF4-FFF2-40B4-BE49-F238E27FC236}">
                <a16:creationId xmlns:a16="http://schemas.microsoft.com/office/drawing/2014/main" id="{5CD955A1-1529-4A2D-AD72-F56925ADBD3D}"/>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219046" y="2293502"/>
            <a:ext cx="722508" cy="579455"/>
          </a:xfrm>
          <a:prstGeom prst="rect">
            <a:avLst/>
          </a:prstGeom>
        </p:spPr>
      </p:pic>
      <p:pic>
        <p:nvPicPr>
          <p:cNvPr id="26" name="Picture 25">
            <a:extLst>
              <a:ext uri="{FF2B5EF4-FFF2-40B4-BE49-F238E27FC236}">
                <a16:creationId xmlns:a16="http://schemas.microsoft.com/office/drawing/2014/main" id="{EF57A154-0EC1-4E49-8348-32EDA1500990}"/>
              </a:ext>
            </a:extLst>
          </p:cNvPr>
          <p:cNvPicPr>
            <a:picLocks noChangeAspect="1"/>
          </p:cNvPicPr>
          <p:nvPr/>
        </p:nvPicPr>
        <p:blipFill rotWithShape="1">
          <a:blip r:embed="rId14"/>
          <a:srcRect t="38979" b="42221"/>
          <a:stretch/>
        </p:blipFill>
        <p:spPr>
          <a:xfrm>
            <a:off x="9459629" y="2847312"/>
            <a:ext cx="1497443" cy="211138"/>
          </a:xfrm>
          <a:prstGeom prst="rect">
            <a:avLst/>
          </a:prstGeom>
        </p:spPr>
      </p:pic>
      <p:pic>
        <p:nvPicPr>
          <p:cNvPr id="63" name="Picture 10">
            <a:extLst>
              <a:ext uri="{FF2B5EF4-FFF2-40B4-BE49-F238E27FC236}">
                <a16:creationId xmlns:a16="http://schemas.microsoft.com/office/drawing/2014/main" id="{9E639E16-5016-496C-83F3-AC979340F53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2284" b="33702"/>
          <a:stretch/>
        </p:blipFill>
        <p:spPr bwMode="auto">
          <a:xfrm>
            <a:off x="9404428" y="2412082"/>
            <a:ext cx="1421657" cy="268287"/>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5B053935-D4A6-470E-A402-DFD11DFCEBC2}"/>
              </a:ext>
            </a:extLst>
          </p:cNvPr>
          <p:cNvCxnSpPr>
            <a:stCxn id="23" idx="3"/>
            <a:endCxn id="61" idx="1"/>
          </p:cNvCxnSpPr>
          <p:nvPr/>
        </p:nvCxnSpPr>
        <p:spPr>
          <a:xfrm flipV="1">
            <a:off x="5778300" y="2579988"/>
            <a:ext cx="906012" cy="119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E1542E8-D23D-454E-8BC7-B26EE5281933}"/>
              </a:ext>
            </a:extLst>
          </p:cNvPr>
          <p:cNvCxnSpPr>
            <a:cxnSpLocks/>
            <a:stCxn id="61" idx="3"/>
            <a:endCxn id="62" idx="1"/>
          </p:cNvCxnSpPr>
          <p:nvPr/>
        </p:nvCxnSpPr>
        <p:spPr>
          <a:xfrm>
            <a:off x="7230113" y="2579988"/>
            <a:ext cx="988933" cy="32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9772D6F4-1AEC-419F-8ED9-7B1494A2E038}"/>
              </a:ext>
            </a:extLst>
          </p:cNvPr>
          <p:cNvCxnSpPr>
            <a:cxnSpLocks/>
            <a:stCxn id="23" idx="2"/>
            <a:endCxn id="26" idx="1"/>
          </p:cNvCxnSpPr>
          <p:nvPr/>
        </p:nvCxnSpPr>
        <p:spPr>
          <a:xfrm rot="16200000" flipH="1">
            <a:off x="7463659" y="956911"/>
            <a:ext cx="65116" cy="3926823"/>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97D87DDB-265B-49A8-8F2B-F3877C6D7573}"/>
              </a:ext>
            </a:extLst>
          </p:cNvPr>
          <p:cNvCxnSpPr>
            <a:cxnSpLocks/>
            <a:stCxn id="61" idx="2"/>
            <a:endCxn id="26" idx="1"/>
          </p:cNvCxnSpPr>
          <p:nvPr/>
        </p:nvCxnSpPr>
        <p:spPr>
          <a:xfrm rot="16200000" flipH="1">
            <a:off x="8190584" y="1683835"/>
            <a:ext cx="35675" cy="25024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E2A8416B-4881-412F-9F7F-AA6E1F39AE18}"/>
              </a:ext>
            </a:extLst>
          </p:cNvPr>
          <p:cNvCxnSpPr>
            <a:cxnSpLocks/>
            <a:stCxn id="62" idx="2"/>
            <a:endCxn id="26" idx="1"/>
          </p:cNvCxnSpPr>
          <p:nvPr/>
        </p:nvCxnSpPr>
        <p:spPr>
          <a:xfrm rot="16200000" flipH="1">
            <a:off x="8980002" y="2473254"/>
            <a:ext cx="79924" cy="879329"/>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7A7E482A-A389-449D-8D90-1A436CCD2869}"/>
              </a:ext>
            </a:extLst>
          </p:cNvPr>
          <p:cNvSpPr/>
          <p:nvPr/>
        </p:nvSpPr>
        <p:spPr>
          <a:xfrm>
            <a:off x="6507789" y="1360921"/>
            <a:ext cx="814782" cy="543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B5C"/>
                </a:solidFill>
                <a:effectLst/>
                <a:uLnTx/>
                <a:uFillTx/>
                <a:latin typeface="Gill Sans MT"/>
                <a:ea typeface="ＭＳ Ｐゴシック"/>
                <a:cs typeface="Arial"/>
              </a:rPr>
              <a:t>Coding as a Service</a:t>
            </a:r>
          </a:p>
        </p:txBody>
      </p:sp>
      <p:sp>
        <p:nvSpPr>
          <p:cNvPr id="94" name="Rectangle 93">
            <a:extLst>
              <a:ext uri="{FF2B5EF4-FFF2-40B4-BE49-F238E27FC236}">
                <a16:creationId xmlns:a16="http://schemas.microsoft.com/office/drawing/2014/main" id="{02C9DCC8-106B-4EBA-9B14-580208288353}"/>
              </a:ext>
            </a:extLst>
          </p:cNvPr>
          <p:cNvSpPr/>
          <p:nvPr/>
        </p:nvSpPr>
        <p:spPr>
          <a:xfrm>
            <a:off x="7911491" y="1362472"/>
            <a:ext cx="3350952" cy="73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z="1400" b="1" spc="50" dirty="0">
                <a:ln w="0"/>
                <a:solidFill>
                  <a:srgbClr val="003B5C"/>
                </a:solidFill>
                <a:latin typeface="Gill Sans MT"/>
                <a:ea typeface="ＭＳ Ｐゴシック"/>
                <a:cs typeface="Arial"/>
              </a:rPr>
              <a:t>Outcome-based </a:t>
            </a:r>
            <a:r>
              <a:rPr kumimoji="0" lang="en-GB" sz="1400" b="1" i="0" u="none" strike="noStrike" kern="1200" cap="none" spc="50" normalizeH="0" baseline="0" noProof="0" dirty="0">
                <a:ln w="0"/>
                <a:solidFill>
                  <a:srgbClr val="003B5C"/>
                </a:solidFill>
                <a:effectLst/>
                <a:uLnTx/>
                <a:uFillTx/>
                <a:latin typeface="Gill Sans MT"/>
                <a:ea typeface="ＭＳ Ｐゴシック"/>
                <a:cs typeface="Arial"/>
              </a:rPr>
              <a:t>services</a:t>
            </a:r>
            <a:r>
              <a:rPr lang="en-GB" sz="1400" b="1" spc="50" dirty="0">
                <a:ln w="0"/>
                <a:solidFill>
                  <a:srgbClr val="003B5C"/>
                </a:solidFill>
                <a:latin typeface="Gill Sans MT"/>
                <a:ea typeface="ＭＳ Ｐゴシック"/>
                <a:cs typeface="Arial"/>
              </a:rPr>
              <a:t>           </a:t>
            </a:r>
            <a:r>
              <a:rPr kumimoji="0" lang="en-GB" sz="1400" b="1" i="0" u="none" strike="noStrike" kern="1200" cap="none" spc="50" normalizeH="0" baseline="0" noProof="0" dirty="0">
                <a:ln w="0"/>
                <a:solidFill>
                  <a:srgbClr val="003B5C"/>
                </a:solidFill>
                <a:effectLst/>
                <a:uLnTx/>
                <a:uFillTx/>
                <a:latin typeface="Gill Sans MT"/>
                <a:ea typeface="ＭＳ Ｐゴシック"/>
                <a:cs typeface="Arial"/>
              </a:rPr>
              <a:t> </a:t>
            </a:r>
            <a:br>
              <a:rPr lang="en-GB" sz="1400" b="1" spc="50" dirty="0">
                <a:ln w="0"/>
                <a:solidFill>
                  <a:srgbClr val="003B5C"/>
                </a:solidFill>
                <a:latin typeface="Gill Sans MT"/>
                <a:ea typeface="ＭＳ Ｐゴシック"/>
                <a:cs typeface="Arial"/>
              </a:rPr>
            </a:br>
            <a:r>
              <a:rPr kumimoji="0" lang="en-GB" sz="1050" b="1" i="0" u="none" strike="noStrike" kern="1200" cap="none" spc="50" normalizeH="0" baseline="0" noProof="0" dirty="0">
                <a:ln w="0"/>
                <a:solidFill>
                  <a:srgbClr val="003B5C"/>
                </a:solidFill>
                <a:effectLst/>
                <a:uLnTx/>
                <a:uFillTx/>
                <a:latin typeface="Gill Sans MT"/>
                <a:ea typeface="ＭＳ Ｐゴシック"/>
                <a:cs typeface="Arial"/>
              </a:rPr>
              <a:t>e.g. Guaranteed </a:t>
            </a:r>
            <a:r>
              <a:rPr lang="en-GB" sz="1050" b="1" spc="50" dirty="0">
                <a:ln w="0"/>
                <a:solidFill>
                  <a:srgbClr val="003B5C"/>
                </a:solidFill>
                <a:latin typeface="Gill Sans MT"/>
                <a:ea typeface="ＭＳ Ｐゴシック"/>
                <a:cs typeface="Arial"/>
              </a:rPr>
              <a:t>code</a:t>
            </a:r>
            <a:r>
              <a:rPr kumimoji="0" lang="en-GB" sz="1050" b="1" i="0" u="none" strike="noStrike" kern="1200" cap="none" spc="50" normalizeH="0" baseline="0" noProof="0" dirty="0">
                <a:ln w="0"/>
                <a:solidFill>
                  <a:srgbClr val="003B5C"/>
                </a:solidFill>
                <a:effectLst/>
                <a:uLnTx/>
                <a:uFillTx/>
                <a:latin typeface="Gill Sans MT"/>
                <a:ea typeface="ＭＳ Ｐゴシック"/>
                <a:cs typeface="Arial"/>
              </a:rPr>
              <a:t> on every product</a:t>
            </a:r>
            <a:endParaRPr kumimoji="0" lang="en-GB" sz="1400" b="1" i="0" u="none" strike="noStrike" kern="1200" cap="none" spc="50" normalizeH="0" baseline="0" noProof="0" dirty="0">
              <a:ln w="0"/>
              <a:solidFill>
                <a:srgbClr val="003B5C"/>
              </a:solidFill>
              <a:effectLst/>
              <a:uLnTx/>
              <a:uFillTx/>
              <a:latin typeface="Gill Sans MT"/>
              <a:ea typeface="ＭＳ Ｐゴシック"/>
              <a:cs typeface="Arial"/>
            </a:endParaRPr>
          </a:p>
        </p:txBody>
      </p:sp>
      <p:cxnSp>
        <p:nvCxnSpPr>
          <p:cNvPr id="6" name="Connector: Elbow 5">
            <a:extLst>
              <a:ext uri="{FF2B5EF4-FFF2-40B4-BE49-F238E27FC236}">
                <a16:creationId xmlns:a16="http://schemas.microsoft.com/office/drawing/2014/main" id="{3AB5EBD8-64F1-42D1-BF08-8536C7D1D0A6}"/>
              </a:ext>
            </a:extLst>
          </p:cNvPr>
          <p:cNvCxnSpPr>
            <a:cxnSpLocks/>
            <a:stCxn id="23" idx="0"/>
          </p:cNvCxnSpPr>
          <p:nvPr/>
        </p:nvCxnSpPr>
        <p:spPr>
          <a:xfrm rot="5400000" flipH="1" flipV="1">
            <a:off x="6161862" y="1497570"/>
            <a:ext cx="169474" cy="142758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44DEA928-8A04-4E4C-A737-75A53F84FD27}"/>
              </a:ext>
            </a:extLst>
          </p:cNvPr>
          <p:cNvCxnSpPr>
            <a:cxnSpLocks/>
            <a:stCxn id="61" idx="0"/>
          </p:cNvCxnSpPr>
          <p:nvPr/>
        </p:nvCxnSpPr>
        <p:spPr>
          <a:xfrm rot="5400000" flipH="1" flipV="1">
            <a:off x="6900731" y="2183109"/>
            <a:ext cx="116143" cy="317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28F28840-3204-4CE3-A10B-5E540C2256B8}"/>
              </a:ext>
            </a:extLst>
          </p:cNvPr>
          <p:cNvCxnSpPr>
            <a:cxnSpLocks/>
          </p:cNvCxnSpPr>
          <p:nvPr/>
        </p:nvCxnSpPr>
        <p:spPr>
          <a:xfrm rot="16200000" flipV="1">
            <a:off x="7686908" y="1400110"/>
            <a:ext cx="166876" cy="161990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70" name="Picture 69" descr="A white rectangular electronic device&#10;&#10;Description automatically generated with low confidence">
            <a:extLst>
              <a:ext uri="{FF2B5EF4-FFF2-40B4-BE49-F238E27FC236}">
                <a16:creationId xmlns:a16="http://schemas.microsoft.com/office/drawing/2014/main" id="{F87050CE-D8EB-4FDD-A614-9E18D08E00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55286" y="4160506"/>
            <a:ext cx="775804" cy="753539"/>
          </a:xfrm>
          <a:prstGeom prst="rect">
            <a:avLst/>
          </a:prstGeom>
          <a:ln w="38100">
            <a:noFill/>
          </a:ln>
        </p:spPr>
      </p:pic>
      <p:pic>
        <p:nvPicPr>
          <p:cNvPr id="3" name="Picture 2">
            <a:extLst>
              <a:ext uri="{FF2B5EF4-FFF2-40B4-BE49-F238E27FC236}">
                <a16:creationId xmlns:a16="http://schemas.microsoft.com/office/drawing/2014/main" id="{5D7A218B-35F0-4C85-91D2-7EE7A40B90F1}"/>
              </a:ext>
            </a:extLst>
          </p:cNvPr>
          <p:cNvPicPr>
            <a:picLocks noChangeAspect="1"/>
          </p:cNvPicPr>
          <p:nvPr/>
        </p:nvPicPr>
        <p:blipFill>
          <a:blip r:embed="rId17"/>
          <a:stretch>
            <a:fillRect/>
          </a:stretch>
        </p:blipFill>
        <p:spPr>
          <a:xfrm>
            <a:off x="6083981" y="5290081"/>
            <a:ext cx="994598" cy="751315"/>
          </a:xfrm>
          <a:prstGeom prst="rect">
            <a:avLst/>
          </a:prstGeom>
        </p:spPr>
      </p:pic>
      <p:sp>
        <p:nvSpPr>
          <p:cNvPr id="20" name="TextBox 19">
            <a:extLst>
              <a:ext uri="{FF2B5EF4-FFF2-40B4-BE49-F238E27FC236}">
                <a16:creationId xmlns:a16="http://schemas.microsoft.com/office/drawing/2014/main" id="{F3C72310-0281-317D-B664-4C30B7EF4D46}"/>
              </a:ext>
            </a:extLst>
          </p:cNvPr>
          <p:cNvSpPr txBox="1"/>
          <p:nvPr/>
        </p:nvSpPr>
        <p:spPr>
          <a:xfrm rot="16200000">
            <a:off x="-2139666" y="3474780"/>
            <a:ext cx="626437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9639"/>
                </a:solidFill>
                <a:effectLst/>
                <a:uLnTx/>
                <a:uFillTx/>
                <a:latin typeface="Gill Sans MT"/>
                <a:ea typeface="ＭＳ Ｐゴシック"/>
                <a:cs typeface="Arial"/>
              </a:rPr>
              <a:t> Increasing Value to Customer + Domino</a:t>
            </a:r>
          </a:p>
        </p:txBody>
      </p:sp>
      <p:sp>
        <p:nvSpPr>
          <p:cNvPr id="29" name="TextBox 28">
            <a:extLst>
              <a:ext uri="{FF2B5EF4-FFF2-40B4-BE49-F238E27FC236}">
                <a16:creationId xmlns:a16="http://schemas.microsoft.com/office/drawing/2014/main" id="{5A48B286-3DD4-D07C-05EE-FCE831F5B54A}"/>
              </a:ext>
            </a:extLst>
          </p:cNvPr>
          <p:cNvSpPr txBox="1"/>
          <p:nvPr/>
        </p:nvSpPr>
        <p:spPr>
          <a:xfrm>
            <a:off x="785026" y="5325649"/>
            <a:ext cx="1940058" cy="627672"/>
          </a:xfrm>
          <a:prstGeom prst="rect">
            <a:avLst/>
          </a:prstGeom>
          <a:noFill/>
        </p:spPr>
        <p:txBody>
          <a:bodyPr wrap="square">
            <a:spAutoFit/>
          </a:bodyPr>
          <a:lstStyle/>
          <a:p>
            <a:pPr marL="0" marR="0" lvl="0" indent="0" algn="r" defTabSz="533400" rtl="0" eaLnBrk="1" fontAlgn="auto" latinLnBrk="0" hangingPunct="1">
              <a:lnSpc>
                <a:spcPct val="10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Gill Sans MT"/>
                <a:ea typeface="ＭＳ Ｐゴシック"/>
                <a:cs typeface="Arial"/>
              </a:rPr>
              <a:t>Core</a:t>
            </a:r>
            <a:endParaRPr kumimoji="0" lang="en-GB" sz="2000" b="1" i="0" u="none" strike="noStrike" kern="1200" cap="none" spc="0" normalizeH="0" baseline="0" noProof="0" dirty="0">
              <a:ln>
                <a:noFill/>
              </a:ln>
              <a:solidFill>
                <a:srgbClr val="000000"/>
              </a:solidFill>
              <a:effectLst/>
              <a:uLnTx/>
              <a:uFillTx/>
              <a:latin typeface="Gill Sans MT"/>
              <a:ea typeface="ＭＳ Ｐゴシック"/>
              <a:cs typeface="Arial"/>
            </a:endParaRPr>
          </a:p>
          <a:p>
            <a:pPr marL="0" marR="0" lvl="0" indent="0" algn="r" defTabSz="533400" rtl="0" eaLnBrk="1" fontAlgn="auto" latinLnBrk="0" hangingPunct="1">
              <a:lnSpc>
                <a:spcPts val="0"/>
              </a:lnSpc>
              <a:spcBef>
                <a:spcPct val="0"/>
              </a:spcBef>
              <a:spcAft>
                <a:spcPct val="350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Gill Sans MT"/>
                <a:ea typeface="ＭＳ Ｐゴシック"/>
                <a:cs typeface="Arial"/>
              </a:rPr>
              <a:t>Replacement Printers / Inks</a:t>
            </a:r>
          </a:p>
        </p:txBody>
      </p:sp>
      <p:sp>
        <p:nvSpPr>
          <p:cNvPr id="2" name="TextBox 1">
            <a:extLst>
              <a:ext uri="{FF2B5EF4-FFF2-40B4-BE49-F238E27FC236}">
                <a16:creationId xmlns:a16="http://schemas.microsoft.com/office/drawing/2014/main" id="{9660A11A-F8D4-074B-6F59-EC4B5DB6DE2C}"/>
              </a:ext>
            </a:extLst>
          </p:cNvPr>
          <p:cNvSpPr txBox="1"/>
          <p:nvPr/>
        </p:nvSpPr>
        <p:spPr>
          <a:xfrm>
            <a:off x="6167789" y="3412801"/>
            <a:ext cx="1338581" cy="369332"/>
          </a:xfrm>
          <a:prstGeom prst="rect">
            <a:avLst/>
          </a:prstGeom>
          <a:noFill/>
        </p:spPr>
        <p:txBody>
          <a:bodyPr wrap="square" rtlCol="0">
            <a:spAutoFit/>
          </a:bodyPr>
          <a:lstStyle/>
          <a:p>
            <a:r>
              <a:rPr lang="en-GB" b="1" dirty="0" err="1">
                <a:solidFill>
                  <a:schemeClr val="accent3"/>
                </a:solidFill>
                <a:latin typeface="+mj-lt"/>
              </a:rPr>
              <a:t>SafeGuard</a:t>
            </a:r>
            <a:endParaRPr lang="en-GB" b="1" dirty="0">
              <a:solidFill>
                <a:schemeClr val="accent3"/>
              </a:solidFill>
              <a:latin typeface="+mj-lt"/>
            </a:endParaRPr>
          </a:p>
        </p:txBody>
      </p:sp>
      <p:sp>
        <p:nvSpPr>
          <p:cNvPr id="5" name="TextBox 4">
            <a:extLst>
              <a:ext uri="{FF2B5EF4-FFF2-40B4-BE49-F238E27FC236}">
                <a16:creationId xmlns:a16="http://schemas.microsoft.com/office/drawing/2014/main" id="{06BFFFA8-47EA-D7AF-7D03-53C9019B9B8F}"/>
              </a:ext>
            </a:extLst>
          </p:cNvPr>
          <p:cNvSpPr txBox="1"/>
          <p:nvPr/>
        </p:nvSpPr>
        <p:spPr>
          <a:xfrm>
            <a:off x="7885320" y="3412801"/>
            <a:ext cx="1547146" cy="369332"/>
          </a:xfrm>
          <a:prstGeom prst="rect">
            <a:avLst/>
          </a:prstGeom>
          <a:noFill/>
        </p:spPr>
        <p:txBody>
          <a:bodyPr wrap="square" rtlCol="0">
            <a:spAutoFit/>
          </a:bodyPr>
          <a:lstStyle/>
          <a:p>
            <a:r>
              <a:rPr lang="en-GB" b="1" dirty="0" err="1">
                <a:solidFill>
                  <a:schemeClr val="accent3"/>
                </a:solidFill>
                <a:latin typeface="+mj-lt"/>
              </a:rPr>
              <a:t>SafeSupply</a:t>
            </a:r>
            <a:endParaRPr lang="en-GB" b="1" dirty="0">
              <a:solidFill>
                <a:schemeClr val="accent3"/>
              </a:solidFill>
              <a:latin typeface="+mj-lt"/>
            </a:endParaRPr>
          </a:p>
        </p:txBody>
      </p:sp>
      <p:sp>
        <p:nvSpPr>
          <p:cNvPr id="8" name="TextBox 7">
            <a:extLst>
              <a:ext uri="{FF2B5EF4-FFF2-40B4-BE49-F238E27FC236}">
                <a16:creationId xmlns:a16="http://schemas.microsoft.com/office/drawing/2014/main" id="{C6D4FA95-6D08-D2AE-3F9F-409B3FAD5B09}"/>
              </a:ext>
            </a:extLst>
          </p:cNvPr>
          <p:cNvSpPr txBox="1"/>
          <p:nvPr/>
        </p:nvSpPr>
        <p:spPr>
          <a:xfrm>
            <a:off x="4489506" y="3294617"/>
            <a:ext cx="1547146" cy="646331"/>
          </a:xfrm>
          <a:prstGeom prst="rect">
            <a:avLst/>
          </a:prstGeom>
          <a:noFill/>
        </p:spPr>
        <p:txBody>
          <a:bodyPr wrap="square" rtlCol="0">
            <a:spAutoFit/>
          </a:bodyPr>
          <a:lstStyle/>
          <a:p>
            <a:pPr algn="ctr"/>
            <a:r>
              <a:rPr lang="en-GB" b="1" dirty="0">
                <a:solidFill>
                  <a:schemeClr val="accent3"/>
                </a:solidFill>
                <a:latin typeface="+mj-lt"/>
              </a:rPr>
              <a:t>Finance</a:t>
            </a:r>
            <a:br>
              <a:rPr lang="en-GB" b="1" dirty="0">
                <a:solidFill>
                  <a:schemeClr val="accent3"/>
                </a:solidFill>
                <a:latin typeface="+mj-lt"/>
              </a:rPr>
            </a:br>
            <a:r>
              <a:rPr lang="en-GB" b="1" dirty="0">
                <a:solidFill>
                  <a:schemeClr val="accent3"/>
                </a:solidFill>
                <a:latin typeface="+mj-lt"/>
              </a:rPr>
              <a:t>Services</a:t>
            </a:r>
          </a:p>
        </p:txBody>
      </p:sp>
    </p:spTree>
    <p:extLst>
      <p:ext uri="{BB962C8B-B14F-4D97-AF65-F5344CB8AC3E}">
        <p14:creationId xmlns:p14="http://schemas.microsoft.com/office/powerpoint/2010/main" val="1122981024"/>
      </p:ext>
    </p:extLst>
  </p:cSld>
  <p:clrMapOvr>
    <a:masterClrMapping/>
  </p:clrMapOvr>
  <mc:AlternateContent xmlns:mc="http://schemas.openxmlformats.org/markup-compatibility/2006" xmlns:p14="http://schemas.microsoft.com/office/powerpoint/2010/main">
    <mc:Choice Requires="p14">
      <p:transition spd="med" p14:dur="700" advTm="3549">
        <p:fade/>
      </p:transition>
    </mc:Choice>
    <mc:Fallback xmlns="">
      <p:transition spd="med" advTm="3549">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E457-8AFB-48C4-8AE3-36573029EC85}"/>
              </a:ext>
            </a:extLst>
          </p:cNvPr>
          <p:cNvSpPr>
            <a:spLocks noGrp="1"/>
          </p:cNvSpPr>
          <p:nvPr>
            <p:ph type="title"/>
          </p:nvPr>
        </p:nvSpPr>
        <p:spPr/>
        <p:txBody>
          <a:bodyPr/>
          <a:lstStyle/>
          <a:p>
            <a:r>
              <a:rPr lang="en-GB" sz="2800" dirty="0"/>
              <a:t>Lutz Altmann</a:t>
            </a:r>
            <a:br>
              <a:rPr lang="en-GB" sz="2800" dirty="0"/>
            </a:br>
            <a:r>
              <a:rPr lang="en-GB" sz="2800" dirty="0"/>
              <a:t>Senior Laser Application Specialist</a:t>
            </a:r>
          </a:p>
        </p:txBody>
      </p:sp>
      <p:sp>
        <p:nvSpPr>
          <p:cNvPr id="3" name="Text Placeholder 2">
            <a:extLst>
              <a:ext uri="{FF2B5EF4-FFF2-40B4-BE49-F238E27FC236}">
                <a16:creationId xmlns:a16="http://schemas.microsoft.com/office/drawing/2014/main" id="{2FFA773F-8039-4E51-957B-D1C6DD7648A2}"/>
              </a:ext>
            </a:extLst>
          </p:cNvPr>
          <p:cNvSpPr>
            <a:spLocks noGrp="1"/>
          </p:cNvSpPr>
          <p:nvPr>
            <p:ph type="body" idx="1"/>
          </p:nvPr>
        </p:nvSpPr>
        <p:spPr/>
        <p:txBody>
          <a:bodyPr/>
          <a:lstStyle/>
          <a:p>
            <a:r>
              <a:rPr lang="en-GB" dirty="0"/>
              <a:t>New Sustainable Flexible Film Materials:</a:t>
            </a:r>
            <a:br>
              <a:rPr lang="en-GB" dirty="0"/>
            </a:br>
            <a:r>
              <a:rPr lang="en-GB" dirty="0"/>
              <a:t>What are the Best Coding Solutions?</a:t>
            </a:r>
          </a:p>
        </p:txBody>
      </p:sp>
    </p:spTree>
    <p:extLst>
      <p:ext uri="{BB962C8B-B14F-4D97-AF65-F5344CB8AC3E}">
        <p14:creationId xmlns:p14="http://schemas.microsoft.com/office/powerpoint/2010/main" val="287588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FB85-AD2C-4AA6-9B88-0A22AB42988B}"/>
              </a:ext>
            </a:extLst>
          </p:cNvPr>
          <p:cNvSpPr>
            <a:spLocks noGrp="1"/>
          </p:cNvSpPr>
          <p:nvPr>
            <p:ph type="title"/>
          </p:nvPr>
        </p:nvSpPr>
        <p:spPr>
          <a:xfrm>
            <a:off x="609600" y="281254"/>
            <a:ext cx="8376458" cy="1008063"/>
          </a:xfrm>
        </p:spPr>
        <p:txBody>
          <a:bodyPr/>
          <a:lstStyle/>
          <a:p>
            <a:r>
              <a:rPr lang="en-GB" dirty="0"/>
              <a:t>Code on sustainable flexible materials</a:t>
            </a:r>
          </a:p>
        </p:txBody>
      </p:sp>
      <p:sp>
        <p:nvSpPr>
          <p:cNvPr id="3" name="Content Placeholder 2">
            <a:extLst>
              <a:ext uri="{FF2B5EF4-FFF2-40B4-BE49-F238E27FC236}">
                <a16:creationId xmlns:a16="http://schemas.microsoft.com/office/drawing/2014/main" id="{A78D4040-B321-406F-BAB1-0A8B5DE8A594}"/>
              </a:ext>
            </a:extLst>
          </p:cNvPr>
          <p:cNvSpPr>
            <a:spLocks noGrp="1"/>
          </p:cNvSpPr>
          <p:nvPr>
            <p:ph idx="1"/>
          </p:nvPr>
        </p:nvSpPr>
        <p:spPr/>
        <p:txBody>
          <a:bodyPr/>
          <a:lstStyle/>
          <a:p>
            <a:r>
              <a:rPr lang="en-GB" dirty="0"/>
              <a:t>What are the coding requirements for sustainable packing materials from the market?</a:t>
            </a:r>
          </a:p>
          <a:p>
            <a:endParaRPr lang="en-GB" dirty="0"/>
          </a:p>
          <a:p>
            <a:r>
              <a:rPr lang="en-GB" dirty="0"/>
              <a:t>Can we securely code on sustainable flexible materials? </a:t>
            </a:r>
          </a:p>
          <a:p>
            <a:pPr marL="0" indent="0">
              <a:buNone/>
            </a:pPr>
            <a:endParaRPr lang="en-GB" dirty="0"/>
          </a:p>
          <a:p>
            <a:r>
              <a:rPr lang="en-GB" dirty="0"/>
              <a:t>How did Domino select the appropriate solution?</a:t>
            </a:r>
          </a:p>
          <a:p>
            <a:endParaRPr lang="en-GB" dirty="0"/>
          </a:p>
          <a:p>
            <a:r>
              <a:rPr lang="en-GB" dirty="0"/>
              <a:t>How did Domino ensure that the laser did not compromise the film’s integrity?</a:t>
            </a:r>
          </a:p>
          <a:p>
            <a:pPr marL="0" indent="0">
              <a:buNone/>
            </a:pPr>
            <a:endParaRPr lang="en-GB" dirty="0"/>
          </a:p>
          <a:p>
            <a:endParaRPr lang="en-GB" dirty="0"/>
          </a:p>
        </p:txBody>
      </p:sp>
    </p:spTree>
    <p:extLst>
      <p:ext uri="{BB962C8B-B14F-4D97-AF65-F5344CB8AC3E}">
        <p14:creationId xmlns:p14="http://schemas.microsoft.com/office/powerpoint/2010/main" val="405648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a:xfrm>
            <a:off x="3282961" y="3162776"/>
            <a:ext cx="5626078" cy="1278738"/>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a:fillRect/>
          </a:stretch>
        </p:blipFill>
        <p:spPr>
          <a:xfrm>
            <a:off x="3445556" y="4441515"/>
            <a:ext cx="722009" cy="97427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9466"/>
          <a:stretch>
            <a:fillRect/>
          </a:stretch>
        </p:blipFill>
        <p:spPr>
          <a:xfrm>
            <a:off x="3455540" y="5454599"/>
            <a:ext cx="5284252" cy="275297"/>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val="0"/>
              </a:ext>
            </a:extLst>
          </a:blip>
          <a:srcRect/>
          <a:stretch>
            <a:fillRect/>
          </a:stretch>
        </p:blipFill>
        <p:spPr>
          <a:xfrm>
            <a:off x="4167564" y="4719879"/>
            <a:ext cx="565429" cy="695912"/>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val="0"/>
              </a:ext>
            </a:extLst>
          </a:blip>
          <a:srcRect/>
          <a:stretch>
            <a:fillRect/>
          </a:stretch>
        </p:blipFill>
        <p:spPr>
          <a:xfrm>
            <a:off x="4732992" y="4589395"/>
            <a:ext cx="408849" cy="826397"/>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val="0"/>
              </a:ext>
            </a:extLst>
          </a:blip>
          <a:srcRect/>
          <a:stretch>
            <a:fillRect/>
          </a:stretch>
        </p:blipFill>
        <p:spPr>
          <a:xfrm>
            <a:off x="5141840" y="4719879"/>
            <a:ext cx="574128" cy="695911"/>
          </a:xfrm>
          <a:prstGeom prst="rect">
            <a:avLst/>
          </a:prstGeom>
        </p:spPr>
      </p:pic>
      <p:pic>
        <p:nvPicPr>
          <p:cNvPr id="11" name="Picture 10"/>
          <p:cNvPicPr>
            <a:picLocks noChangeAspect="1"/>
          </p:cNvPicPr>
          <p:nvPr/>
        </p:nvPicPr>
        <p:blipFill rotWithShape="1">
          <a:blip r:embed="rId9" cstate="screen">
            <a:extLst>
              <a:ext uri="{28A0092B-C50C-407E-A947-70E740481C1C}">
                <a14:useLocalDpi xmlns:a14="http://schemas.microsoft.com/office/drawing/2010/main" val="0"/>
              </a:ext>
            </a:extLst>
          </a:blip>
          <a:srcRect/>
          <a:stretch>
            <a:fillRect/>
          </a:stretch>
        </p:blipFill>
        <p:spPr>
          <a:xfrm>
            <a:off x="5715968" y="4719879"/>
            <a:ext cx="361777" cy="695911"/>
          </a:xfrm>
          <a:prstGeom prst="rect">
            <a:avLst/>
          </a:prstGeom>
        </p:spPr>
      </p:pic>
      <p:pic>
        <p:nvPicPr>
          <p:cNvPr id="12" name="Picture 11"/>
          <p:cNvPicPr>
            <a:picLocks noChangeAspect="1"/>
          </p:cNvPicPr>
          <p:nvPr/>
        </p:nvPicPr>
        <p:blipFill rotWithShape="1">
          <a:blip r:embed="rId10" cstate="screen">
            <a:extLst>
              <a:ext uri="{28A0092B-C50C-407E-A947-70E740481C1C}">
                <a14:useLocalDpi xmlns:a14="http://schemas.microsoft.com/office/drawing/2010/main" val="0"/>
              </a:ext>
            </a:extLst>
          </a:blip>
          <a:srcRect/>
          <a:stretch>
            <a:fillRect/>
          </a:stretch>
        </p:blipFill>
        <p:spPr>
          <a:xfrm>
            <a:off x="6081322" y="4719879"/>
            <a:ext cx="652417" cy="687212"/>
          </a:xfrm>
          <a:prstGeom prst="rect">
            <a:avLst/>
          </a:prstGeom>
        </p:spPr>
      </p:pic>
      <p:pic>
        <p:nvPicPr>
          <p:cNvPr id="13" name="Picture 12"/>
          <p:cNvPicPr>
            <a:picLocks noChangeAspect="1"/>
          </p:cNvPicPr>
          <p:nvPr/>
        </p:nvPicPr>
        <p:blipFill rotWithShape="1">
          <a:blip r:embed="rId11" cstate="screen">
            <a:extLst>
              <a:ext uri="{28A0092B-C50C-407E-A947-70E740481C1C}">
                <a14:useLocalDpi xmlns:a14="http://schemas.microsoft.com/office/drawing/2010/main" val="0"/>
              </a:ext>
            </a:extLst>
          </a:blip>
          <a:srcRect/>
          <a:stretch>
            <a:fillRect/>
          </a:stretch>
        </p:blipFill>
        <p:spPr>
          <a:xfrm>
            <a:off x="6733738" y="4458912"/>
            <a:ext cx="478440" cy="948180"/>
          </a:xfrm>
          <a:prstGeom prst="rect">
            <a:avLst/>
          </a:prstGeom>
        </p:spPr>
      </p:pic>
      <p:pic>
        <p:nvPicPr>
          <p:cNvPr id="14" name="Picture 13"/>
          <p:cNvPicPr>
            <a:picLocks noChangeAspect="1"/>
          </p:cNvPicPr>
          <p:nvPr/>
        </p:nvPicPr>
        <p:blipFill rotWithShape="1">
          <a:blip r:embed="rId12" cstate="screen">
            <a:extLst>
              <a:ext uri="{28A0092B-C50C-407E-A947-70E740481C1C}">
                <a14:useLocalDpi xmlns:a14="http://schemas.microsoft.com/office/drawing/2010/main" val="0"/>
              </a:ext>
            </a:extLst>
          </a:blip>
          <a:srcRect/>
          <a:stretch>
            <a:fillRect/>
          </a:stretch>
        </p:blipFill>
        <p:spPr>
          <a:xfrm>
            <a:off x="7214394" y="4472546"/>
            <a:ext cx="145664" cy="920750"/>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389465" y="4719879"/>
            <a:ext cx="654496" cy="678515"/>
          </a:xfrm>
          <a:prstGeom prst="rect">
            <a:avLst/>
          </a:prstGeom>
        </p:spPr>
      </p:pic>
      <p:pic>
        <p:nvPicPr>
          <p:cNvPr id="16" name="Picture 15"/>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7977680" y="4476706"/>
            <a:ext cx="730707" cy="929990"/>
          </a:xfrm>
          <a:prstGeom prst="rect">
            <a:avLst/>
          </a:prstGeom>
        </p:spPr>
      </p:pic>
      <p:pic>
        <p:nvPicPr>
          <p:cNvPr id="17" name="Picture 16" descr="FUTAMURA LOGO CMYK.png">
            <a:extLst>
              <a:ext uri="{FF2B5EF4-FFF2-40B4-BE49-F238E27FC236}">
                <a16:creationId xmlns:a16="http://schemas.microsoft.com/office/drawing/2014/main" id="{5A42A42C-AB29-451F-B4E0-BCE266C89308}"/>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437984" y="761548"/>
            <a:ext cx="4050504" cy="862757"/>
          </a:xfrm>
          <a:prstGeom prst="rect">
            <a:avLst/>
          </a:prstGeom>
        </p:spPr>
      </p:pic>
      <p:sp>
        <p:nvSpPr>
          <p:cNvPr id="18" name="TextBox 17">
            <a:extLst>
              <a:ext uri="{FF2B5EF4-FFF2-40B4-BE49-F238E27FC236}">
                <a16:creationId xmlns:a16="http://schemas.microsoft.com/office/drawing/2014/main" id="{78798F3E-9A3B-44ED-AF00-6933A0FFBA5B}"/>
              </a:ext>
            </a:extLst>
          </p:cNvPr>
          <p:cNvSpPr txBox="1"/>
          <p:nvPr/>
        </p:nvSpPr>
        <p:spPr>
          <a:xfrm>
            <a:off x="4089968" y="5819633"/>
            <a:ext cx="4108817" cy="371513"/>
          </a:xfrm>
          <a:prstGeom prst="rect">
            <a:avLst/>
          </a:prstGeom>
          <a:noFill/>
        </p:spPr>
        <p:txBody>
          <a:bodyPr wrap="none" tIns="46800" bIns="46800" rtlCol="0" anchor="ctr" anchorCtr="0">
            <a:spAutoFit/>
          </a:bodyPr>
          <a:lstStyle/>
          <a:p>
            <a:pPr algn="ctr"/>
            <a:r>
              <a:rPr lang="en-GB" b="1" dirty="0">
                <a:solidFill>
                  <a:srgbClr val="636769"/>
                </a:solidFill>
                <a:latin typeface="Arial"/>
              </a:rPr>
              <a:t>Renewable, compostable film range</a:t>
            </a:r>
          </a:p>
        </p:txBody>
      </p:sp>
      <p:pic>
        <p:nvPicPr>
          <p:cNvPr id="2" name="Graphic 1">
            <a:extLst>
              <a:ext uri="{FF2B5EF4-FFF2-40B4-BE49-F238E27FC236}">
                <a16:creationId xmlns:a16="http://schemas.microsoft.com/office/drawing/2014/main" id="{F66D5FB3-B46B-EFEA-A0AC-BEA68166009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15254" y="804905"/>
            <a:ext cx="4076219" cy="862756"/>
          </a:xfrm>
          <a:prstGeom prst="rect">
            <a:avLst/>
          </a:prstGeom>
        </p:spPr>
      </p:pic>
      <p:sp>
        <p:nvSpPr>
          <p:cNvPr id="5" name="TextBox 4">
            <a:extLst>
              <a:ext uri="{FF2B5EF4-FFF2-40B4-BE49-F238E27FC236}">
                <a16:creationId xmlns:a16="http://schemas.microsoft.com/office/drawing/2014/main" id="{B9135D57-9E88-0E6A-2E67-8F90FBAEE3F9}"/>
              </a:ext>
            </a:extLst>
          </p:cNvPr>
          <p:cNvSpPr txBox="1"/>
          <p:nvPr/>
        </p:nvSpPr>
        <p:spPr>
          <a:xfrm>
            <a:off x="3935761" y="2114971"/>
            <a:ext cx="4521689" cy="769441"/>
          </a:xfrm>
          <a:prstGeom prst="rect">
            <a:avLst/>
          </a:prstGeom>
          <a:noFill/>
        </p:spPr>
        <p:txBody>
          <a:bodyPr wrap="square">
            <a:spAutoFit/>
          </a:bodyPr>
          <a:lstStyle/>
          <a:p>
            <a:pPr>
              <a:defRPr/>
            </a:pPr>
            <a:r>
              <a:rPr lang="en-GB" sz="4400" b="1" dirty="0">
                <a:solidFill>
                  <a:prstClr val="black"/>
                </a:solidFill>
                <a:latin typeface="Arial"/>
              </a:rPr>
              <a:t>Collaboration</a:t>
            </a:r>
          </a:p>
        </p:txBody>
      </p:sp>
      <p:sp>
        <p:nvSpPr>
          <p:cNvPr id="3" name="Content Placeholder 2">
            <a:extLst>
              <a:ext uri="{FF2B5EF4-FFF2-40B4-BE49-F238E27FC236}">
                <a16:creationId xmlns:a16="http://schemas.microsoft.com/office/drawing/2014/main" id="{277CC7C1-44F7-AB13-AE0F-C9654170B68B}"/>
              </a:ext>
            </a:extLst>
          </p:cNvPr>
          <p:cNvSpPr txBox="1">
            <a:spLocks/>
          </p:cNvSpPr>
          <p:nvPr/>
        </p:nvSpPr>
        <p:spPr bwMode="auto">
          <a:xfrm>
            <a:off x="2394894" y="6355528"/>
            <a:ext cx="7365702" cy="63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9100" indent="-419100" algn="l" rtl="0" eaLnBrk="1" fontAlgn="base" hangingPunct="1">
              <a:spcBef>
                <a:spcPct val="20000"/>
              </a:spcBef>
              <a:spcAft>
                <a:spcPct val="0"/>
              </a:spcAft>
              <a:buClr>
                <a:schemeClr val="accent2"/>
              </a:buClr>
              <a:buChar char="•"/>
              <a:defRPr sz="28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4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9pPr>
          </a:lstStyle>
          <a:p>
            <a:pPr marL="0" indent="0" algn="ctr">
              <a:lnSpc>
                <a:spcPts val="1600"/>
              </a:lnSpc>
              <a:buFontTx/>
              <a:buNone/>
            </a:pPr>
            <a:r>
              <a:rPr lang="en-GB" sz="1600" kern="0" dirty="0">
                <a:latin typeface="+mj-lt"/>
              </a:rPr>
              <a:t>Amaia Cowan, </a:t>
            </a:r>
            <a:r>
              <a:rPr lang="en-US" sz="1600" kern="0" dirty="0">
                <a:latin typeface="+mj-lt"/>
              </a:rPr>
              <a:t>Business Development Manager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981748" y="738337"/>
            <a:ext cx="6258518" cy="5966306"/>
            <a:chOff x="3037067" y="738337"/>
            <a:chExt cx="6259333" cy="5966306"/>
          </a:xfrm>
        </p:grpSpPr>
        <p:sp>
          <p:nvSpPr>
            <p:cNvPr id="12" name="Freeform 14"/>
            <p:cNvSpPr/>
            <p:nvPr/>
          </p:nvSpPr>
          <p:spPr bwMode="auto">
            <a:xfrm rot="19784635">
              <a:off x="5308286" y="1138336"/>
              <a:ext cx="1930340" cy="1744939"/>
            </a:xfrm>
            <a:custGeom>
              <a:avLst/>
              <a:gdLst/>
              <a:ahLst/>
              <a:cxnLst/>
              <a:rect l="l" t="t" r="r" b="b"/>
              <a:pathLst>
                <a:path w="1754188" h="1585912">
                  <a:moveTo>
                    <a:pt x="32540" y="0"/>
                  </a:moveTo>
                  <a:cubicBezTo>
                    <a:pt x="32547" y="0"/>
                    <a:pt x="32685" y="0"/>
                    <a:pt x="35498" y="0"/>
                  </a:cubicBezTo>
                  <a:cubicBezTo>
                    <a:pt x="384561" y="8876"/>
                    <a:pt x="727707" y="109475"/>
                    <a:pt x="1029439" y="287003"/>
                  </a:cubicBezTo>
                  <a:cubicBezTo>
                    <a:pt x="1319339" y="458613"/>
                    <a:pt x="1567824" y="701234"/>
                    <a:pt x="1748272" y="988236"/>
                  </a:cubicBezTo>
                  <a:cubicBezTo>
                    <a:pt x="1754188" y="997113"/>
                    <a:pt x="1754188" y="1005989"/>
                    <a:pt x="1754188" y="1014865"/>
                  </a:cubicBezTo>
                  <a:cubicBezTo>
                    <a:pt x="1751230" y="1023742"/>
                    <a:pt x="1745314" y="1032618"/>
                    <a:pt x="1736439" y="1035577"/>
                  </a:cubicBezTo>
                  <a:cubicBezTo>
                    <a:pt x="1671360" y="1074041"/>
                    <a:pt x="1458372" y="1198311"/>
                    <a:pt x="792787" y="1582953"/>
                  </a:cubicBezTo>
                  <a:cubicBezTo>
                    <a:pt x="786870" y="1585912"/>
                    <a:pt x="780954" y="1585912"/>
                    <a:pt x="775038" y="1585912"/>
                  </a:cubicBezTo>
                  <a:cubicBezTo>
                    <a:pt x="763205" y="1585912"/>
                    <a:pt x="754331" y="1579995"/>
                    <a:pt x="748414" y="1571118"/>
                  </a:cubicBezTo>
                  <a:cubicBezTo>
                    <a:pt x="701084" y="1503066"/>
                    <a:pt x="647837" y="1440931"/>
                    <a:pt x="585716" y="1387673"/>
                  </a:cubicBezTo>
                  <a:cubicBezTo>
                    <a:pt x="573883" y="1378797"/>
                    <a:pt x="570925" y="1361044"/>
                    <a:pt x="576841" y="1346250"/>
                  </a:cubicBezTo>
                  <a:cubicBezTo>
                    <a:pt x="593875" y="1317042"/>
                    <a:pt x="596897" y="1311862"/>
                    <a:pt x="597433" y="1310943"/>
                  </a:cubicBezTo>
                  <a:lnTo>
                    <a:pt x="597989" y="1311149"/>
                  </a:lnTo>
                  <a:cubicBezTo>
                    <a:pt x="608058" y="1293857"/>
                    <a:pt x="608058" y="1293857"/>
                    <a:pt x="608058" y="1293857"/>
                  </a:cubicBezTo>
                  <a:cubicBezTo>
                    <a:pt x="656626" y="1320619"/>
                    <a:pt x="656626" y="1320619"/>
                    <a:pt x="656626" y="1320619"/>
                  </a:cubicBezTo>
                  <a:cubicBezTo>
                    <a:pt x="661483" y="1323052"/>
                    <a:pt x="666340" y="1325485"/>
                    <a:pt x="671197" y="1325485"/>
                  </a:cubicBezTo>
                  <a:cubicBezTo>
                    <a:pt x="678482" y="1325485"/>
                    <a:pt x="685767" y="1323052"/>
                    <a:pt x="690624" y="1318186"/>
                  </a:cubicBezTo>
                  <a:cubicBezTo>
                    <a:pt x="697909" y="1308454"/>
                    <a:pt x="700338" y="1296290"/>
                    <a:pt x="695481" y="1284126"/>
                  </a:cubicBezTo>
                  <a:cubicBezTo>
                    <a:pt x="576488" y="1067599"/>
                    <a:pt x="576488" y="1067599"/>
                    <a:pt x="576488" y="1067599"/>
                  </a:cubicBezTo>
                  <a:cubicBezTo>
                    <a:pt x="571631" y="1060300"/>
                    <a:pt x="564346" y="1053002"/>
                    <a:pt x="552204" y="1053002"/>
                  </a:cubicBezTo>
                  <a:cubicBezTo>
                    <a:pt x="552126" y="1053004"/>
                    <a:pt x="306934" y="1060300"/>
                    <a:pt x="306934" y="1060300"/>
                  </a:cubicBezTo>
                  <a:cubicBezTo>
                    <a:pt x="294792" y="1060300"/>
                    <a:pt x="285078" y="1070032"/>
                    <a:pt x="280221" y="1079763"/>
                  </a:cubicBezTo>
                  <a:cubicBezTo>
                    <a:pt x="277793" y="1091928"/>
                    <a:pt x="282649" y="1106525"/>
                    <a:pt x="294792" y="1111391"/>
                  </a:cubicBezTo>
                  <a:cubicBezTo>
                    <a:pt x="343360" y="1140585"/>
                    <a:pt x="343360" y="1140585"/>
                    <a:pt x="343360" y="1140585"/>
                  </a:cubicBezTo>
                  <a:cubicBezTo>
                    <a:pt x="338749" y="1147844"/>
                    <a:pt x="335389" y="1153134"/>
                    <a:pt x="332940" y="1156989"/>
                  </a:cubicBezTo>
                  <a:cubicBezTo>
                    <a:pt x="333206" y="1157257"/>
                    <a:pt x="333518" y="1157452"/>
                    <a:pt x="333830" y="1157647"/>
                  </a:cubicBezTo>
                  <a:cubicBezTo>
                    <a:pt x="313565" y="1192393"/>
                    <a:pt x="313565" y="1192393"/>
                    <a:pt x="313565" y="1192393"/>
                  </a:cubicBezTo>
                  <a:cubicBezTo>
                    <a:pt x="307649" y="1201269"/>
                    <a:pt x="295816" y="1207187"/>
                    <a:pt x="283983" y="1207187"/>
                  </a:cubicBezTo>
                  <a:cubicBezTo>
                    <a:pt x="281025" y="1207187"/>
                    <a:pt x="278067" y="1207187"/>
                    <a:pt x="272151" y="1207187"/>
                  </a:cubicBezTo>
                  <a:cubicBezTo>
                    <a:pt x="195239" y="1177599"/>
                    <a:pt x="115368" y="1162805"/>
                    <a:pt x="29582" y="1156887"/>
                  </a:cubicBezTo>
                  <a:cubicBezTo>
                    <a:pt x="11833" y="1156887"/>
                    <a:pt x="0" y="1142094"/>
                    <a:pt x="0" y="1124341"/>
                  </a:cubicBezTo>
                  <a:cubicBezTo>
                    <a:pt x="0" y="32547"/>
                    <a:pt x="0" y="32547"/>
                    <a:pt x="0" y="32547"/>
                  </a:cubicBezTo>
                  <a:cubicBezTo>
                    <a:pt x="0" y="23670"/>
                    <a:pt x="2958" y="14794"/>
                    <a:pt x="8875" y="8876"/>
                  </a:cubicBezTo>
                  <a:cubicBezTo>
                    <a:pt x="14791" y="2959"/>
                    <a:pt x="23666" y="0"/>
                    <a:pt x="32540" y="0"/>
                  </a:cubicBezTo>
                  <a:close/>
                </a:path>
              </a:pathLst>
            </a:custGeom>
            <a:blipFill rotWithShape="0">
              <a:blip r:embed="rId3" cstate="email">
                <a:extLst>
                  <a:ext uri="{28A0092B-C50C-407E-A947-70E740481C1C}">
                    <a14:useLocalDpi xmlns:a14="http://schemas.microsoft.com/office/drawing/2010/main" val="0"/>
                  </a:ext>
                </a:extLst>
              </a:blip>
              <a:srcRect/>
              <a:stretch>
                <a:fillRect/>
              </a:stretch>
            </a:blipFill>
            <a:ln w="635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22" name="Freeform 14"/>
            <p:cNvSpPr/>
            <p:nvPr/>
          </p:nvSpPr>
          <p:spPr bwMode="auto">
            <a:xfrm rot="12584635">
              <a:off x="3599246" y="3609416"/>
              <a:ext cx="1930340" cy="1744938"/>
            </a:xfrm>
            <a:custGeom>
              <a:avLst/>
              <a:gdLst/>
              <a:ahLst/>
              <a:cxnLst/>
              <a:rect l="l" t="t" r="r" b="b"/>
              <a:pathLst>
                <a:path w="1754188" h="1585912">
                  <a:moveTo>
                    <a:pt x="32540" y="0"/>
                  </a:moveTo>
                  <a:cubicBezTo>
                    <a:pt x="32547" y="0"/>
                    <a:pt x="32685" y="0"/>
                    <a:pt x="35498" y="0"/>
                  </a:cubicBezTo>
                  <a:cubicBezTo>
                    <a:pt x="384561" y="8876"/>
                    <a:pt x="727707" y="109475"/>
                    <a:pt x="1029439" y="287003"/>
                  </a:cubicBezTo>
                  <a:cubicBezTo>
                    <a:pt x="1319339" y="458613"/>
                    <a:pt x="1567824" y="701234"/>
                    <a:pt x="1748272" y="988236"/>
                  </a:cubicBezTo>
                  <a:cubicBezTo>
                    <a:pt x="1754188" y="997113"/>
                    <a:pt x="1754188" y="1005989"/>
                    <a:pt x="1754188" y="1014865"/>
                  </a:cubicBezTo>
                  <a:cubicBezTo>
                    <a:pt x="1751230" y="1023742"/>
                    <a:pt x="1745314" y="1032618"/>
                    <a:pt x="1736439" y="1035577"/>
                  </a:cubicBezTo>
                  <a:cubicBezTo>
                    <a:pt x="1671360" y="1074041"/>
                    <a:pt x="1458372" y="1198311"/>
                    <a:pt x="792787" y="1582953"/>
                  </a:cubicBezTo>
                  <a:cubicBezTo>
                    <a:pt x="786870" y="1585912"/>
                    <a:pt x="780954" y="1585912"/>
                    <a:pt x="775038" y="1585912"/>
                  </a:cubicBezTo>
                  <a:cubicBezTo>
                    <a:pt x="763205" y="1585912"/>
                    <a:pt x="754331" y="1579995"/>
                    <a:pt x="748414" y="1571118"/>
                  </a:cubicBezTo>
                  <a:cubicBezTo>
                    <a:pt x="701084" y="1503066"/>
                    <a:pt x="647837" y="1440931"/>
                    <a:pt x="585716" y="1387673"/>
                  </a:cubicBezTo>
                  <a:cubicBezTo>
                    <a:pt x="573883" y="1378797"/>
                    <a:pt x="570925" y="1361044"/>
                    <a:pt x="576841" y="1346250"/>
                  </a:cubicBezTo>
                  <a:cubicBezTo>
                    <a:pt x="593875" y="1317042"/>
                    <a:pt x="596897" y="1311862"/>
                    <a:pt x="597433" y="1310943"/>
                  </a:cubicBezTo>
                  <a:lnTo>
                    <a:pt x="597989" y="1311149"/>
                  </a:lnTo>
                  <a:cubicBezTo>
                    <a:pt x="608058" y="1293857"/>
                    <a:pt x="608058" y="1293857"/>
                    <a:pt x="608058" y="1293857"/>
                  </a:cubicBezTo>
                  <a:cubicBezTo>
                    <a:pt x="656626" y="1320619"/>
                    <a:pt x="656626" y="1320619"/>
                    <a:pt x="656626" y="1320619"/>
                  </a:cubicBezTo>
                  <a:cubicBezTo>
                    <a:pt x="661483" y="1323052"/>
                    <a:pt x="666340" y="1325485"/>
                    <a:pt x="671197" y="1325485"/>
                  </a:cubicBezTo>
                  <a:cubicBezTo>
                    <a:pt x="678482" y="1325485"/>
                    <a:pt x="685767" y="1323052"/>
                    <a:pt x="690624" y="1318186"/>
                  </a:cubicBezTo>
                  <a:cubicBezTo>
                    <a:pt x="697909" y="1308454"/>
                    <a:pt x="700338" y="1296290"/>
                    <a:pt x="695481" y="1284126"/>
                  </a:cubicBezTo>
                  <a:cubicBezTo>
                    <a:pt x="576488" y="1067599"/>
                    <a:pt x="576488" y="1067599"/>
                    <a:pt x="576488" y="1067599"/>
                  </a:cubicBezTo>
                  <a:cubicBezTo>
                    <a:pt x="571631" y="1060300"/>
                    <a:pt x="564346" y="1053002"/>
                    <a:pt x="552204" y="1053002"/>
                  </a:cubicBezTo>
                  <a:cubicBezTo>
                    <a:pt x="552126" y="1053004"/>
                    <a:pt x="306934" y="1060300"/>
                    <a:pt x="306934" y="1060300"/>
                  </a:cubicBezTo>
                  <a:cubicBezTo>
                    <a:pt x="294792" y="1060300"/>
                    <a:pt x="285078" y="1070032"/>
                    <a:pt x="280221" y="1079763"/>
                  </a:cubicBezTo>
                  <a:cubicBezTo>
                    <a:pt x="277793" y="1091928"/>
                    <a:pt x="282649" y="1106525"/>
                    <a:pt x="294792" y="1111391"/>
                  </a:cubicBezTo>
                  <a:cubicBezTo>
                    <a:pt x="343360" y="1140585"/>
                    <a:pt x="343360" y="1140585"/>
                    <a:pt x="343360" y="1140585"/>
                  </a:cubicBezTo>
                  <a:cubicBezTo>
                    <a:pt x="338749" y="1147844"/>
                    <a:pt x="335389" y="1153134"/>
                    <a:pt x="332940" y="1156989"/>
                  </a:cubicBezTo>
                  <a:cubicBezTo>
                    <a:pt x="333206" y="1157257"/>
                    <a:pt x="333518" y="1157452"/>
                    <a:pt x="333830" y="1157647"/>
                  </a:cubicBezTo>
                  <a:cubicBezTo>
                    <a:pt x="313565" y="1192393"/>
                    <a:pt x="313565" y="1192393"/>
                    <a:pt x="313565" y="1192393"/>
                  </a:cubicBezTo>
                  <a:cubicBezTo>
                    <a:pt x="307649" y="1201269"/>
                    <a:pt x="295816" y="1207187"/>
                    <a:pt x="283983" y="1207187"/>
                  </a:cubicBezTo>
                  <a:cubicBezTo>
                    <a:pt x="281025" y="1207187"/>
                    <a:pt x="278067" y="1207187"/>
                    <a:pt x="272151" y="1207187"/>
                  </a:cubicBezTo>
                  <a:cubicBezTo>
                    <a:pt x="195239" y="1177599"/>
                    <a:pt x="115368" y="1162805"/>
                    <a:pt x="29582" y="1156887"/>
                  </a:cubicBezTo>
                  <a:cubicBezTo>
                    <a:pt x="11833" y="1156887"/>
                    <a:pt x="0" y="1142094"/>
                    <a:pt x="0" y="1124341"/>
                  </a:cubicBezTo>
                  <a:cubicBezTo>
                    <a:pt x="0" y="32547"/>
                    <a:pt x="0" y="32547"/>
                    <a:pt x="0" y="32547"/>
                  </a:cubicBezTo>
                  <a:cubicBezTo>
                    <a:pt x="0" y="23670"/>
                    <a:pt x="2958" y="14794"/>
                    <a:pt x="8875" y="8876"/>
                  </a:cubicBezTo>
                  <a:cubicBezTo>
                    <a:pt x="14791" y="2959"/>
                    <a:pt x="23666" y="0"/>
                    <a:pt x="32540" y="0"/>
                  </a:cubicBezTo>
                  <a:close/>
                </a:path>
              </a:pathLst>
            </a:custGeom>
            <a:blipFill rotWithShape="0">
              <a:blip r:embed="rId4" cstate="email">
                <a:extLst>
                  <a:ext uri="{28A0092B-C50C-407E-A947-70E740481C1C}">
                    <a14:useLocalDpi xmlns:a14="http://schemas.microsoft.com/office/drawing/2010/main" val="0"/>
                  </a:ext>
                </a:extLst>
              </a:blip>
              <a:srcRect/>
              <a:stretch>
                <a:fillRect/>
              </a:stretch>
            </a:blipFill>
            <a:ln w="635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grpSp>
          <p:nvGrpSpPr>
            <p:cNvPr id="28" name="Group 27"/>
            <p:cNvGrpSpPr/>
            <p:nvPr/>
          </p:nvGrpSpPr>
          <p:grpSpPr>
            <a:xfrm>
              <a:off x="3037067" y="738337"/>
              <a:ext cx="6259333" cy="5966306"/>
              <a:chOff x="3001167" y="738337"/>
              <a:chExt cx="6259333" cy="5966306"/>
            </a:xfrm>
          </p:grpSpPr>
          <p:sp>
            <p:nvSpPr>
              <p:cNvPr id="4" name="Oval 3"/>
              <p:cNvSpPr/>
              <p:nvPr/>
            </p:nvSpPr>
            <p:spPr>
              <a:xfrm rot="1784635">
                <a:off x="3362333" y="988160"/>
                <a:ext cx="5514044" cy="5513326"/>
              </a:xfrm>
              <a:prstGeom prst="ellipse">
                <a:avLst/>
              </a:prstGeom>
              <a:solidFill>
                <a:srgbClr val="D8D8D8">
                  <a:alpha val="50000"/>
                </a:srgbClr>
              </a:solidFill>
              <a:ln w="19050" cap="rnd" cmpd="sng" algn="ctr">
                <a:noFill/>
                <a:prstDash val="solid"/>
                <a:headEnd type="none" w="med" len="med"/>
                <a:tailEnd type="none" w="med" len="med"/>
              </a:ln>
              <a:effectLst/>
            </p:spPr>
            <p:txBody>
              <a:bodyPr rtlCol="0" anchor="ctr"/>
              <a:lstStyle/>
              <a:p>
                <a:pPr algn="ctr">
                  <a:defRPr/>
                </a:pPr>
                <a:endParaRPr lang="en-GB" kern="0">
                  <a:solidFill>
                    <a:srgbClr val="CC0000"/>
                  </a:solidFill>
                  <a:latin typeface="Arial"/>
                  <a:cs typeface="Arial"/>
                </a:endParaRPr>
              </a:p>
            </p:txBody>
          </p:sp>
          <p:sp>
            <p:nvSpPr>
              <p:cNvPr id="14" name="Freeform 14"/>
              <p:cNvSpPr/>
              <p:nvPr/>
            </p:nvSpPr>
            <p:spPr bwMode="auto">
              <a:xfrm rot="1784635">
                <a:off x="6747979" y="2113512"/>
                <a:ext cx="1930340" cy="1744938"/>
              </a:xfrm>
              <a:custGeom>
                <a:avLst/>
                <a:gdLst/>
                <a:ahLst/>
                <a:cxnLst/>
                <a:rect l="l" t="t" r="r" b="b"/>
                <a:pathLst>
                  <a:path w="1754188" h="1585912">
                    <a:moveTo>
                      <a:pt x="32540" y="0"/>
                    </a:moveTo>
                    <a:cubicBezTo>
                      <a:pt x="32547" y="0"/>
                      <a:pt x="32685" y="0"/>
                      <a:pt x="35498" y="0"/>
                    </a:cubicBezTo>
                    <a:cubicBezTo>
                      <a:pt x="384561" y="8876"/>
                      <a:pt x="727707" y="109475"/>
                      <a:pt x="1029439" y="287003"/>
                    </a:cubicBezTo>
                    <a:cubicBezTo>
                      <a:pt x="1319339" y="458613"/>
                      <a:pt x="1567824" y="701234"/>
                      <a:pt x="1748272" y="988236"/>
                    </a:cubicBezTo>
                    <a:cubicBezTo>
                      <a:pt x="1754188" y="997113"/>
                      <a:pt x="1754188" y="1005989"/>
                      <a:pt x="1754188" y="1014865"/>
                    </a:cubicBezTo>
                    <a:cubicBezTo>
                      <a:pt x="1751230" y="1023742"/>
                      <a:pt x="1745314" y="1032618"/>
                      <a:pt x="1736439" y="1035577"/>
                    </a:cubicBezTo>
                    <a:cubicBezTo>
                      <a:pt x="1671360" y="1074041"/>
                      <a:pt x="1458372" y="1198311"/>
                      <a:pt x="792787" y="1582953"/>
                    </a:cubicBezTo>
                    <a:cubicBezTo>
                      <a:pt x="786870" y="1585912"/>
                      <a:pt x="780954" y="1585912"/>
                      <a:pt x="775038" y="1585912"/>
                    </a:cubicBezTo>
                    <a:cubicBezTo>
                      <a:pt x="763205" y="1585912"/>
                      <a:pt x="754331" y="1579995"/>
                      <a:pt x="748414" y="1571118"/>
                    </a:cubicBezTo>
                    <a:cubicBezTo>
                      <a:pt x="701084" y="1503066"/>
                      <a:pt x="647837" y="1440931"/>
                      <a:pt x="585716" y="1387673"/>
                    </a:cubicBezTo>
                    <a:cubicBezTo>
                      <a:pt x="573883" y="1378797"/>
                      <a:pt x="570925" y="1361044"/>
                      <a:pt x="576841" y="1346250"/>
                    </a:cubicBezTo>
                    <a:cubicBezTo>
                      <a:pt x="593875" y="1317042"/>
                      <a:pt x="596897" y="1311862"/>
                      <a:pt x="597433" y="1310943"/>
                    </a:cubicBezTo>
                    <a:lnTo>
                      <a:pt x="597989" y="1311149"/>
                    </a:lnTo>
                    <a:cubicBezTo>
                      <a:pt x="608058" y="1293857"/>
                      <a:pt x="608058" y="1293857"/>
                      <a:pt x="608058" y="1293857"/>
                    </a:cubicBezTo>
                    <a:cubicBezTo>
                      <a:pt x="656626" y="1320619"/>
                      <a:pt x="656626" y="1320619"/>
                      <a:pt x="656626" y="1320619"/>
                    </a:cubicBezTo>
                    <a:cubicBezTo>
                      <a:pt x="661483" y="1323052"/>
                      <a:pt x="666340" y="1325485"/>
                      <a:pt x="671197" y="1325485"/>
                    </a:cubicBezTo>
                    <a:cubicBezTo>
                      <a:pt x="678482" y="1325485"/>
                      <a:pt x="685767" y="1323052"/>
                      <a:pt x="690624" y="1318186"/>
                    </a:cubicBezTo>
                    <a:cubicBezTo>
                      <a:pt x="697909" y="1308454"/>
                      <a:pt x="700338" y="1296290"/>
                      <a:pt x="695481" y="1284126"/>
                    </a:cubicBezTo>
                    <a:cubicBezTo>
                      <a:pt x="576488" y="1067599"/>
                      <a:pt x="576488" y="1067599"/>
                      <a:pt x="576488" y="1067599"/>
                    </a:cubicBezTo>
                    <a:cubicBezTo>
                      <a:pt x="571631" y="1060300"/>
                      <a:pt x="564346" y="1053002"/>
                      <a:pt x="552204" y="1053002"/>
                    </a:cubicBezTo>
                    <a:cubicBezTo>
                      <a:pt x="552126" y="1053004"/>
                      <a:pt x="306934" y="1060300"/>
                      <a:pt x="306934" y="1060300"/>
                    </a:cubicBezTo>
                    <a:cubicBezTo>
                      <a:pt x="294792" y="1060300"/>
                      <a:pt x="285078" y="1070032"/>
                      <a:pt x="280221" y="1079763"/>
                    </a:cubicBezTo>
                    <a:cubicBezTo>
                      <a:pt x="277793" y="1091928"/>
                      <a:pt x="282649" y="1106525"/>
                      <a:pt x="294792" y="1111391"/>
                    </a:cubicBezTo>
                    <a:cubicBezTo>
                      <a:pt x="343360" y="1140585"/>
                      <a:pt x="343360" y="1140585"/>
                      <a:pt x="343360" y="1140585"/>
                    </a:cubicBezTo>
                    <a:cubicBezTo>
                      <a:pt x="338749" y="1147844"/>
                      <a:pt x="335389" y="1153134"/>
                      <a:pt x="332940" y="1156989"/>
                    </a:cubicBezTo>
                    <a:cubicBezTo>
                      <a:pt x="333206" y="1157257"/>
                      <a:pt x="333518" y="1157452"/>
                      <a:pt x="333830" y="1157647"/>
                    </a:cubicBezTo>
                    <a:cubicBezTo>
                      <a:pt x="313565" y="1192393"/>
                      <a:pt x="313565" y="1192393"/>
                      <a:pt x="313565" y="1192393"/>
                    </a:cubicBezTo>
                    <a:cubicBezTo>
                      <a:pt x="307649" y="1201269"/>
                      <a:pt x="295816" y="1207187"/>
                      <a:pt x="283983" y="1207187"/>
                    </a:cubicBezTo>
                    <a:cubicBezTo>
                      <a:pt x="281025" y="1207187"/>
                      <a:pt x="278067" y="1207187"/>
                      <a:pt x="272151" y="1207187"/>
                    </a:cubicBezTo>
                    <a:cubicBezTo>
                      <a:pt x="195239" y="1177599"/>
                      <a:pt x="115368" y="1162805"/>
                      <a:pt x="29582" y="1156887"/>
                    </a:cubicBezTo>
                    <a:cubicBezTo>
                      <a:pt x="11833" y="1156887"/>
                      <a:pt x="0" y="1142094"/>
                      <a:pt x="0" y="1124341"/>
                    </a:cubicBezTo>
                    <a:cubicBezTo>
                      <a:pt x="0" y="32547"/>
                      <a:pt x="0" y="32547"/>
                      <a:pt x="0" y="32547"/>
                    </a:cubicBezTo>
                    <a:cubicBezTo>
                      <a:pt x="0" y="23670"/>
                      <a:pt x="2958" y="14794"/>
                      <a:pt x="8875" y="8876"/>
                    </a:cubicBezTo>
                    <a:cubicBezTo>
                      <a:pt x="14791" y="2959"/>
                      <a:pt x="23666" y="0"/>
                      <a:pt x="32540" y="0"/>
                    </a:cubicBezTo>
                    <a:close/>
                  </a:path>
                </a:pathLst>
              </a:custGeom>
              <a:blipFill>
                <a:blip r:embed="rId5" cstate="email">
                  <a:extLst>
                    <a:ext uri="{28A0092B-C50C-407E-A947-70E740481C1C}">
                      <a14:useLocalDpi xmlns:a14="http://schemas.microsoft.com/office/drawing/2010/main" val="0"/>
                    </a:ext>
                  </a:extLst>
                </a:blip>
                <a:stretch>
                  <a:fillRect/>
                </a:stretch>
              </a:blipFill>
              <a:ln w="635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16" name="Freeform 14"/>
              <p:cNvSpPr/>
              <p:nvPr/>
            </p:nvSpPr>
            <p:spPr bwMode="auto">
              <a:xfrm rot="5384635">
                <a:off x="6602472" y="3859099"/>
                <a:ext cx="1930088" cy="1745166"/>
              </a:xfrm>
              <a:custGeom>
                <a:avLst/>
                <a:gdLst/>
                <a:ahLst/>
                <a:cxnLst/>
                <a:rect l="l" t="t" r="r" b="b"/>
                <a:pathLst>
                  <a:path w="1754188" h="1585912">
                    <a:moveTo>
                      <a:pt x="32540" y="0"/>
                    </a:moveTo>
                    <a:cubicBezTo>
                      <a:pt x="32547" y="0"/>
                      <a:pt x="32685" y="0"/>
                      <a:pt x="35498" y="0"/>
                    </a:cubicBezTo>
                    <a:cubicBezTo>
                      <a:pt x="384561" y="8876"/>
                      <a:pt x="727707" y="109475"/>
                      <a:pt x="1029439" y="287003"/>
                    </a:cubicBezTo>
                    <a:cubicBezTo>
                      <a:pt x="1319339" y="458613"/>
                      <a:pt x="1567824" y="701234"/>
                      <a:pt x="1748272" y="988236"/>
                    </a:cubicBezTo>
                    <a:cubicBezTo>
                      <a:pt x="1754188" y="997113"/>
                      <a:pt x="1754188" y="1005989"/>
                      <a:pt x="1754188" y="1014865"/>
                    </a:cubicBezTo>
                    <a:cubicBezTo>
                      <a:pt x="1751230" y="1023742"/>
                      <a:pt x="1745314" y="1032618"/>
                      <a:pt x="1736439" y="1035577"/>
                    </a:cubicBezTo>
                    <a:cubicBezTo>
                      <a:pt x="1671360" y="1074041"/>
                      <a:pt x="1458372" y="1198311"/>
                      <a:pt x="792787" y="1582953"/>
                    </a:cubicBezTo>
                    <a:cubicBezTo>
                      <a:pt x="786870" y="1585912"/>
                      <a:pt x="780954" y="1585912"/>
                      <a:pt x="775038" y="1585912"/>
                    </a:cubicBezTo>
                    <a:cubicBezTo>
                      <a:pt x="763205" y="1585912"/>
                      <a:pt x="754331" y="1579995"/>
                      <a:pt x="748414" y="1571118"/>
                    </a:cubicBezTo>
                    <a:cubicBezTo>
                      <a:pt x="701084" y="1503066"/>
                      <a:pt x="647837" y="1440931"/>
                      <a:pt x="585716" y="1387673"/>
                    </a:cubicBezTo>
                    <a:cubicBezTo>
                      <a:pt x="573883" y="1378797"/>
                      <a:pt x="570925" y="1361044"/>
                      <a:pt x="576841" y="1346250"/>
                    </a:cubicBezTo>
                    <a:cubicBezTo>
                      <a:pt x="593875" y="1317042"/>
                      <a:pt x="596897" y="1311862"/>
                      <a:pt x="597433" y="1310943"/>
                    </a:cubicBezTo>
                    <a:lnTo>
                      <a:pt x="597989" y="1311149"/>
                    </a:lnTo>
                    <a:cubicBezTo>
                      <a:pt x="608058" y="1293857"/>
                      <a:pt x="608058" y="1293857"/>
                      <a:pt x="608058" y="1293857"/>
                    </a:cubicBezTo>
                    <a:cubicBezTo>
                      <a:pt x="656626" y="1320619"/>
                      <a:pt x="656626" y="1320619"/>
                      <a:pt x="656626" y="1320619"/>
                    </a:cubicBezTo>
                    <a:cubicBezTo>
                      <a:pt x="661483" y="1323052"/>
                      <a:pt x="666340" y="1325485"/>
                      <a:pt x="671197" y="1325485"/>
                    </a:cubicBezTo>
                    <a:cubicBezTo>
                      <a:pt x="678482" y="1325485"/>
                      <a:pt x="685767" y="1323052"/>
                      <a:pt x="690624" y="1318186"/>
                    </a:cubicBezTo>
                    <a:cubicBezTo>
                      <a:pt x="697909" y="1308454"/>
                      <a:pt x="700338" y="1296290"/>
                      <a:pt x="695481" y="1284126"/>
                    </a:cubicBezTo>
                    <a:cubicBezTo>
                      <a:pt x="576488" y="1067599"/>
                      <a:pt x="576488" y="1067599"/>
                      <a:pt x="576488" y="1067599"/>
                    </a:cubicBezTo>
                    <a:cubicBezTo>
                      <a:pt x="571631" y="1060300"/>
                      <a:pt x="564346" y="1053002"/>
                      <a:pt x="552204" y="1053002"/>
                    </a:cubicBezTo>
                    <a:cubicBezTo>
                      <a:pt x="552126" y="1053004"/>
                      <a:pt x="306934" y="1060300"/>
                      <a:pt x="306934" y="1060300"/>
                    </a:cubicBezTo>
                    <a:cubicBezTo>
                      <a:pt x="294792" y="1060300"/>
                      <a:pt x="285078" y="1070032"/>
                      <a:pt x="280221" y="1079763"/>
                    </a:cubicBezTo>
                    <a:cubicBezTo>
                      <a:pt x="277793" y="1091928"/>
                      <a:pt x="282649" y="1106525"/>
                      <a:pt x="294792" y="1111391"/>
                    </a:cubicBezTo>
                    <a:cubicBezTo>
                      <a:pt x="343360" y="1140585"/>
                      <a:pt x="343360" y="1140585"/>
                      <a:pt x="343360" y="1140585"/>
                    </a:cubicBezTo>
                    <a:cubicBezTo>
                      <a:pt x="338749" y="1147844"/>
                      <a:pt x="335389" y="1153134"/>
                      <a:pt x="332940" y="1156989"/>
                    </a:cubicBezTo>
                    <a:cubicBezTo>
                      <a:pt x="333206" y="1157257"/>
                      <a:pt x="333518" y="1157452"/>
                      <a:pt x="333830" y="1157647"/>
                    </a:cubicBezTo>
                    <a:cubicBezTo>
                      <a:pt x="313565" y="1192393"/>
                      <a:pt x="313565" y="1192393"/>
                      <a:pt x="313565" y="1192393"/>
                    </a:cubicBezTo>
                    <a:cubicBezTo>
                      <a:pt x="307649" y="1201269"/>
                      <a:pt x="295816" y="1207187"/>
                      <a:pt x="283983" y="1207187"/>
                    </a:cubicBezTo>
                    <a:cubicBezTo>
                      <a:pt x="281025" y="1207187"/>
                      <a:pt x="278067" y="1207187"/>
                      <a:pt x="272151" y="1207187"/>
                    </a:cubicBezTo>
                    <a:cubicBezTo>
                      <a:pt x="195239" y="1177599"/>
                      <a:pt x="115368" y="1162805"/>
                      <a:pt x="29582" y="1156887"/>
                    </a:cubicBezTo>
                    <a:cubicBezTo>
                      <a:pt x="11833" y="1156887"/>
                      <a:pt x="0" y="1142094"/>
                      <a:pt x="0" y="1124341"/>
                    </a:cubicBezTo>
                    <a:cubicBezTo>
                      <a:pt x="0" y="32547"/>
                      <a:pt x="0" y="32547"/>
                      <a:pt x="0" y="32547"/>
                    </a:cubicBezTo>
                    <a:cubicBezTo>
                      <a:pt x="0" y="23670"/>
                      <a:pt x="2958" y="14794"/>
                      <a:pt x="8875" y="8876"/>
                    </a:cubicBezTo>
                    <a:cubicBezTo>
                      <a:pt x="14791" y="2959"/>
                      <a:pt x="23666" y="0"/>
                      <a:pt x="32540" y="0"/>
                    </a:cubicBezTo>
                    <a:close/>
                  </a:path>
                </a:pathLst>
              </a:custGeom>
              <a:blipFill rotWithShape="0">
                <a:blip r:embed="rId6" cstate="screen">
                  <a:extLst>
                    <a:ext uri="{28A0092B-C50C-407E-A947-70E740481C1C}">
                      <a14:useLocalDpi xmlns:a14="http://schemas.microsoft.com/office/drawing/2010/main" val="0"/>
                    </a:ext>
                  </a:extLst>
                </a:blip>
                <a:srcRect/>
                <a:stretch>
                  <a:fillRect/>
                </a:stretch>
              </a:blipFill>
              <a:ln w="635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18" name="Freeform 14"/>
              <p:cNvSpPr/>
              <p:nvPr/>
            </p:nvSpPr>
            <p:spPr bwMode="auto">
              <a:xfrm rot="16184635">
                <a:off x="3744968" y="1863683"/>
                <a:ext cx="1930088" cy="1745166"/>
              </a:xfrm>
              <a:custGeom>
                <a:avLst/>
                <a:gdLst/>
                <a:ahLst/>
                <a:cxnLst/>
                <a:rect l="l" t="t" r="r" b="b"/>
                <a:pathLst>
                  <a:path w="1754188" h="1585912">
                    <a:moveTo>
                      <a:pt x="32540" y="0"/>
                    </a:moveTo>
                    <a:cubicBezTo>
                      <a:pt x="32547" y="0"/>
                      <a:pt x="32685" y="0"/>
                      <a:pt x="35498" y="0"/>
                    </a:cubicBezTo>
                    <a:cubicBezTo>
                      <a:pt x="384561" y="8876"/>
                      <a:pt x="727707" y="109475"/>
                      <a:pt x="1029439" y="287003"/>
                    </a:cubicBezTo>
                    <a:cubicBezTo>
                      <a:pt x="1319339" y="458613"/>
                      <a:pt x="1567824" y="701234"/>
                      <a:pt x="1748272" y="988236"/>
                    </a:cubicBezTo>
                    <a:cubicBezTo>
                      <a:pt x="1754188" y="997113"/>
                      <a:pt x="1754188" y="1005989"/>
                      <a:pt x="1754188" y="1014865"/>
                    </a:cubicBezTo>
                    <a:cubicBezTo>
                      <a:pt x="1751230" y="1023742"/>
                      <a:pt x="1745314" y="1032618"/>
                      <a:pt x="1736439" y="1035577"/>
                    </a:cubicBezTo>
                    <a:cubicBezTo>
                      <a:pt x="1671360" y="1074041"/>
                      <a:pt x="1458372" y="1198311"/>
                      <a:pt x="792787" y="1582953"/>
                    </a:cubicBezTo>
                    <a:cubicBezTo>
                      <a:pt x="786870" y="1585912"/>
                      <a:pt x="780954" y="1585912"/>
                      <a:pt x="775038" y="1585912"/>
                    </a:cubicBezTo>
                    <a:cubicBezTo>
                      <a:pt x="763205" y="1585912"/>
                      <a:pt x="754331" y="1579995"/>
                      <a:pt x="748414" y="1571118"/>
                    </a:cubicBezTo>
                    <a:cubicBezTo>
                      <a:pt x="701084" y="1503066"/>
                      <a:pt x="647837" y="1440931"/>
                      <a:pt x="585716" y="1387673"/>
                    </a:cubicBezTo>
                    <a:cubicBezTo>
                      <a:pt x="573883" y="1378797"/>
                      <a:pt x="570925" y="1361044"/>
                      <a:pt x="576841" y="1346250"/>
                    </a:cubicBezTo>
                    <a:cubicBezTo>
                      <a:pt x="593875" y="1317042"/>
                      <a:pt x="596897" y="1311862"/>
                      <a:pt x="597433" y="1310943"/>
                    </a:cubicBezTo>
                    <a:lnTo>
                      <a:pt x="597989" y="1311149"/>
                    </a:lnTo>
                    <a:cubicBezTo>
                      <a:pt x="608058" y="1293857"/>
                      <a:pt x="608058" y="1293857"/>
                      <a:pt x="608058" y="1293857"/>
                    </a:cubicBezTo>
                    <a:cubicBezTo>
                      <a:pt x="656626" y="1320619"/>
                      <a:pt x="656626" y="1320619"/>
                      <a:pt x="656626" y="1320619"/>
                    </a:cubicBezTo>
                    <a:cubicBezTo>
                      <a:pt x="661483" y="1323052"/>
                      <a:pt x="666340" y="1325485"/>
                      <a:pt x="671197" y="1325485"/>
                    </a:cubicBezTo>
                    <a:cubicBezTo>
                      <a:pt x="678482" y="1325485"/>
                      <a:pt x="685767" y="1323052"/>
                      <a:pt x="690624" y="1318186"/>
                    </a:cubicBezTo>
                    <a:cubicBezTo>
                      <a:pt x="697909" y="1308454"/>
                      <a:pt x="700338" y="1296290"/>
                      <a:pt x="695481" y="1284126"/>
                    </a:cubicBezTo>
                    <a:cubicBezTo>
                      <a:pt x="576488" y="1067599"/>
                      <a:pt x="576488" y="1067599"/>
                      <a:pt x="576488" y="1067599"/>
                    </a:cubicBezTo>
                    <a:cubicBezTo>
                      <a:pt x="571631" y="1060300"/>
                      <a:pt x="564346" y="1053002"/>
                      <a:pt x="552204" y="1053002"/>
                    </a:cubicBezTo>
                    <a:cubicBezTo>
                      <a:pt x="552126" y="1053004"/>
                      <a:pt x="306934" y="1060300"/>
                      <a:pt x="306934" y="1060300"/>
                    </a:cubicBezTo>
                    <a:cubicBezTo>
                      <a:pt x="294792" y="1060300"/>
                      <a:pt x="285078" y="1070032"/>
                      <a:pt x="280221" y="1079763"/>
                    </a:cubicBezTo>
                    <a:cubicBezTo>
                      <a:pt x="277793" y="1091928"/>
                      <a:pt x="282649" y="1106525"/>
                      <a:pt x="294792" y="1111391"/>
                    </a:cubicBezTo>
                    <a:cubicBezTo>
                      <a:pt x="343360" y="1140585"/>
                      <a:pt x="343360" y="1140585"/>
                      <a:pt x="343360" y="1140585"/>
                    </a:cubicBezTo>
                    <a:cubicBezTo>
                      <a:pt x="338749" y="1147844"/>
                      <a:pt x="335389" y="1153134"/>
                      <a:pt x="332940" y="1156989"/>
                    </a:cubicBezTo>
                    <a:cubicBezTo>
                      <a:pt x="333206" y="1157257"/>
                      <a:pt x="333518" y="1157452"/>
                      <a:pt x="333830" y="1157647"/>
                    </a:cubicBezTo>
                    <a:cubicBezTo>
                      <a:pt x="313565" y="1192393"/>
                      <a:pt x="313565" y="1192393"/>
                      <a:pt x="313565" y="1192393"/>
                    </a:cubicBezTo>
                    <a:cubicBezTo>
                      <a:pt x="307649" y="1201269"/>
                      <a:pt x="295816" y="1207187"/>
                      <a:pt x="283983" y="1207187"/>
                    </a:cubicBezTo>
                    <a:cubicBezTo>
                      <a:pt x="281025" y="1207187"/>
                      <a:pt x="278067" y="1207187"/>
                      <a:pt x="272151" y="1207187"/>
                    </a:cubicBezTo>
                    <a:cubicBezTo>
                      <a:pt x="195239" y="1177599"/>
                      <a:pt x="115368" y="1162805"/>
                      <a:pt x="29582" y="1156887"/>
                    </a:cubicBezTo>
                    <a:cubicBezTo>
                      <a:pt x="11833" y="1156887"/>
                      <a:pt x="0" y="1142094"/>
                      <a:pt x="0" y="1124341"/>
                    </a:cubicBezTo>
                    <a:cubicBezTo>
                      <a:pt x="0" y="32547"/>
                      <a:pt x="0" y="32547"/>
                      <a:pt x="0" y="32547"/>
                    </a:cubicBezTo>
                    <a:cubicBezTo>
                      <a:pt x="0" y="23670"/>
                      <a:pt x="2958" y="14794"/>
                      <a:pt x="8875" y="8876"/>
                    </a:cubicBezTo>
                    <a:cubicBezTo>
                      <a:pt x="14791" y="2959"/>
                      <a:pt x="23666" y="0"/>
                      <a:pt x="32540" y="0"/>
                    </a:cubicBezTo>
                    <a:close/>
                  </a:path>
                </a:pathLst>
              </a:custGeom>
              <a:blipFill rotWithShape="0">
                <a:blip r:embed="rId7" cstate="screen">
                  <a:extLst>
                    <a:ext uri="{28A0092B-C50C-407E-A947-70E740481C1C}">
                      <a14:useLocalDpi xmlns:a14="http://schemas.microsoft.com/office/drawing/2010/main" val="0"/>
                    </a:ext>
                  </a:extLst>
                </a:blip>
                <a:srcRect/>
                <a:stretch>
                  <a:fillRect/>
                </a:stretch>
              </a:blipFill>
              <a:ln w="635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20" name="Freeform 14"/>
              <p:cNvSpPr/>
              <p:nvPr/>
            </p:nvSpPr>
            <p:spPr bwMode="auto">
              <a:xfrm rot="8984635">
                <a:off x="5030000" y="4600335"/>
                <a:ext cx="1930340" cy="1744939"/>
              </a:xfrm>
              <a:custGeom>
                <a:avLst/>
                <a:gdLst/>
                <a:ahLst/>
                <a:cxnLst/>
                <a:rect l="l" t="t" r="r" b="b"/>
                <a:pathLst>
                  <a:path w="1754188" h="1585912">
                    <a:moveTo>
                      <a:pt x="32540" y="0"/>
                    </a:moveTo>
                    <a:cubicBezTo>
                      <a:pt x="32547" y="0"/>
                      <a:pt x="32685" y="0"/>
                      <a:pt x="35498" y="0"/>
                    </a:cubicBezTo>
                    <a:cubicBezTo>
                      <a:pt x="384561" y="8876"/>
                      <a:pt x="727707" y="109475"/>
                      <a:pt x="1029439" y="287003"/>
                    </a:cubicBezTo>
                    <a:cubicBezTo>
                      <a:pt x="1319339" y="458613"/>
                      <a:pt x="1567824" y="701234"/>
                      <a:pt x="1748272" y="988236"/>
                    </a:cubicBezTo>
                    <a:cubicBezTo>
                      <a:pt x="1754188" y="997113"/>
                      <a:pt x="1754188" y="1005989"/>
                      <a:pt x="1754188" y="1014865"/>
                    </a:cubicBezTo>
                    <a:cubicBezTo>
                      <a:pt x="1751230" y="1023742"/>
                      <a:pt x="1745314" y="1032618"/>
                      <a:pt x="1736439" y="1035577"/>
                    </a:cubicBezTo>
                    <a:cubicBezTo>
                      <a:pt x="1671360" y="1074041"/>
                      <a:pt x="1458372" y="1198311"/>
                      <a:pt x="792787" y="1582953"/>
                    </a:cubicBezTo>
                    <a:cubicBezTo>
                      <a:pt x="786870" y="1585912"/>
                      <a:pt x="780954" y="1585912"/>
                      <a:pt x="775038" y="1585912"/>
                    </a:cubicBezTo>
                    <a:cubicBezTo>
                      <a:pt x="763205" y="1585912"/>
                      <a:pt x="754331" y="1579995"/>
                      <a:pt x="748414" y="1571118"/>
                    </a:cubicBezTo>
                    <a:cubicBezTo>
                      <a:pt x="701084" y="1503066"/>
                      <a:pt x="647837" y="1440931"/>
                      <a:pt x="585716" y="1387673"/>
                    </a:cubicBezTo>
                    <a:cubicBezTo>
                      <a:pt x="573883" y="1378797"/>
                      <a:pt x="570925" y="1361044"/>
                      <a:pt x="576841" y="1346250"/>
                    </a:cubicBezTo>
                    <a:cubicBezTo>
                      <a:pt x="593875" y="1317042"/>
                      <a:pt x="596897" y="1311862"/>
                      <a:pt x="597433" y="1310943"/>
                    </a:cubicBezTo>
                    <a:lnTo>
                      <a:pt x="597989" y="1311149"/>
                    </a:lnTo>
                    <a:cubicBezTo>
                      <a:pt x="608058" y="1293857"/>
                      <a:pt x="608058" y="1293857"/>
                      <a:pt x="608058" y="1293857"/>
                    </a:cubicBezTo>
                    <a:cubicBezTo>
                      <a:pt x="656626" y="1320619"/>
                      <a:pt x="656626" y="1320619"/>
                      <a:pt x="656626" y="1320619"/>
                    </a:cubicBezTo>
                    <a:cubicBezTo>
                      <a:pt x="661483" y="1323052"/>
                      <a:pt x="666340" y="1325485"/>
                      <a:pt x="671197" y="1325485"/>
                    </a:cubicBezTo>
                    <a:cubicBezTo>
                      <a:pt x="678482" y="1325485"/>
                      <a:pt x="685767" y="1323052"/>
                      <a:pt x="690624" y="1318186"/>
                    </a:cubicBezTo>
                    <a:cubicBezTo>
                      <a:pt x="697909" y="1308454"/>
                      <a:pt x="700338" y="1296290"/>
                      <a:pt x="695481" y="1284126"/>
                    </a:cubicBezTo>
                    <a:cubicBezTo>
                      <a:pt x="576488" y="1067599"/>
                      <a:pt x="576488" y="1067599"/>
                      <a:pt x="576488" y="1067599"/>
                    </a:cubicBezTo>
                    <a:cubicBezTo>
                      <a:pt x="571631" y="1060300"/>
                      <a:pt x="564346" y="1053002"/>
                      <a:pt x="552204" y="1053002"/>
                    </a:cubicBezTo>
                    <a:cubicBezTo>
                      <a:pt x="552126" y="1053004"/>
                      <a:pt x="306934" y="1060300"/>
                      <a:pt x="306934" y="1060300"/>
                    </a:cubicBezTo>
                    <a:cubicBezTo>
                      <a:pt x="294792" y="1060300"/>
                      <a:pt x="285078" y="1070032"/>
                      <a:pt x="280221" y="1079763"/>
                    </a:cubicBezTo>
                    <a:cubicBezTo>
                      <a:pt x="277793" y="1091928"/>
                      <a:pt x="282649" y="1106525"/>
                      <a:pt x="294792" y="1111391"/>
                    </a:cubicBezTo>
                    <a:cubicBezTo>
                      <a:pt x="343360" y="1140585"/>
                      <a:pt x="343360" y="1140585"/>
                      <a:pt x="343360" y="1140585"/>
                    </a:cubicBezTo>
                    <a:cubicBezTo>
                      <a:pt x="338749" y="1147844"/>
                      <a:pt x="335389" y="1153134"/>
                      <a:pt x="332940" y="1156989"/>
                    </a:cubicBezTo>
                    <a:cubicBezTo>
                      <a:pt x="333206" y="1157257"/>
                      <a:pt x="333518" y="1157452"/>
                      <a:pt x="333830" y="1157647"/>
                    </a:cubicBezTo>
                    <a:cubicBezTo>
                      <a:pt x="313565" y="1192393"/>
                      <a:pt x="313565" y="1192393"/>
                      <a:pt x="313565" y="1192393"/>
                    </a:cubicBezTo>
                    <a:cubicBezTo>
                      <a:pt x="307649" y="1201269"/>
                      <a:pt x="295816" y="1207187"/>
                      <a:pt x="283983" y="1207187"/>
                    </a:cubicBezTo>
                    <a:cubicBezTo>
                      <a:pt x="281025" y="1207187"/>
                      <a:pt x="278067" y="1207187"/>
                      <a:pt x="272151" y="1207187"/>
                    </a:cubicBezTo>
                    <a:cubicBezTo>
                      <a:pt x="195239" y="1177599"/>
                      <a:pt x="115368" y="1162805"/>
                      <a:pt x="29582" y="1156887"/>
                    </a:cubicBezTo>
                    <a:cubicBezTo>
                      <a:pt x="11833" y="1156887"/>
                      <a:pt x="0" y="1142094"/>
                      <a:pt x="0" y="1124341"/>
                    </a:cubicBezTo>
                    <a:cubicBezTo>
                      <a:pt x="0" y="32547"/>
                      <a:pt x="0" y="32547"/>
                      <a:pt x="0" y="32547"/>
                    </a:cubicBezTo>
                    <a:cubicBezTo>
                      <a:pt x="0" y="23670"/>
                      <a:pt x="2958" y="14794"/>
                      <a:pt x="8875" y="8876"/>
                    </a:cubicBezTo>
                    <a:cubicBezTo>
                      <a:pt x="14791" y="2959"/>
                      <a:pt x="23666" y="0"/>
                      <a:pt x="32540" y="0"/>
                    </a:cubicBezTo>
                    <a:close/>
                  </a:path>
                </a:pathLst>
              </a:custGeom>
              <a:blipFill rotWithShape="0">
                <a:blip r:embed="rId8" cstate="email">
                  <a:extLst>
                    <a:ext uri="{28A0092B-C50C-407E-A947-70E740481C1C}">
                      <a14:useLocalDpi xmlns:a14="http://schemas.microsoft.com/office/drawing/2010/main" val="0"/>
                    </a:ext>
                  </a:extLst>
                </a:blip>
                <a:srcRect/>
                <a:stretch>
                  <a:fillRect/>
                </a:stretch>
              </a:blipFill>
              <a:ln w="6350" cmpd="sng">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grpSp>
            <p:nvGrpSpPr>
              <p:cNvPr id="5" name="Group 4"/>
              <p:cNvGrpSpPr/>
              <p:nvPr/>
            </p:nvGrpSpPr>
            <p:grpSpPr>
              <a:xfrm>
                <a:off x="5171965" y="2774156"/>
                <a:ext cx="1912322" cy="1912070"/>
                <a:chOff x="5119374" y="2771737"/>
                <a:chExt cx="1912072" cy="1912070"/>
              </a:xfrm>
            </p:grpSpPr>
            <p:sp>
              <p:nvSpPr>
                <p:cNvPr id="25" name="Oval 24"/>
                <p:cNvSpPr/>
                <p:nvPr/>
              </p:nvSpPr>
              <p:spPr>
                <a:xfrm>
                  <a:off x="5119374" y="2771737"/>
                  <a:ext cx="1912072" cy="1912070"/>
                </a:xfrm>
                <a:prstGeom prst="ellipse">
                  <a:avLst/>
                </a:prstGeom>
                <a:solidFill>
                  <a:schemeClr val="accent2"/>
                </a:solidFill>
                <a:ln>
                  <a:noFill/>
                </a:ln>
              </p:spPr>
              <p:txBody>
                <a:bodyPr vert="horz" wrap="square" lIns="91440" tIns="45720" rIns="91440" bIns="45720" numCol="1" anchor="t" anchorCtr="0" compatLnSpc="1"/>
                <a:lstStyle/>
                <a:p>
                  <a:pPr>
                    <a:defRPr/>
                  </a:pPr>
                  <a:endParaRPr lang="en-GB" kern="0">
                    <a:solidFill>
                      <a:sysClr val="windowText" lastClr="000000"/>
                    </a:solidFill>
                    <a:latin typeface="Arial"/>
                    <a:cs typeface="Arial"/>
                  </a:endParaRPr>
                </a:p>
              </p:txBody>
            </p:sp>
            <p:pic>
              <p:nvPicPr>
                <p:cNvPr id="33" name="Picture 2"/>
                <p:cNvPicPr>
                  <a:picLocks noChangeAspect="1" noChangeArrowheads="1"/>
                </p:cNvPicPr>
                <p:nvPr/>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bwMode="auto">
                <a:xfrm>
                  <a:off x="5439469" y="3439740"/>
                  <a:ext cx="1271882" cy="576064"/>
                </a:xfrm>
                <a:prstGeom prst="rect">
                  <a:avLst/>
                </a:prstGeom>
                <a:noFill/>
              </p:spPr>
            </p:pic>
          </p:grpSp>
          <p:grpSp>
            <p:nvGrpSpPr>
              <p:cNvPr id="23" name="Group 22"/>
              <p:cNvGrpSpPr/>
              <p:nvPr/>
            </p:nvGrpSpPr>
            <p:grpSpPr>
              <a:xfrm rot="1784635">
                <a:off x="4963403" y="738337"/>
                <a:ext cx="2308482" cy="1459939"/>
                <a:chOff x="3790005" y="1039033"/>
                <a:chExt cx="2308182" cy="1459939"/>
              </a:xfrm>
            </p:grpSpPr>
            <p:sp>
              <p:nvSpPr>
                <p:cNvPr id="6" name="Freeform 9"/>
                <p:cNvSpPr/>
                <p:nvPr/>
              </p:nvSpPr>
              <p:spPr bwMode="auto">
                <a:xfrm>
                  <a:off x="3790005" y="1039033"/>
                  <a:ext cx="2263194" cy="1459939"/>
                </a:xfrm>
                <a:custGeom>
                  <a:avLst/>
                  <a:gdLst>
                    <a:gd name="T0" fmla="*/ 77 w 701"/>
                    <a:gd name="T1" fmla="*/ 452 h 452"/>
                    <a:gd name="T2" fmla="*/ 70 w 701"/>
                    <a:gd name="T3" fmla="*/ 450 h 452"/>
                    <a:gd name="T4" fmla="*/ 7 w 701"/>
                    <a:gd name="T5" fmla="*/ 414 h 452"/>
                    <a:gd name="T6" fmla="*/ 1 w 701"/>
                    <a:gd name="T7" fmla="*/ 405 h 452"/>
                    <a:gd name="T8" fmla="*/ 3 w 701"/>
                    <a:gd name="T9" fmla="*/ 395 h 452"/>
                    <a:gd name="T10" fmla="*/ 20 w 701"/>
                    <a:gd name="T11" fmla="*/ 366 h 452"/>
                    <a:gd name="T12" fmla="*/ 20 w 701"/>
                    <a:gd name="T13" fmla="*/ 366 h 452"/>
                    <a:gd name="T14" fmla="*/ 626 w 701"/>
                    <a:gd name="T15" fmla="*/ 3 h 452"/>
                    <a:gd name="T16" fmla="*/ 626 w 701"/>
                    <a:gd name="T17" fmla="*/ 3 h 452"/>
                    <a:gd name="T18" fmla="*/ 686 w 701"/>
                    <a:gd name="T19" fmla="*/ 0 h 452"/>
                    <a:gd name="T20" fmla="*/ 687 w 701"/>
                    <a:gd name="T21" fmla="*/ 0 h 452"/>
                    <a:gd name="T22" fmla="*/ 696 w 701"/>
                    <a:gd name="T23" fmla="*/ 4 h 452"/>
                    <a:gd name="T24" fmla="*/ 701 w 701"/>
                    <a:gd name="T25" fmla="*/ 13 h 452"/>
                    <a:gd name="T26" fmla="*/ 701 w 701"/>
                    <a:gd name="T27" fmla="*/ 86 h 452"/>
                    <a:gd name="T28" fmla="*/ 688 w 701"/>
                    <a:gd name="T29" fmla="*/ 100 h 452"/>
                    <a:gd name="T30" fmla="*/ 636 w 701"/>
                    <a:gd name="T31" fmla="*/ 102 h 452"/>
                    <a:gd name="T32" fmla="*/ 103 w 701"/>
                    <a:gd name="T33" fmla="*/ 422 h 452"/>
                    <a:gd name="T34" fmla="*/ 89 w 701"/>
                    <a:gd name="T35" fmla="*/ 445 h 452"/>
                    <a:gd name="T36" fmla="*/ 77 w 701"/>
                    <a:gd name="T37"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1" h="452">
                      <a:moveTo>
                        <a:pt x="77" y="452"/>
                      </a:moveTo>
                      <a:cubicBezTo>
                        <a:pt x="75" y="452"/>
                        <a:pt x="73" y="451"/>
                        <a:pt x="70" y="450"/>
                      </a:cubicBezTo>
                      <a:cubicBezTo>
                        <a:pt x="7" y="414"/>
                        <a:pt x="7" y="414"/>
                        <a:pt x="7" y="414"/>
                      </a:cubicBezTo>
                      <a:cubicBezTo>
                        <a:pt x="4" y="412"/>
                        <a:pt x="2" y="409"/>
                        <a:pt x="1" y="405"/>
                      </a:cubicBezTo>
                      <a:cubicBezTo>
                        <a:pt x="0" y="402"/>
                        <a:pt x="1" y="398"/>
                        <a:pt x="3" y="395"/>
                      </a:cubicBezTo>
                      <a:cubicBezTo>
                        <a:pt x="20" y="366"/>
                        <a:pt x="20" y="366"/>
                        <a:pt x="20" y="366"/>
                      </a:cubicBezTo>
                      <a:cubicBezTo>
                        <a:pt x="20" y="366"/>
                        <a:pt x="20" y="366"/>
                        <a:pt x="20" y="366"/>
                      </a:cubicBezTo>
                      <a:cubicBezTo>
                        <a:pt x="159" y="160"/>
                        <a:pt x="380" y="28"/>
                        <a:pt x="626" y="3"/>
                      </a:cubicBezTo>
                      <a:cubicBezTo>
                        <a:pt x="626" y="3"/>
                        <a:pt x="626" y="3"/>
                        <a:pt x="626" y="3"/>
                      </a:cubicBezTo>
                      <a:cubicBezTo>
                        <a:pt x="686" y="0"/>
                        <a:pt x="686" y="0"/>
                        <a:pt x="686" y="0"/>
                      </a:cubicBezTo>
                      <a:cubicBezTo>
                        <a:pt x="687" y="0"/>
                        <a:pt x="687" y="0"/>
                        <a:pt x="687" y="0"/>
                      </a:cubicBezTo>
                      <a:cubicBezTo>
                        <a:pt x="690" y="0"/>
                        <a:pt x="694" y="1"/>
                        <a:pt x="696" y="4"/>
                      </a:cubicBezTo>
                      <a:cubicBezTo>
                        <a:pt x="699" y="6"/>
                        <a:pt x="701" y="10"/>
                        <a:pt x="701" y="13"/>
                      </a:cubicBezTo>
                      <a:cubicBezTo>
                        <a:pt x="701" y="86"/>
                        <a:pt x="701" y="86"/>
                        <a:pt x="701" y="86"/>
                      </a:cubicBezTo>
                      <a:cubicBezTo>
                        <a:pt x="701" y="93"/>
                        <a:pt x="695" y="99"/>
                        <a:pt x="688" y="100"/>
                      </a:cubicBezTo>
                      <a:cubicBezTo>
                        <a:pt x="636" y="102"/>
                        <a:pt x="636" y="102"/>
                        <a:pt x="636" y="102"/>
                      </a:cubicBezTo>
                      <a:cubicBezTo>
                        <a:pt x="420" y="124"/>
                        <a:pt x="226" y="241"/>
                        <a:pt x="103" y="422"/>
                      </a:cubicBezTo>
                      <a:cubicBezTo>
                        <a:pt x="102" y="424"/>
                        <a:pt x="89" y="445"/>
                        <a:pt x="89" y="445"/>
                      </a:cubicBezTo>
                      <a:cubicBezTo>
                        <a:pt x="86" y="450"/>
                        <a:pt x="82" y="452"/>
                        <a:pt x="77" y="452"/>
                      </a:cubicBezTo>
                      <a:close/>
                    </a:path>
                  </a:pathLst>
                </a:custGeom>
                <a:solidFill>
                  <a:schemeClr val="accent1"/>
                </a:solidFill>
                <a:ln>
                  <a:noFill/>
                </a:ln>
              </p:spPr>
              <p:txBody>
                <a:bodyPr spcFirstLastPara="1" vert="horz" wrap="square" lIns="91440" tIns="45720" rIns="91440" bIns="45720" numCol="1" anchor="t" anchorCtr="0" compatLnSpc="1">
                  <a:prstTxWarp prst="textArchUp">
                    <a:avLst/>
                  </a:prstTxWarp>
                </a:bodyPr>
                <a:lstStyle/>
                <a:p>
                  <a:pPr algn="ctr">
                    <a:defRPr/>
                  </a:pPr>
                  <a:endParaRPr lang="en-GB" kern="0" dirty="0">
                    <a:solidFill>
                      <a:sysClr val="windowText" lastClr="000000"/>
                    </a:solidFill>
                    <a:latin typeface="Arial"/>
                    <a:cs typeface="Arial"/>
                  </a:endParaRPr>
                </a:p>
              </p:txBody>
            </p:sp>
            <p:sp>
              <p:nvSpPr>
                <p:cNvPr id="2" name="Rectangle 1"/>
                <p:cNvSpPr/>
                <p:nvPr/>
              </p:nvSpPr>
              <p:spPr>
                <a:xfrm rot="19774621">
                  <a:off x="3900675" y="1508055"/>
                  <a:ext cx="2197512" cy="730427"/>
                </a:xfrm>
                <a:prstGeom prst="rect">
                  <a:avLst/>
                </a:prstGeom>
              </p:spPr>
              <p:txBody>
                <a:bodyPr wrap="none">
                  <a:prstTxWarp prst="textArchUp">
                    <a:avLst>
                      <a:gd name="adj" fmla="val 12207294"/>
                    </a:avLst>
                  </a:prstTxWarp>
                  <a:spAutoFit/>
                </a:bodyPr>
                <a:lstStyle/>
                <a:p>
                  <a:pPr algn="ctr">
                    <a:defRPr/>
                  </a:pPr>
                  <a:r>
                    <a:rPr lang="en-GB" kern="0" dirty="0">
                      <a:solidFill>
                        <a:prstClr val="white"/>
                      </a:solidFill>
                      <a:latin typeface="Arial"/>
                      <a:cs typeface="Arial"/>
                    </a:rPr>
                    <a:t>Eucalyptus Trees</a:t>
                  </a:r>
                </a:p>
              </p:txBody>
            </p:sp>
          </p:grpSp>
          <p:grpSp>
            <p:nvGrpSpPr>
              <p:cNvPr id="13" name="Group 12"/>
              <p:cNvGrpSpPr/>
              <p:nvPr/>
            </p:nvGrpSpPr>
            <p:grpSpPr>
              <a:xfrm rot="1784635">
                <a:off x="6883030" y="1854783"/>
                <a:ext cx="2377470" cy="1459939"/>
                <a:chOff x="6005850" y="1039033"/>
                <a:chExt cx="2377162" cy="1459939"/>
              </a:xfrm>
            </p:grpSpPr>
            <p:sp>
              <p:nvSpPr>
                <p:cNvPr id="7" name="Freeform 10"/>
                <p:cNvSpPr/>
                <p:nvPr/>
              </p:nvSpPr>
              <p:spPr bwMode="auto">
                <a:xfrm>
                  <a:off x="6123625" y="1039033"/>
                  <a:ext cx="2259387" cy="1459939"/>
                </a:xfrm>
                <a:custGeom>
                  <a:avLst/>
                  <a:gdLst>
                    <a:gd name="T0" fmla="*/ 623 w 700"/>
                    <a:gd name="T1" fmla="*/ 452 h 452"/>
                    <a:gd name="T2" fmla="*/ 611 w 700"/>
                    <a:gd name="T3" fmla="*/ 446 h 452"/>
                    <a:gd name="T4" fmla="*/ 596 w 700"/>
                    <a:gd name="T5" fmla="*/ 422 h 452"/>
                    <a:gd name="T6" fmla="*/ 63 w 700"/>
                    <a:gd name="T7" fmla="*/ 102 h 452"/>
                    <a:gd name="T8" fmla="*/ 13 w 700"/>
                    <a:gd name="T9" fmla="*/ 100 h 452"/>
                    <a:gd name="T10" fmla="*/ 0 w 700"/>
                    <a:gd name="T11" fmla="*/ 86 h 452"/>
                    <a:gd name="T12" fmla="*/ 0 w 700"/>
                    <a:gd name="T13" fmla="*/ 13 h 452"/>
                    <a:gd name="T14" fmla="*/ 4 w 700"/>
                    <a:gd name="T15" fmla="*/ 4 h 452"/>
                    <a:gd name="T16" fmla="*/ 14 w 700"/>
                    <a:gd name="T17" fmla="*/ 0 h 452"/>
                    <a:gd name="T18" fmla="*/ 14 w 700"/>
                    <a:gd name="T19" fmla="*/ 0 h 452"/>
                    <a:gd name="T20" fmla="*/ 73 w 700"/>
                    <a:gd name="T21" fmla="*/ 3 h 452"/>
                    <a:gd name="T22" fmla="*/ 74 w 700"/>
                    <a:gd name="T23" fmla="*/ 3 h 452"/>
                    <a:gd name="T24" fmla="*/ 679 w 700"/>
                    <a:gd name="T25" fmla="*/ 366 h 452"/>
                    <a:gd name="T26" fmla="*/ 680 w 700"/>
                    <a:gd name="T27" fmla="*/ 367 h 452"/>
                    <a:gd name="T28" fmla="*/ 697 w 700"/>
                    <a:gd name="T29" fmla="*/ 395 h 452"/>
                    <a:gd name="T30" fmla="*/ 699 w 700"/>
                    <a:gd name="T31" fmla="*/ 406 h 452"/>
                    <a:gd name="T32" fmla="*/ 692 w 700"/>
                    <a:gd name="T33" fmla="*/ 414 h 452"/>
                    <a:gd name="T34" fmla="*/ 629 w 700"/>
                    <a:gd name="T35" fmla="*/ 451 h 452"/>
                    <a:gd name="T36" fmla="*/ 623 w 700"/>
                    <a:gd name="T37"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0" h="452">
                      <a:moveTo>
                        <a:pt x="623" y="452"/>
                      </a:moveTo>
                      <a:cubicBezTo>
                        <a:pt x="618" y="452"/>
                        <a:pt x="613" y="450"/>
                        <a:pt x="611" y="446"/>
                      </a:cubicBezTo>
                      <a:cubicBezTo>
                        <a:pt x="611" y="446"/>
                        <a:pt x="598" y="425"/>
                        <a:pt x="596" y="422"/>
                      </a:cubicBezTo>
                      <a:cubicBezTo>
                        <a:pt x="474" y="241"/>
                        <a:pt x="280" y="124"/>
                        <a:pt x="63" y="102"/>
                      </a:cubicBezTo>
                      <a:cubicBezTo>
                        <a:pt x="13" y="100"/>
                        <a:pt x="13" y="100"/>
                        <a:pt x="13" y="100"/>
                      </a:cubicBezTo>
                      <a:cubicBezTo>
                        <a:pt x="6" y="100"/>
                        <a:pt x="0" y="94"/>
                        <a:pt x="0" y="86"/>
                      </a:cubicBezTo>
                      <a:cubicBezTo>
                        <a:pt x="0" y="13"/>
                        <a:pt x="0" y="13"/>
                        <a:pt x="0" y="13"/>
                      </a:cubicBezTo>
                      <a:cubicBezTo>
                        <a:pt x="0" y="10"/>
                        <a:pt x="1" y="6"/>
                        <a:pt x="4" y="4"/>
                      </a:cubicBezTo>
                      <a:cubicBezTo>
                        <a:pt x="7" y="1"/>
                        <a:pt x="10" y="0"/>
                        <a:pt x="14" y="0"/>
                      </a:cubicBezTo>
                      <a:cubicBezTo>
                        <a:pt x="14" y="0"/>
                        <a:pt x="14" y="0"/>
                        <a:pt x="14" y="0"/>
                      </a:cubicBezTo>
                      <a:cubicBezTo>
                        <a:pt x="73" y="3"/>
                        <a:pt x="73" y="3"/>
                        <a:pt x="73" y="3"/>
                      </a:cubicBezTo>
                      <a:cubicBezTo>
                        <a:pt x="73" y="3"/>
                        <a:pt x="74" y="3"/>
                        <a:pt x="74" y="3"/>
                      </a:cubicBezTo>
                      <a:cubicBezTo>
                        <a:pt x="320" y="28"/>
                        <a:pt x="540" y="160"/>
                        <a:pt x="679" y="366"/>
                      </a:cubicBezTo>
                      <a:cubicBezTo>
                        <a:pt x="679" y="366"/>
                        <a:pt x="680" y="366"/>
                        <a:pt x="680" y="367"/>
                      </a:cubicBezTo>
                      <a:cubicBezTo>
                        <a:pt x="697" y="395"/>
                        <a:pt x="697" y="395"/>
                        <a:pt x="697" y="395"/>
                      </a:cubicBezTo>
                      <a:cubicBezTo>
                        <a:pt x="699" y="398"/>
                        <a:pt x="700" y="402"/>
                        <a:pt x="699" y="406"/>
                      </a:cubicBezTo>
                      <a:cubicBezTo>
                        <a:pt x="698" y="409"/>
                        <a:pt x="695" y="412"/>
                        <a:pt x="692" y="414"/>
                      </a:cubicBezTo>
                      <a:cubicBezTo>
                        <a:pt x="629" y="451"/>
                        <a:pt x="629" y="451"/>
                        <a:pt x="629" y="451"/>
                      </a:cubicBezTo>
                      <a:cubicBezTo>
                        <a:pt x="627" y="452"/>
                        <a:pt x="625" y="452"/>
                        <a:pt x="623" y="452"/>
                      </a:cubicBezTo>
                      <a:close/>
                    </a:path>
                  </a:pathLst>
                </a:custGeom>
                <a:solidFill>
                  <a:schemeClr val="accent1"/>
                </a:solidFill>
                <a:ln>
                  <a:noFill/>
                </a:ln>
              </p:spPr>
              <p:txBody>
                <a:bodyPr vert="horz" wrap="square" lIns="91440" tIns="45720" rIns="91440" bIns="45720" numCol="1" anchor="t" anchorCtr="0" compatLnSpc="1"/>
                <a:lstStyle/>
                <a:p>
                  <a:pPr>
                    <a:defRPr/>
                  </a:pPr>
                  <a:endParaRPr lang="en-GB" kern="0">
                    <a:solidFill>
                      <a:sysClr val="windowText" lastClr="000000"/>
                    </a:solidFill>
                    <a:latin typeface="Arial"/>
                    <a:cs typeface="Arial"/>
                  </a:endParaRPr>
                </a:p>
              </p:txBody>
            </p:sp>
            <p:sp>
              <p:nvSpPr>
                <p:cNvPr id="34" name="Rectangle 33"/>
                <p:cNvSpPr/>
                <p:nvPr/>
              </p:nvSpPr>
              <p:spPr>
                <a:xfrm rot="1746170">
                  <a:off x="6005850" y="1478454"/>
                  <a:ext cx="2197512" cy="730427"/>
                </a:xfrm>
                <a:prstGeom prst="rect">
                  <a:avLst/>
                </a:prstGeom>
              </p:spPr>
              <p:txBody>
                <a:bodyPr wrap="none">
                  <a:prstTxWarp prst="textArchUp">
                    <a:avLst>
                      <a:gd name="adj" fmla="val 12207294"/>
                    </a:avLst>
                  </a:prstTxWarp>
                  <a:spAutoFit/>
                </a:bodyPr>
                <a:lstStyle/>
                <a:p>
                  <a:pPr algn="ctr">
                    <a:defRPr/>
                  </a:pPr>
                  <a:r>
                    <a:rPr lang="en-GB" kern="0" dirty="0">
                      <a:solidFill>
                        <a:prstClr val="white"/>
                      </a:solidFill>
                      <a:latin typeface="Arial"/>
                      <a:cs typeface="Arial"/>
                    </a:rPr>
                    <a:t>Pulp Bales</a:t>
                  </a:r>
                </a:p>
              </p:txBody>
            </p:sp>
          </p:grpSp>
          <p:grpSp>
            <p:nvGrpSpPr>
              <p:cNvPr id="15" name="Group 14"/>
              <p:cNvGrpSpPr/>
              <p:nvPr/>
            </p:nvGrpSpPr>
            <p:grpSpPr>
              <a:xfrm rot="1784635">
                <a:off x="7610913" y="3538385"/>
                <a:ext cx="924155" cy="2605811"/>
                <a:chOff x="7852990" y="2424739"/>
                <a:chExt cx="924034" cy="2605811"/>
              </a:xfrm>
            </p:grpSpPr>
            <p:sp>
              <p:nvSpPr>
                <p:cNvPr id="8" name="Freeform 11"/>
                <p:cNvSpPr/>
                <p:nvPr/>
              </p:nvSpPr>
              <p:spPr bwMode="auto">
                <a:xfrm>
                  <a:off x="8160309" y="2424739"/>
                  <a:ext cx="616715" cy="2605811"/>
                </a:xfrm>
                <a:custGeom>
                  <a:avLst/>
                  <a:gdLst>
                    <a:gd name="T0" fmla="*/ 78 w 191"/>
                    <a:gd name="T1" fmla="*/ 807 h 807"/>
                    <a:gd name="T2" fmla="*/ 72 w 191"/>
                    <a:gd name="T3" fmla="*/ 805 h 807"/>
                    <a:gd name="T4" fmla="*/ 8 w 191"/>
                    <a:gd name="T5" fmla="*/ 769 h 807"/>
                    <a:gd name="T6" fmla="*/ 3 w 191"/>
                    <a:gd name="T7" fmla="*/ 751 h 807"/>
                    <a:gd name="T8" fmla="*/ 91 w 191"/>
                    <a:gd name="T9" fmla="*/ 403 h 807"/>
                    <a:gd name="T10" fmla="*/ 4 w 191"/>
                    <a:gd name="T11" fmla="*/ 57 h 807"/>
                    <a:gd name="T12" fmla="*/ 9 w 191"/>
                    <a:gd name="T13" fmla="*/ 38 h 807"/>
                    <a:gd name="T14" fmla="*/ 72 w 191"/>
                    <a:gd name="T15" fmla="*/ 2 h 807"/>
                    <a:gd name="T16" fmla="*/ 79 w 191"/>
                    <a:gd name="T17" fmla="*/ 0 h 807"/>
                    <a:gd name="T18" fmla="*/ 83 w 191"/>
                    <a:gd name="T19" fmla="*/ 1 h 807"/>
                    <a:gd name="T20" fmla="*/ 91 w 191"/>
                    <a:gd name="T21" fmla="*/ 7 h 807"/>
                    <a:gd name="T22" fmla="*/ 191 w 191"/>
                    <a:gd name="T23" fmla="*/ 403 h 807"/>
                    <a:gd name="T24" fmla="*/ 90 w 191"/>
                    <a:gd name="T25" fmla="*/ 800 h 807"/>
                    <a:gd name="T26" fmla="*/ 82 w 191"/>
                    <a:gd name="T27" fmla="*/ 807 h 807"/>
                    <a:gd name="T28" fmla="*/ 78 w 191"/>
                    <a:gd name="T29" fmla="*/ 80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1" h="807">
                      <a:moveTo>
                        <a:pt x="78" y="807"/>
                      </a:moveTo>
                      <a:cubicBezTo>
                        <a:pt x="76" y="807"/>
                        <a:pt x="74" y="807"/>
                        <a:pt x="72" y="805"/>
                      </a:cubicBezTo>
                      <a:cubicBezTo>
                        <a:pt x="8" y="769"/>
                        <a:pt x="8" y="769"/>
                        <a:pt x="8" y="769"/>
                      </a:cubicBezTo>
                      <a:cubicBezTo>
                        <a:pt x="2" y="765"/>
                        <a:pt x="0" y="757"/>
                        <a:pt x="3" y="751"/>
                      </a:cubicBezTo>
                      <a:cubicBezTo>
                        <a:pt x="60" y="645"/>
                        <a:pt x="91" y="524"/>
                        <a:pt x="91" y="403"/>
                      </a:cubicBezTo>
                      <a:cubicBezTo>
                        <a:pt x="91" y="282"/>
                        <a:pt x="61" y="162"/>
                        <a:pt x="4" y="57"/>
                      </a:cubicBezTo>
                      <a:cubicBezTo>
                        <a:pt x="0" y="50"/>
                        <a:pt x="2" y="42"/>
                        <a:pt x="9" y="38"/>
                      </a:cubicBezTo>
                      <a:cubicBezTo>
                        <a:pt x="72" y="2"/>
                        <a:pt x="72" y="2"/>
                        <a:pt x="72" y="2"/>
                      </a:cubicBezTo>
                      <a:cubicBezTo>
                        <a:pt x="74" y="1"/>
                        <a:pt x="76" y="0"/>
                        <a:pt x="79" y="0"/>
                      </a:cubicBezTo>
                      <a:cubicBezTo>
                        <a:pt x="80" y="0"/>
                        <a:pt x="81" y="0"/>
                        <a:pt x="83" y="1"/>
                      </a:cubicBezTo>
                      <a:cubicBezTo>
                        <a:pt x="86" y="2"/>
                        <a:pt x="89" y="4"/>
                        <a:pt x="91" y="7"/>
                      </a:cubicBezTo>
                      <a:cubicBezTo>
                        <a:pt x="156" y="128"/>
                        <a:pt x="191" y="265"/>
                        <a:pt x="191" y="403"/>
                      </a:cubicBezTo>
                      <a:cubicBezTo>
                        <a:pt x="191" y="542"/>
                        <a:pt x="156" y="679"/>
                        <a:pt x="90" y="800"/>
                      </a:cubicBezTo>
                      <a:cubicBezTo>
                        <a:pt x="89" y="803"/>
                        <a:pt x="86" y="806"/>
                        <a:pt x="82" y="807"/>
                      </a:cubicBezTo>
                      <a:cubicBezTo>
                        <a:pt x="81" y="807"/>
                        <a:pt x="80" y="807"/>
                        <a:pt x="78" y="807"/>
                      </a:cubicBezTo>
                      <a:close/>
                    </a:path>
                  </a:pathLst>
                </a:custGeom>
                <a:solidFill>
                  <a:schemeClr val="accent1"/>
                </a:solidFill>
                <a:ln>
                  <a:noFill/>
                </a:ln>
              </p:spPr>
              <p:txBody>
                <a:bodyPr vert="horz" wrap="square" lIns="91440" tIns="45720" rIns="91440" bIns="45720" numCol="1" anchor="t" anchorCtr="0" compatLnSpc="1"/>
                <a:lstStyle/>
                <a:p>
                  <a:pPr>
                    <a:defRPr/>
                  </a:pPr>
                  <a:endParaRPr lang="en-GB" kern="0">
                    <a:solidFill>
                      <a:sysClr val="windowText" lastClr="000000"/>
                    </a:solidFill>
                    <a:latin typeface="Arial"/>
                    <a:cs typeface="Arial"/>
                  </a:endParaRPr>
                </a:p>
              </p:txBody>
            </p:sp>
            <p:sp>
              <p:nvSpPr>
                <p:cNvPr id="35" name="Rectangle 34"/>
                <p:cNvSpPr/>
                <p:nvPr/>
              </p:nvSpPr>
              <p:spPr>
                <a:xfrm rot="5197039">
                  <a:off x="7119448" y="3283340"/>
                  <a:ext cx="2197512" cy="730427"/>
                </a:xfrm>
                <a:prstGeom prst="rect">
                  <a:avLst/>
                </a:prstGeom>
              </p:spPr>
              <p:txBody>
                <a:bodyPr wrap="none">
                  <a:prstTxWarp prst="textArchUp">
                    <a:avLst>
                      <a:gd name="adj" fmla="val 12207294"/>
                    </a:avLst>
                  </a:prstTxWarp>
                  <a:spAutoFit/>
                </a:bodyPr>
                <a:lstStyle/>
                <a:p>
                  <a:pPr algn="ctr">
                    <a:defRPr/>
                  </a:pPr>
                  <a:r>
                    <a:rPr lang="en-GB" kern="0" dirty="0">
                      <a:solidFill>
                        <a:prstClr val="white"/>
                      </a:solidFill>
                      <a:latin typeface="Arial"/>
                      <a:cs typeface="Arial"/>
                    </a:rPr>
                    <a:t>Film Production</a:t>
                  </a:r>
                </a:p>
              </p:txBody>
            </p:sp>
          </p:grpSp>
          <p:grpSp>
            <p:nvGrpSpPr>
              <p:cNvPr id="21" name="Group 20"/>
              <p:cNvGrpSpPr/>
              <p:nvPr/>
            </p:nvGrpSpPr>
            <p:grpSpPr>
              <a:xfrm rot="1784635">
                <a:off x="3734326" y="1350873"/>
                <a:ext cx="1019756" cy="2605811"/>
                <a:chOff x="3395992" y="2424739"/>
                <a:chExt cx="1019624" cy="2605811"/>
              </a:xfrm>
            </p:grpSpPr>
            <p:sp>
              <p:nvSpPr>
                <p:cNvPr id="9" name="Freeform 12"/>
                <p:cNvSpPr/>
                <p:nvPr/>
              </p:nvSpPr>
              <p:spPr bwMode="auto">
                <a:xfrm>
                  <a:off x="3395992" y="2424739"/>
                  <a:ext cx="616715" cy="2605811"/>
                </a:xfrm>
                <a:custGeom>
                  <a:avLst/>
                  <a:gdLst>
                    <a:gd name="T0" fmla="*/ 112 w 191"/>
                    <a:gd name="T1" fmla="*/ 807 h 807"/>
                    <a:gd name="T2" fmla="*/ 109 w 191"/>
                    <a:gd name="T3" fmla="*/ 807 h 807"/>
                    <a:gd name="T4" fmla="*/ 101 w 191"/>
                    <a:gd name="T5" fmla="*/ 800 h 807"/>
                    <a:gd name="T6" fmla="*/ 0 w 191"/>
                    <a:gd name="T7" fmla="*/ 403 h 807"/>
                    <a:gd name="T8" fmla="*/ 100 w 191"/>
                    <a:gd name="T9" fmla="*/ 7 h 807"/>
                    <a:gd name="T10" fmla="*/ 108 w 191"/>
                    <a:gd name="T11" fmla="*/ 1 h 807"/>
                    <a:gd name="T12" fmla="*/ 112 w 191"/>
                    <a:gd name="T13" fmla="*/ 0 h 807"/>
                    <a:gd name="T14" fmla="*/ 119 w 191"/>
                    <a:gd name="T15" fmla="*/ 2 h 807"/>
                    <a:gd name="T16" fmla="*/ 182 w 191"/>
                    <a:gd name="T17" fmla="*/ 38 h 807"/>
                    <a:gd name="T18" fmla="*/ 187 w 191"/>
                    <a:gd name="T19" fmla="*/ 57 h 807"/>
                    <a:gd name="T20" fmla="*/ 100 w 191"/>
                    <a:gd name="T21" fmla="*/ 403 h 807"/>
                    <a:gd name="T22" fmla="*/ 187 w 191"/>
                    <a:gd name="T23" fmla="*/ 751 h 807"/>
                    <a:gd name="T24" fmla="*/ 182 w 191"/>
                    <a:gd name="T25" fmla="*/ 769 h 807"/>
                    <a:gd name="T26" fmla="*/ 119 w 191"/>
                    <a:gd name="T27" fmla="*/ 805 h 807"/>
                    <a:gd name="T28" fmla="*/ 112 w 191"/>
                    <a:gd name="T29" fmla="*/ 80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1" h="807">
                      <a:moveTo>
                        <a:pt x="112" y="807"/>
                      </a:moveTo>
                      <a:cubicBezTo>
                        <a:pt x="111" y="807"/>
                        <a:pt x="110" y="807"/>
                        <a:pt x="109" y="807"/>
                      </a:cubicBezTo>
                      <a:cubicBezTo>
                        <a:pt x="105" y="806"/>
                        <a:pt x="102" y="803"/>
                        <a:pt x="101" y="800"/>
                      </a:cubicBezTo>
                      <a:cubicBezTo>
                        <a:pt x="35" y="679"/>
                        <a:pt x="0" y="542"/>
                        <a:pt x="0" y="403"/>
                      </a:cubicBezTo>
                      <a:cubicBezTo>
                        <a:pt x="0" y="265"/>
                        <a:pt x="35" y="128"/>
                        <a:pt x="100" y="7"/>
                      </a:cubicBezTo>
                      <a:cubicBezTo>
                        <a:pt x="102" y="4"/>
                        <a:pt x="105" y="2"/>
                        <a:pt x="108" y="1"/>
                      </a:cubicBezTo>
                      <a:cubicBezTo>
                        <a:pt x="110" y="0"/>
                        <a:pt x="111" y="0"/>
                        <a:pt x="112" y="0"/>
                      </a:cubicBezTo>
                      <a:cubicBezTo>
                        <a:pt x="114" y="0"/>
                        <a:pt x="117" y="1"/>
                        <a:pt x="119" y="2"/>
                      </a:cubicBezTo>
                      <a:cubicBezTo>
                        <a:pt x="182" y="38"/>
                        <a:pt x="182" y="38"/>
                        <a:pt x="182" y="38"/>
                      </a:cubicBezTo>
                      <a:cubicBezTo>
                        <a:pt x="188" y="42"/>
                        <a:pt x="191" y="50"/>
                        <a:pt x="187" y="57"/>
                      </a:cubicBezTo>
                      <a:cubicBezTo>
                        <a:pt x="130" y="162"/>
                        <a:pt x="100" y="282"/>
                        <a:pt x="100" y="403"/>
                      </a:cubicBezTo>
                      <a:cubicBezTo>
                        <a:pt x="100" y="524"/>
                        <a:pt x="130" y="645"/>
                        <a:pt x="187" y="751"/>
                      </a:cubicBezTo>
                      <a:cubicBezTo>
                        <a:pt x="191" y="757"/>
                        <a:pt x="189" y="765"/>
                        <a:pt x="182" y="769"/>
                      </a:cubicBezTo>
                      <a:cubicBezTo>
                        <a:pt x="119" y="805"/>
                        <a:pt x="119" y="805"/>
                        <a:pt x="119" y="805"/>
                      </a:cubicBezTo>
                      <a:cubicBezTo>
                        <a:pt x="117" y="807"/>
                        <a:pt x="115" y="807"/>
                        <a:pt x="112" y="807"/>
                      </a:cubicBezTo>
                      <a:close/>
                    </a:path>
                  </a:pathLst>
                </a:custGeom>
                <a:solidFill>
                  <a:schemeClr val="accent1"/>
                </a:solidFill>
                <a:ln>
                  <a:noFill/>
                </a:ln>
              </p:spPr>
              <p:txBody>
                <a:bodyPr vert="horz" wrap="square" lIns="91440" tIns="45720" rIns="91440" bIns="45720" numCol="1" anchor="t" anchorCtr="0" compatLnSpc="1"/>
                <a:lstStyle/>
                <a:p>
                  <a:pPr>
                    <a:defRPr/>
                  </a:pPr>
                  <a:endParaRPr lang="en-GB" kern="0">
                    <a:solidFill>
                      <a:sysClr val="windowText" lastClr="000000"/>
                    </a:solidFill>
                    <a:latin typeface="Arial"/>
                    <a:cs typeface="Arial"/>
                  </a:endParaRPr>
                </a:p>
              </p:txBody>
            </p:sp>
            <p:sp>
              <p:nvSpPr>
                <p:cNvPr id="36" name="Rectangle 35"/>
                <p:cNvSpPr/>
                <p:nvPr/>
              </p:nvSpPr>
              <p:spPr>
                <a:xfrm rot="16200000">
                  <a:off x="2768755" y="3303081"/>
                  <a:ext cx="2470754" cy="822968"/>
                </a:xfrm>
                <a:prstGeom prst="rect">
                  <a:avLst/>
                </a:prstGeom>
              </p:spPr>
              <p:txBody>
                <a:bodyPr wrap="none">
                  <a:prstTxWarp prst="textArchUp">
                    <a:avLst>
                      <a:gd name="adj" fmla="val 12207294"/>
                    </a:avLst>
                  </a:prstTxWarp>
                  <a:spAutoFit/>
                </a:bodyPr>
                <a:lstStyle/>
                <a:p>
                  <a:pPr algn="ctr">
                    <a:defRPr/>
                  </a:pPr>
                  <a:r>
                    <a:rPr lang="en-GB" kern="0" dirty="0">
                      <a:solidFill>
                        <a:prstClr val="white"/>
                      </a:solidFill>
                      <a:latin typeface="Arial"/>
                      <a:cs typeface="Arial"/>
                    </a:rPr>
                    <a:t>Composting</a:t>
                  </a:r>
                </a:p>
              </p:txBody>
            </p:sp>
          </p:grpSp>
          <p:grpSp>
            <p:nvGrpSpPr>
              <p:cNvPr id="17" name="Group 16"/>
              <p:cNvGrpSpPr/>
              <p:nvPr/>
            </p:nvGrpSpPr>
            <p:grpSpPr>
              <a:xfrm rot="1784635">
                <a:off x="4913119" y="5244704"/>
                <a:ext cx="2405758" cy="1459939"/>
                <a:chOff x="5975663" y="4952510"/>
                <a:chExt cx="2405445" cy="1459939"/>
              </a:xfrm>
            </p:grpSpPr>
            <p:sp>
              <p:nvSpPr>
                <p:cNvPr id="10" name="Freeform 13"/>
                <p:cNvSpPr/>
                <p:nvPr/>
              </p:nvSpPr>
              <p:spPr bwMode="auto">
                <a:xfrm>
                  <a:off x="6123625" y="4952510"/>
                  <a:ext cx="2257483" cy="1459939"/>
                </a:xfrm>
                <a:custGeom>
                  <a:avLst/>
                  <a:gdLst>
                    <a:gd name="T0" fmla="*/ 14 w 699"/>
                    <a:gd name="T1" fmla="*/ 452 h 452"/>
                    <a:gd name="T2" fmla="*/ 4 w 699"/>
                    <a:gd name="T3" fmla="*/ 448 h 452"/>
                    <a:gd name="T4" fmla="*/ 0 w 699"/>
                    <a:gd name="T5" fmla="*/ 438 h 452"/>
                    <a:gd name="T6" fmla="*/ 0 w 699"/>
                    <a:gd name="T7" fmla="*/ 366 h 452"/>
                    <a:gd name="T8" fmla="*/ 13 w 699"/>
                    <a:gd name="T9" fmla="*/ 352 h 452"/>
                    <a:gd name="T10" fmla="*/ 63 w 699"/>
                    <a:gd name="T11" fmla="*/ 350 h 452"/>
                    <a:gd name="T12" fmla="*/ 597 w 699"/>
                    <a:gd name="T13" fmla="*/ 30 h 452"/>
                    <a:gd name="T14" fmla="*/ 611 w 699"/>
                    <a:gd name="T15" fmla="*/ 7 h 452"/>
                    <a:gd name="T16" fmla="*/ 622 w 699"/>
                    <a:gd name="T17" fmla="*/ 0 h 452"/>
                    <a:gd name="T18" fmla="*/ 629 w 699"/>
                    <a:gd name="T19" fmla="*/ 2 h 452"/>
                    <a:gd name="T20" fmla="*/ 692 w 699"/>
                    <a:gd name="T21" fmla="*/ 39 h 452"/>
                    <a:gd name="T22" fmla="*/ 699 w 699"/>
                    <a:gd name="T23" fmla="*/ 47 h 452"/>
                    <a:gd name="T24" fmla="*/ 697 w 699"/>
                    <a:gd name="T25" fmla="*/ 57 h 452"/>
                    <a:gd name="T26" fmla="*/ 680 w 699"/>
                    <a:gd name="T27" fmla="*/ 86 h 452"/>
                    <a:gd name="T28" fmla="*/ 679 w 699"/>
                    <a:gd name="T29" fmla="*/ 86 h 452"/>
                    <a:gd name="T30" fmla="*/ 74 w 699"/>
                    <a:gd name="T31" fmla="*/ 449 h 452"/>
                    <a:gd name="T32" fmla="*/ 73 w 699"/>
                    <a:gd name="T33" fmla="*/ 449 h 452"/>
                    <a:gd name="T34" fmla="*/ 14 w 699"/>
                    <a:gd name="T35" fmla="*/ 452 h 452"/>
                    <a:gd name="T36" fmla="*/ 14 w 699"/>
                    <a:gd name="T37"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9" h="452">
                      <a:moveTo>
                        <a:pt x="14" y="452"/>
                      </a:moveTo>
                      <a:cubicBezTo>
                        <a:pt x="10" y="452"/>
                        <a:pt x="7" y="451"/>
                        <a:pt x="4" y="448"/>
                      </a:cubicBezTo>
                      <a:cubicBezTo>
                        <a:pt x="1" y="446"/>
                        <a:pt x="0" y="442"/>
                        <a:pt x="0" y="438"/>
                      </a:cubicBezTo>
                      <a:cubicBezTo>
                        <a:pt x="0" y="366"/>
                        <a:pt x="0" y="366"/>
                        <a:pt x="0" y="366"/>
                      </a:cubicBezTo>
                      <a:cubicBezTo>
                        <a:pt x="0" y="358"/>
                        <a:pt x="6" y="352"/>
                        <a:pt x="13" y="352"/>
                      </a:cubicBezTo>
                      <a:cubicBezTo>
                        <a:pt x="63" y="350"/>
                        <a:pt x="63" y="350"/>
                        <a:pt x="63" y="350"/>
                      </a:cubicBezTo>
                      <a:cubicBezTo>
                        <a:pt x="280" y="328"/>
                        <a:pt x="474" y="211"/>
                        <a:pt x="597" y="30"/>
                      </a:cubicBezTo>
                      <a:cubicBezTo>
                        <a:pt x="611" y="7"/>
                        <a:pt x="611" y="7"/>
                        <a:pt x="611" y="7"/>
                      </a:cubicBezTo>
                      <a:cubicBezTo>
                        <a:pt x="613" y="3"/>
                        <a:pt x="618" y="0"/>
                        <a:pt x="622" y="0"/>
                      </a:cubicBezTo>
                      <a:cubicBezTo>
                        <a:pt x="625" y="0"/>
                        <a:pt x="627" y="1"/>
                        <a:pt x="629" y="2"/>
                      </a:cubicBezTo>
                      <a:cubicBezTo>
                        <a:pt x="692" y="39"/>
                        <a:pt x="692" y="39"/>
                        <a:pt x="692" y="39"/>
                      </a:cubicBezTo>
                      <a:cubicBezTo>
                        <a:pt x="695" y="40"/>
                        <a:pt x="698" y="43"/>
                        <a:pt x="699" y="47"/>
                      </a:cubicBezTo>
                      <a:cubicBezTo>
                        <a:pt x="699" y="51"/>
                        <a:pt x="699" y="54"/>
                        <a:pt x="697" y="57"/>
                      </a:cubicBezTo>
                      <a:cubicBezTo>
                        <a:pt x="680" y="86"/>
                        <a:pt x="680" y="86"/>
                        <a:pt x="680" y="86"/>
                      </a:cubicBezTo>
                      <a:cubicBezTo>
                        <a:pt x="680" y="86"/>
                        <a:pt x="679" y="86"/>
                        <a:pt x="679" y="86"/>
                      </a:cubicBezTo>
                      <a:cubicBezTo>
                        <a:pt x="540" y="292"/>
                        <a:pt x="320" y="424"/>
                        <a:pt x="74" y="449"/>
                      </a:cubicBezTo>
                      <a:cubicBezTo>
                        <a:pt x="74" y="449"/>
                        <a:pt x="73" y="449"/>
                        <a:pt x="73" y="449"/>
                      </a:cubicBezTo>
                      <a:cubicBezTo>
                        <a:pt x="14" y="452"/>
                        <a:pt x="14" y="452"/>
                        <a:pt x="14" y="452"/>
                      </a:cubicBezTo>
                      <a:cubicBezTo>
                        <a:pt x="14" y="452"/>
                        <a:pt x="14" y="452"/>
                        <a:pt x="14" y="452"/>
                      </a:cubicBezTo>
                      <a:close/>
                    </a:path>
                  </a:pathLst>
                </a:custGeom>
                <a:solidFill>
                  <a:schemeClr val="accent1"/>
                </a:solidFill>
                <a:ln>
                  <a:noFill/>
                </a:ln>
              </p:spPr>
              <p:txBody>
                <a:bodyPr vert="horz" wrap="square" lIns="91440" tIns="45720" rIns="91440" bIns="45720" numCol="1" anchor="t" anchorCtr="0" compatLnSpc="1"/>
                <a:lstStyle/>
                <a:p>
                  <a:pPr>
                    <a:defRPr/>
                  </a:pPr>
                  <a:endParaRPr lang="en-GB" kern="0">
                    <a:solidFill>
                      <a:sysClr val="windowText" lastClr="000000"/>
                    </a:solidFill>
                    <a:latin typeface="Arial"/>
                    <a:cs typeface="Arial"/>
                  </a:endParaRPr>
                </a:p>
              </p:txBody>
            </p:sp>
            <p:sp>
              <p:nvSpPr>
                <p:cNvPr id="37" name="Rectangle 36"/>
                <p:cNvSpPr/>
                <p:nvPr/>
              </p:nvSpPr>
              <p:spPr>
                <a:xfrm rot="19719300">
                  <a:off x="5975663" y="5073666"/>
                  <a:ext cx="2308068" cy="918740"/>
                </a:xfrm>
                <a:prstGeom prst="rect">
                  <a:avLst/>
                </a:prstGeom>
              </p:spPr>
              <p:txBody>
                <a:bodyPr wrap="none">
                  <a:prstTxWarp prst="textArchDown">
                    <a:avLst/>
                  </a:prstTxWarp>
                  <a:spAutoFit/>
                </a:bodyPr>
                <a:lstStyle/>
                <a:p>
                  <a:pPr algn="ctr">
                    <a:defRPr/>
                  </a:pPr>
                  <a:r>
                    <a:rPr lang="en-GB" kern="0" dirty="0">
                      <a:solidFill>
                        <a:prstClr val="white"/>
                      </a:solidFill>
                      <a:latin typeface="Arial"/>
                      <a:cs typeface="Arial"/>
                    </a:rPr>
                    <a:t>Coating Technologies</a:t>
                  </a:r>
                </a:p>
              </p:txBody>
            </p:sp>
          </p:grpSp>
          <p:grpSp>
            <p:nvGrpSpPr>
              <p:cNvPr id="19" name="Group 18"/>
              <p:cNvGrpSpPr/>
              <p:nvPr/>
            </p:nvGrpSpPr>
            <p:grpSpPr>
              <a:xfrm rot="1784635">
                <a:off x="3001167" y="4174543"/>
                <a:ext cx="2483532" cy="1459939"/>
                <a:chOff x="3779738" y="4952510"/>
                <a:chExt cx="2483210" cy="1459939"/>
              </a:xfrm>
            </p:grpSpPr>
            <p:sp>
              <p:nvSpPr>
                <p:cNvPr id="11" name="Freeform 14"/>
                <p:cNvSpPr/>
                <p:nvPr/>
              </p:nvSpPr>
              <p:spPr bwMode="auto">
                <a:xfrm>
                  <a:off x="3790005" y="4952510"/>
                  <a:ext cx="2263194" cy="1459939"/>
                </a:xfrm>
                <a:custGeom>
                  <a:avLst/>
                  <a:gdLst>
                    <a:gd name="T0" fmla="*/ 686 w 701"/>
                    <a:gd name="T1" fmla="*/ 452 h 452"/>
                    <a:gd name="T2" fmla="*/ 626 w 701"/>
                    <a:gd name="T3" fmla="*/ 449 h 452"/>
                    <a:gd name="T4" fmla="*/ 626 w 701"/>
                    <a:gd name="T5" fmla="*/ 449 h 452"/>
                    <a:gd name="T6" fmla="*/ 20 w 701"/>
                    <a:gd name="T7" fmla="*/ 86 h 452"/>
                    <a:gd name="T8" fmla="*/ 20 w 701"/>
                    <a:gd name="T9" fmla="*/ 86 h 452"/>
                    <a:gd name="T10" fmla="*/ 3 w 701"/>
                    <a:gd name="T11" fmla="*/ 57 h 452"/>
                    <a:gd name="T12" fmla="*/ 1 w 701"/>
                    <a:gd name="T13" fmla="*/ 47 h 452"/>
                    <a:gd name="T14" fmla="*/ 7 w 701"/>
                    <a:gd name="T15" fmla="*/ 39 h 452"/>
                    <a:gd name="T16" fmla="*/ 70 w 701"/>
                    <a:gd name="T17" fmla="*/ 2 h 452"/>
                    <a:gd name="T18" fmla="*/ 77 w 701"/>
                    <a:gd name="T19" fmla="*/ 0 h 452"/>
                    <a:gd name="T20" fmla="*/ 89 w 701"/>
                    <a:gd name="T21" fmla="*/ 7 h 452"/>
                    <a:gd name="T22" fmla="*/ 103 w 701"/>
                    <a:gd name="T23" fmla="*/ 31 h 452"/>
                    <a:gd name="T24" fmla="*/ 636 w 701"/>
                    <a:gd name="T25" fmla="*/ 350 h 452"/>
                    <a:gd name="T26" fmla="*/ 688 w 701"/>
                    <a:gd name="T27" fmla="*/ 352 h 452"/>
                    <a:gd name="T28" fmla="*/ 701 w 701"/>
                    <a:gd name="T29" fmla="*/ 366 h 452"/>
                    <a:gd name="T30" fmla="*/ 701 w 701"/>
                    <a:gd name="T31" fmla="*/ 438 h 452"/>
                    <a:gd name="T32" fmla="*/ 696 w 701"/>
                    <a:gd name="T33" fmla="*/ 448 h 452"/>
                    <a:gd name="T34" fmla="*/ 687 w 701"/>
                    <a:gd name="T35" fmla="*/ 452 h 452"/>
                    <a:gd name="T36" fmla="*/ 686 w 701"/>
                    <a:gd name="T37"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1" h="452">
                      <a:moveTo>
                        <a:pt x="686" y="452"/>
                      </a:moveTo>
                      <a:cubicBezTo>
                        <a:pt x="626" y="449"/>
                        <a:pt x="626" y="449"/>
                        <a:pt x="626" y="449"/>
                      </a:cubicBezTo>
                      <a:cubicBezTo>
                        <a:pt x="626" y="449"/>
                        <a:pt x="626" y="449"/>
                        <a:pt x="626" y="449"/>
                      </a:cubicBezTo>
                      <a:cubicBezTo>
                        <a:pt x="380" y="424"/>
                        <a:pt x="159" y="292"/>
                        <a:pt x="20" y="86"/>
                      </a:cubicBezTo>
                      <a:cubicBezTo>
                        <a:pt x="20" y="86"/>
                        <a:pt x="20" y="86"/>
                        <a:pt x="20" y="86"/>
                      </a:cubicBezTo>
                      <a:cubicBezTo>
                        <a:pt x="3" y="57"/>
                        <a:pt x="3" y="57"/>
                        <a:pt x="3" y="57"/>
                      </a:cubicBezTo>
                      <a:cubicBezTo>
                        <a:pt x="1" y="54"/>
                        <a:pt x="0" y="51"/>
                        <a:pt x="1" y="47"/>
                      </a:cubicBezTo>
                      <a:cubicBezTo>
                        <a:pt x="2" y="43"/>
                        <a:pt x="4" y="40"/>
                        <a:pt x="7" y="39"/>
                      </a:cubicBezTo>
                      <a:cubicBezTo>
                        <a:pt x="70" y="2"/>
                        <a:pt x="70" y="2"/>
                        <a:pt x="70" y="2"/>
                      </a:cubicBezTo>
                      <a:cubicBezTo>
                        <a:pt x="73" y="1"/>
                        <a:pt x="75" y="0"/>
                        <a:pt x="77" y="0"/>
                      </a:cubicBezTo>
                      <a:cubicBezTo>
                        <a:pt x="82" y="0"/>
                        <a:pt x="86" y="3"/>
                        <a:pt x="89" y="7"/>
                      </a:cubicBezTo>
                      <a:cubicBezTo>
                        <a:pt x="89" y="7"/>
                        <a:pt x="102" y="28"/>
                        <a:pt x="103" y="31"/>
                      </a:cubicBezTo>
                      <a:cubicBezTo>
                        <a:pt x="226" y="211"/>
                        <a:pt x="420" y="328"/>
                        <a:pt x="636" y="350"/>
                      </a:cubicBezTo>
                      <a:cubicBezTo>
                        <a:pt x="688" y="352"/>
                        <a:pt x="688" y="352"/>
                        <a:pt x="688" y="352"/>
                      </a:cubicBezTo>
                      <a:cubicBezTo>
                        <a:pt x="695" y="353"/>
                        <a:pt x="701" y="358"/>
                        <a:pt x="701" y="366"/>
                      </a:cubicBezTo>
                      <a:cubicBezTo>
                        <a:pt x="701" y="438"/>
                        <a:pt x="701" y="438"/>
                        <a:pt x="701" y="438"/>
                      </a:cubicBezTo>
                      <a:cubicBezTo>
                        <a:pt x="701" y="442"/>
                        <a:pt x="699" y="446"/>
                        <a:pt x="696" y="448"/>
                      </a:cubicBezTo>
                      <a:cubicBezTo>
                        <a:pt x="694" y="451"/>
                        <a:pt x="690" y="452"/>
                        <a:pt x="687" y="452"/>
                      </a:cubicBezTo>
                      <a:cubicBezTo>
                        <a:pt x="687" y="452"/>
                        <a:pt x="687" y="452"/>
                        <a:pt x="686" y="452"/>
                      </a:cubicBezTo>
                      <a:close/>
                    </a:path>
                  </a:pathLst>
                </a:custGeom>
                <a:solidFill>
                  <a:schemeClr val="accent1"/>
                </a:solidFill>
                <a:ln>
                  <a:noFill/>
                </a:ln>
              </p:spPr>
              <p:txBody>
                <a:bodyPr vert="horz" wrap="square" lIns="91440" tIns="45720" rIns="91440" bIns="45720" numCol="1" anchor="t" anchorCtr="0" compatLnSpc="1"/>
                <a:lstStyle/>
                <a:p>
                  <a:pPr>
                    <a:defRPr/>
                  </a:pPr>
                  <a:endParaRPr lang="en-GB" kern="0">
                    <a:solidFill>
                      <a:sysClr val="windowText" lastClr="000000"/>
                    </a:solidFill>
                    <a:latin typeface="Arial"/>
                    <a:cs typeface="Arial"/>
                  </a:endParaRPr>
                </a:p>
              </p:txBody>
            </p:sp>
            <p:sp>
              <p:nvSpPr>
                <p:cNvPr id="38" name="Rectangle 37"/>
                <p:cNvSpPr/>
                <p:nvPr/>
              </p:nvSpPr>
              <p:spPr>
                <a:xfrm rot="1755878">
                  <a:off x="3779738" y="5104294"/>
                  <a:ext cx="2483210" cy="879807"/>
                </a:xfrm>
                <a:prstGeom prst="rect">
                  <a:avLst/>
                </a:prstGeom>
              </p:spPr>
              <p:txBody>
                <a:bodyPr wrap="none">
                  <a:prstTxWarp prst="textArchDown">
                    <a:avLst>
                      <a:gd name="adj" fmla="val 439954"/>
                    </a:avLst>
                  </a:prstTxWarp>
                  <a:spAutoFit/>
                </a:bodyPr>
                <a:lstStyle/>
                <a:p>
                  <a:pPr algn="ctr">
                    <a:defRPr/>
                  </a:pPr>
                  <a:r>
                    <a:rPr lang="en-GB" sz="1650" kern="0" spc="-30" dirty="0">
                      <a:solidFill>
                        <a:prstClr val="white"/>
                      </a:solidFill>
                      <a:latin typeface="Arial"/>
                      <a:cs typeface="Arial"/>
                    </a:rPr>
                    <a:t>Retail/Consumer Packaging</a:t>
                  </a:r>
                </a:p>
              </p:txBody>
            </p:sp>
          </p:grpSp>
        </p:grpSp>
      </p:grpSp>
      <p:sp>
        <p:nvSpPr>
          <p:cNvPr id="39" name="Title 2"/>
          <p:cNvSpPr>
            <a:spLocks noGrp="1"/>
          </p:cNvSpPr>
          <p:nvPr>
            <p:ph type="title"/>
          </p:nvPr>
        </p:nvSpPr>
        <p:spPr/>
        <p:txBody>
          <a:bodyPr/>
          <a:lstStyle/>
          <a:p>
            <a:r>
              <a:rPr lang="en-GB" dirty="0" err="1"/>
              <a:t>NatureFlex</a:t>
            </a:r>
            <a:r>
              <a:rPr lang="en-GB" baseline="30000" dirty="0"/>
              <a:t>™</a:t>
            </a:r>
            <a:r>
              <a:rPr lang="en-GB" dirty="0"/>
              <a:t> a perfect fit for the circular economy</a:t>
            </a:r>
            <a:endParaRPr lang="en-US" dirty="0">
              <a:latin typeface="+mj-lt"/>
            </a:endParaRPr>
          </a:p>
        </p:txBody>
      </p:sp>
      <p:pic>
        <p:nvPicPr>
          <p:cNvPr id="40" name="Picture 2"/>
          <p:cNvPicPr>
            <a:picLocks noChangeAspect="1" noChangeArrowheads="1"/>
          </p:cNvPicPr>
          <p:nvPr/>
        </p:nvPicPr>
        <p:blipFill>
          <a:blip r:embed="rId11" cstate="email">
            <a:extLst>
              <a:ext uri="{28A0092B-C50C-407E-A947-70E740481C1C}">
                <a14:useLocalDpi xmlns:a14="http://schemas.microsoft.com/office/drawing/2010/main" val="0"/>
              </a:ext>
            </a:extLst>
          </a:blip>
          <a:stretch>
            <a:fillRect/>
          </a:stretch>
        </p:blipFill>
        <p:spPr bwMode="auto">
          <a:xfrm>
            <a:off x="8688289" y="5869358"/>
            <a:ext cx="1484161" cy="672210"/>
          </a:xfrm>
          <a:prstGeom prst="rect">
            <a:avLst/>
          </a:prstGeom>
          <a:noFill/>
        </p:spPr>
      </p:pic>
      <p:sp>
        <p:nvSpPr>
          <p:cNvPr id="30" name="Rectangular Callout 29"/>
          <p:cNvSpPr/>
          <p:nvPr/>
        </p:nvSpPr>
        <p:spPr>
          <a:xfrm>
            <a:off x="8217212" y="1586294"/>
            <a:ext cx="3516867" cy="3033700"/>
          </a:xfrm>
          <a:prstGeom prst="wedgeRectCallout">
            <a:avLst>
              <a:gd name="adj1" fmla="val -46382"/>
              <a:gd name="adj2" fmla="val -5923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GB" dirty="0">
                <a:solidFill>
                  <a:prstClr val="white"/>
                </a:solidFill>
                <a:latin typeface="Arial"/>
              </a:rPr>
              <a:t>Cellulose film</a:t>
            </a:r>
          </a:p>
          <a:p>
            <a:pPr algn="ctr"/>
            <a:r>
              <a:rPr lang="en-GB" dirty="0">
                <a:solidFill>
                  <a:prstClr val="white"/>
                </a:solidFill>
                <a:latin typeface="Arial"/>
              </a:rPr>
              <a:t>A “transparent paper”</a:t>
            </a:r>
          </a:p>
          <a:p>
            <a:pPr algn="ctr"/>
            <a:endParaRPr lang="en-GB" dirty="0">
              <a:solidFill>
                <a:prstClr val="white"/>
              </a:solidFill>
              <a:latin typeface="Arial"/>
            </a:endParaRPr>
          </a:p>
          <a:p>
            <a:pPr algn="ctr"/>
            <a:endParaRPr lang="en-GB" dirty="0">
              <a:solidFill>
                <a:prstClr val="white"/>
              </a:solidFill>
              <a:latin typeface="Arial"/>
            </a:endParaRPr>
          </a:p>
          <a:p>
            <a:pPr algn="ctr"/>
            <a:r>
              <a:rPr lang="en-GB" dirty="0">
                <a:solidFill>
                  <a:prstClr val="white"/>
                </a:solidFill>
                <a:latin typeface="Arial"/>
              </a:rPr>
              <a:t>Principal raw material is wood pulp from managed forestry sources only</a:t>
            </a:r>
          </a:p>
        </p:txBody>
      </p:sp>
      <p:pic>
        <p:nvPicPr>
          <p:cNvPr id="3" name="Graphic 2">
            <a:extLst>
              <a:ext uri="{FF2B5EF4-FFF2-40B4-BE49-F238E27FC236}">
                <a16:creationId xmlns:a16="http://schemas.microsoft.com/office/drawing/2014/main" id="{F7921624-191F-241E-8110-6CA8B4565B4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88489" y="6205463"/>
            <a:ext cx="1253695" cy="265352"/>
          </a:xfrm>
          <a:prstGeom prst="rect">
            <a:avLst/>
          </a:prstGeom>
        </p:spPr>
      </p:pic>
    </p:spTree>
    <p:extLst>
      <p:ext uri="{BB962C8B-B14F-4D97-AF65-F5344CB8AC3E}">
        <p14:creationId xmlns:p14="http://schemas.microsoft.com/office/powerpoint/2010/main" val="289545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Certification</a:t>
            </a:r>
          </a:p>
        </p:txBody>
      </p:sp>
      <p:grpSp>
        <p:nvGrpSpPr>
          <p:cNvPr id="117" name="Group 116"/>
          <p:cNvGrpSpPr>
            <a:grpSpLocks noChangeAspect="1"/>
          </p:cNvGrpSpPr>
          <p:nvPr/>
        </p:nvGrpSpPr>
        <p:grpSpPr>
          <a:xfrm>
            <a:off x="972690" y="1701216"/>
            <a:ext cx="1647215" cy="3672000"/>
            <a:chOff x="1318495" y="1602703"/>
            <a:chExt cx="1871662" cy="3851275"/>
          </a:xfrm>
        </p:grpSpPr>
        <p:sp>
          <p:nvSpPr>
            <p:cNvPr id="47" name="Freeform 15"/>
            <p:cNvSpPr>
              <a:spLocks/>
            </p:cNvSpPr>
            <p:nvPr/>
          </p:nvSpPr>
          <p:spPr bwMode="auto">
            <a:xfrm>
              <a:off x="1318495" y="1602703"/>
              <a:ext cx="1871662" cy="3851275"/>
            </a:xfrm>
            <a:custGeom>
              <a:avLst/>
              <a:gdLst>
                <a:gd name="T0" fmla="*/ 396 w 792"/>
                <a:gd name="T1" fmla="*/ 0 h 1628"/>
                <a:gd name="T2" fmla="*/ 0 w 792"/>
                <a:gd name="T3" fmla="*/ 396 h 1628"/>
                <a:gd name="T4" fmla="*/ 51 w 792"/>
                <a:gd name="T5" fmla="*/ 678 h 1628"/>
                <a:gd name="T6" fmla="*/ 51 w 792"/>
                <a:gd name="T7" fmla="*/ 950 h 1628"/>
                <a:gd name="T8" fmla="*/ 0 w 792"/>
                <a:gd name="T9" fmla="*/ 1232 h 1628"/>
                <a:gd name="T10" fmla="*/ 396 w 792"/>
                <a:gd name="T11" fmla="*/ 1628 h 1628"/>
                <a:gd name="T12" fmla="*/ 792 w 792"/>
                <a:gd name="T13" fmla="*/ 1232 h 1628"/>
                <a:gd name="T14" fmla="*/ 741 w 792"/>
                <a:gd name="T15" fmla="*/ 950 h 1628"/>
                <a:gd name="T16" fmla="*/ 741 w 792"/>
                <a:gd name="T17" fmla="*/ 678 h 1628"/>
                <a:gd name="T18" fmla="*/ 792 w 792"/>
                <a:gd name="T19" fmla="*/ 396 h 1628"/>
                <a:gd name="T20" fmla="*/ 396 w 792"/>
                <a:gd name="T21" fmla="*/ 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1628">
                  <a:moveTo>
                    <a:pt x="396" y="0"/>
                  </a:moveTo>
                  <a:cubicBezTo>
                    <a:pt x="178" y="0"/>
                    <a:pt x="0" y="177"/>
                    <a:pt x="0" y="396"/>
                  </a:cubicBezTo>
                  <a:cubicBezTo>
                    <a:pt x="0" y="448"/>
                    <a:pt x="28" y="577"/>
                    <a:pt x="51" y="678"/>
                  </a:cubicBezTo>
                  <a:cubicBezTo>
                    <a:pt x="69" y="753"/>
                    <a:pt x="69" y="875"/>
                    <a:pt x="51" y="950"/>
                  </a:cubicBezTo>
                  <a:cubicBezTo>
                    <a:pt x="28" y="1051"/>
                    <a:pt x="0" y="1180"/>
                    <a:pt x="0" y="1232"/>
                  </a:cubicBezTo>
                  <a:cubicBezTo>
                    <a:pt x="0" y="1451"/>
                    <a:pt x="178" y="1628"/>
                    <a:pt x="396" y="1628"/>
                  </a:cubicBezTo>
                  <a:cubicBezTo>
                    <a:pt x="615" y="1628"/>
                    <a:pt x="792" y="1451"/>
                    <a:pt x="792" y="1232"/>
                  </a:cubicBezTo>
                  <a:cubicBezTo>
                    <a:pt x="792" y="1180"/>
                    <a:pt x="765" y="1051"/>
                    <a:pt x="741" y="950"/>
                  </a:cubicBezTo>
                  <a:cubicBezTo>
                    <a:pt x="724" y="875"/>
                    <a:pt x="724" y="753"/>
                    <a:pt x="741" y="678"/>
                  </a:cubicBezTo>
                  <a:cubicBezTo>
                    <a:pt x="765" y="577"/>
                    <a:pt x="792" y="448"/>
                    <a:pt x="792" y="396"/>
                  </a:cubicBezTo>
                  <a:cubicBezTo>
                    <a:pt x="792" y="177"/>
                    <a:pt x="615" y="0"/>
                    <a:pt x="396" y="0"/>
                  </a:cubicBezTo>
                  <a:close/>
                </a:path>
              </a:pathLst>
            </a:custGeom>
            <a:solidFill>
              <a:srgbClr val="FFFFFF">
                <a:lumMod val="85000"/>
              </a:srgbClr>
            </a:solidFill>
            <a:ln w="9525" cap="flat">
              <a:noFill/>
              <a:prstDash val="solid"/>
              <a:miter lim="800000"/>
              <a:headEnd/>
              <a:tailEnd/>
            </a:ln>
          </p:spPr>
          <p:txBody>
            <a:bodyPr/>
            <a:lstStyle/>
            <a:p>
              <a:pPr>
                <a:defRPr/>
              </a:pPr>
              <a:endParaRPr lang="en-GB" sz="1400" kern="0">
                <a:solidFill>
                  <a:sysClr val="windowText" lastClr="000000"/>
                </a:solidFill>
                <a:latin typeface="Arial"/>
              </a:endParaRPr>
            </a:p>
          </p:txBody>
        </p:sp>
        <p:grpSp>
          <p:nvGrpSpPr>
            <p:cNvPr id="112" name="Group 111"/>
            <p:cNvGrpSpPr/>
            <p:nvPr/>
          </p:nvGrpSpPr>
          <p:grpSpPr>
            <a:xfrm>
              <a:off x="1426445" y="3687090"/>
              <a:ext cx="1657350" cy="1660525"/>
              <a:chOff x="1426445" y="3687090"/>
              <a:chExt cx="1657350" cy="1660525"/>
            </a:xfrm>
          </p:grpSpPr>
          <p:sp>
            <p:nvSpPr>
              <p:cNvPr id="49" name="Oval 17"/>
              <p:cNvSpPr>
                <a:spLocks noChangeArrowheads="1"/>
              </p:cNvSpPr>
              <p:nvPr/>
            </p:nvSpPr>
            <p:spPr bwMode="auto">
              <a:xfrm>
                <a:off x="1426445" y="3687090"/>
                <a:ext cx="1657350" cy="1660525"/>
              </a:xfrm>
              <a:prstGeom prst="ellipse">
                <a:avLst/>
              </a:prstGeom>
              <a:solidFill>
                <a:schemeClr val="bg2"/>
              </a:solidFill>
              <a:ln w="9525" cap="flat">
                <a:noFill/>
                <a:prstDash val="solid"/>
                <a:miter lim="800000"/>
                <a:headEnd/>
                <a:tailEnd/>
              </a:ln>
            </p:spPr>
            <p:txBody>
              <a:bodyPr/>
              <a:lstStyle>
                <a:lvl1pPr>
                  <a:defRPr sz="1400">
                    <a:solidFill>
                      <a:srgbClr val="000000"/>
                    </a:solidFill>
                    <a:latin typeface="Frutiger 55 Roman" pitchFamily="34" charset="0"/>
                    <a:cs typeface="Arial" pitchFamily="34" charset="0"/>
                  </a:defRPr>
                </a:lvl1pPr>
                <a:lvl2pPr marL="742950" indent="-285750">
                  <a:defRPr sz="1400">
                    <a:solidFill>
                      <a:srgbClr val="000000"/>
                    </a:solidFill>
                    <a:latin typeface="Frutiger 55 Roman" pitchFamily="34" charset="0"/>
                    <a:cs typeface="Arial" pitchFamily="34" charset="0"/>
                  </a:defRPr>
                </a:lvl2pPr>
                <a:lvl3pPr marL="1143000" indent="-228600">
                  <a:defRPr sz="1400">
                    <a:solidFill>
                      <a:srgbClr val="000000"/>
                    </a:solidFill>
                    <a:latin typeface="Frutiger 55 Roman" pitchFamily="34" charset="0"/>
                    <a:cs typeface="Arial" pitchFamily="34" charset="0"/>
                  </a:defRPr>
                </a:lvl3pPr>
                <a:lvl4pPr marL="1600200" indent="-228600">
                  <a:defRPr sz="1400">
                    <a:solidFill>
                      <a:srgbClr val="000000"/>
                    </a:solidFill>
                    <a:latin typeface="Frutiger 55 Roman" pitchFamily="34" charset="0"/>
                    <a:cs typeface="Arial" pitchFamily="34" charset="0"/>
                  </a:defRPr>
                </a:lvl4pPr>
                <a:lvl5pPr marL="2057400" indent="-228600">
                  <a:defRPr sz="1400">
                    <a:solidFill>
                      <a:srgbClr val="000000"/>
                    </a:solidFill>
                    <a:latin typeface="Frutiger 55 Roman" pitchFamily="34" charset="0"/>
                    <a:cs typeface="Arial" pitchFamily="34" charset="0"/>
                  </a:defRPr>
                </a:lvl5pPr>
                <a:lvl6pPr marL="2514600" indent="-228600" eaLnBrk="0" fontAlgn="base" hangingPunct="0">
                  <a:spcBef>
                    <a:spcPct val="0"/>
                  </a:spcBef>
                  <a:spcAft>
                    <a:spcPct val="0"/>
                  </a:spcAft>
                  <a:defRPr sz="1400">
                    <a:solidFill>
                      <a:srgbClr val="000000"/>
                    </a:solidFill>
                    <a:latin typeface="Frutiger 55 Roman" pitchFamily="34" charset="0"/>
                    <a:cs typeface="Arial" pitchFamily="34" charset="0"/>
                  </a:defRPr>
                </a:lvl6pPr>
                <a:lvl7pPr marL="2971800" indent="-228600" eaLnBrk="0" fontAlgn="base" hangingPunct="0">
                  <a:spcBef>
                    <a:spcPct val="0"/>
                  </a:spcBef>
                  <a:spcAft>
                    <a:spcPct val="0"/>
                  </a:spcAft>
                  <a:defRPr sz="1400">
                    <a:solidFill>
                      <a:srgbClr val="000000"/>
                    </a:solidFill>
                    <a:latin typeface="Frutiger 55 Roman" pitchFamily="34" charset="0"/>
                    <a:cs typeface="Arial" pitchFamily="34" charset="0"/>
                  </a:defRPr>
                </a:lvl7pPr>
                <a:lvl8pPr marL="3429000" indent="-228600" eaLnBrk="0" fontAlgn="base" hangingPunct="0">
                  <a:spcBef>
                    <a:spcPct val="0"/>
                  </a:spcBef>
                  <a:spcAft>
                    <a:spcPct val="0"/>
                  </a:spcAft>
                  <a:defRPr sz="1400">
                    <a:solidFill>
                      <a:srgbClr val="000000"/>
                    </a:solidFill>
                    <a:latin typeface="Frutiger 55 Roman" pitchFamily="34" charset="0"/>
                    <a:cs typeface="Arial" pitchFamily="34" charset="0"/>
                  </a:defRPr>
                </a:lvl8pPr>
                <a:lvl9pPr marL="3886200" indent="-228600" eaLnBrk="0" fontAlgn="base" hangingPunct="0">
                  <a:spcBef>
                    <a:spcPct val="0"/>
                  </a:spcBef>
                  <a:spcAft>
                    <a:spcPct val="0"/>
                  </a:spcAft>
                  <a:defRPr sz="1400">
                    <a:solidFill>
                      <a:srgbClr val="000000"/>
                    </a:solidFill>
                    <a:latin typeface="Frutiger 55 Roman" pitchFamily="34" charset="0"/>
                    <a:cs typeface="Arial" pitchFamily="34" charset="0"/>
                  </a:defRPr>
                </a:lvl9pPr>
              </a:lstStyle>
              <a:p>
                <a:pPr>
                  <a:defRPr/>
                </a:pPr>
                <a:endParaRPr lang="en-GB" altLang="en-US" kern="0">
                  <a:latin typeface="Arial"/>
                </a:endParaRPr>
              </a:p>
            </p:txBody>
          </p:sp>
          <p:sp>
            <p:nvSpPr>
              <p:cNvPr id="84" name="TextBox 83"/>
              <p:cNvSpPr txBox="1"/>
              <p:nvPr/>
            </p:nvSpPr>
            <p:spPr>
              <a:xfrm>
                <a:off x="1607424" y="4129988"/>
                <a:ext cx="1295398" cy="774727"/>
              </a:xfrm>
              <a:prstGeom prst="rect">
                <a:avLst/>
              </a:prstGeom>
              <a:noFill/>
            </p:spPr>
            <p:txBody>
              <a:bodyPr wrap="none" anchor="ctr">
                <a:spAutoFit/>
              </a:bodyPr>
              <a:lstStyle/>
              <a:p>
                <a:pPr algn="ctr">
                  <a:defRPr/>
                </a:pPr>
                <a:r>
                  <a:rPr lang="en-GB" sz="1400" kern="0" dirty="0">
                    <a:solidFill>
                      <a:srgbClr val="FFFFFF"/>
                    </a:solidFill>
                    <a:latin typeface="Arial"/>
                  </a:rPr>
                  <a:t>Europe </a:t>
                </a:r>
              </a:p>
              <a:p>
                <a:pPr algn="ctr">
                  <a:defRPr/>
                </a:pPr>
                <a:r>
                  <a:rPr lang="en-GB" sz="1400" kern="0" dirty="0">
                    <a:solidFill>
                      <a:srgbClr val="FFFFFF"/>
                    </a:solidFill>
                    <a:latin typeface="Arial"/>
                  </a:rPr>
                  <a:t>Industrial </a:t>
                </a:r>
                <a:br>
                  <a:rPr lang="en-GB" sz="1400" kern="0" dirty="0">
                    <a:solidFill>
                      <a:srgbClr val="FFFFFF"/>
                    </a:solidFill>
                    <a:latin typeface="Arial"/>
                  </a:rPr>
                </a:br>
                <a:r>
                  <a:rPr lang="en-GB" sz="1400" kern="0" dirty="0">
                    <a:solidFill>
                      <a:srgbClr val="FFFFFF"/>
                    </a:solidFill>
                    <a:latin typeface="Arial"/>
                  </a:rPr>
                  <a:t>Composting</a:t>
                </a:r>
              </a:p>
            </p:txBody>
          </p:sp>
        </p:grpSp>
        <p:grpSp>
          <p:nvGrpSpPr>
            <p:cNvPr id="107" name="Group 106"/>
            <p:cNvGrpSpPr/>
            <p:nvPr/>
          </p:nvGrpSpPr>
          <p:grpSpPr>
            <a:xfrm>
              <a:off x="1426257" y="1710524"/>
              <a:ext cx="1658028" cy="1660816"/>
              <a:chOff x="1426257" y="1710524"/>
              <a:chExt cx="1658028" cy="1660816"/>
            </a:xfrm>
          </p:grpSpPr>
          <p:sp>
            <p:nvSpPr>
              <p:cNvPr id="48" name="Oval 16"/>
              <p:cNvSpPr>
                <a:spLocks noChangeArrowheads="1"/>
              </p:cNvSpPr>
              <p:nvPr/>
            </p:nvSpPr>
            <p:spPr bwMode="auto">
              <a:xfrm>
                <a:off x="1426257" y="1710524"/>
                <a:ext cx="1658028" cy="1660816"/>
              </a:xfrm>
              <a:prstGeom prst="ellips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n"/>
                  <a:defRPr sz="2000">
                    <a:solidFill>
                      <a:schemeClr val="tx1"/>
                    </a:solidFill>
                    <a:latin typeface="Calibri" panose="020F0502020204030204" pitchFamily="34" charset="0"/>
                  </a:defRPr>
                </a:lvl1pPr>
                <a:lvl2pPr marL="742950" indent="-285750">
                  <a:spcBef>
                    <a:spcPct val="20000"/>
                  </a:spcBef>
                  <a:buClr>
                    <a:schemeClr val="accent2"/>
                  </a:buClr>
                  <a:buFont typeface="Wingdings" panose="05000000000000000000" pitchFamily="2" charset="2"/>
                  <a:buChar char="n"/>
                  <a:defRPr>
                    <a:solidFill>
                      <a:schemeClr val="tx1"/>
                    </a:solidFill>
                    <a:latin typeface="Calibri" panose="020F0502020204030204" pitchFamily="34" charset="0"/>
                  </a:defRPr>
                </a:lvl2pPr>
                <a:lvl3pPr marL="1143000" indent="-228600">
                  <a:spcBef>
                    <a:spcPct val="20000"/>
                  </a:spcBef>
                  <a:buClr>
                    <a:schemeClr val="hlink"/>
                  </a:buClr>
                  <a:buFont typeface="Wingdings" panose="05000000000000000000" pitchFamily="2" charset="2"/>
                  <a:buChar char="n"/>
                  <a:defRPr sz="1600">
                    <a:solidFill>
                      <a:schemeClr val="tx1"/>
                    </a:solidFill>
                    <a:latin typeface="Calibri" panose="020F0502020204030204" pitchFamily="34" charset="0"/>
                  </a:defRPr>
                </a:lvl3pPr>
                <a:lvl4pPr marL="1600200" indent="-228600">
                  <a:spcBef>
                    <a:spcPct val="20000"/>
                  </a:spcBef>
                  <a:buClr>
                    <a:schemeClr val="folHlink"/>
                  </a:buClr>
                  <a:buFont typeface="Wingdings" panose="05000000000000000000" pitchFamily="2" charset="2"/>
                  <a:buChar char="n"/>
                  <a:defRPr sz="1400">
                    <a:solidFill>
                      <a:schemeClr val="tx1"/>
                    </a:solidFill>
                    <a:latin typeface="Calibri" panose="020F0502020204030204" pitchFamily="34" charset="0"/>
                  </a:defRPr>
                </a:lvl4pPr>
                <a:lvl5pPr marL="2057400" indent="-228600">
                  <a:spcBef>
                    <a:spcPct val="20000"/>
                  </a:spcBef>
                  <a:buClr>
                    <a:schemeClr val="folHlink"/>
                  </a:buClr>
                  <a:buFont typeface="Wingdings" panose="05000000000000000000" pitchFamily="2" charset="2"/>
                  <a:buChar char="n"/>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folHlink"/>
                  </a:buClr>
                  <a:buFont typeface="Wingdings" panose="05000000000000000000" pitchFamily="2" charset="2"/>
                  <a:buChar char="n"/>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folHlink"/>
                  </a:buClr>
                  <a:buFont typeface="Wingdings" panose="05000000000000000000" pitchFamily="2" charset="2"/>
                  <a:buChar char="n"/>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folHlink"/>
                  </a:buClr>
                  <a:buFont typeface="Wingdings" panose="05000000000000000000" pitchFamily="2" charset="2"/>
                  <a:buChar char="n"/>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folHlink"/>
                  </a:buClr>
                  <a:buFont typeface="Wingdings" panose="05000000000000000000" pitchFamily="2" charset="2"/>
                  <a:buChar char="n"/>
                  <a:defRPr sz="1400">
                    <a:solidFill>
                      <a:schemeClr val="tx1"/>
                    </a:solidFill>
                    <a:latin typeface="Calibri" panose="020F0502020204030204" pitchFamily="34" charset="0"/>
                  </a:defRPr>
                </a:lvl9pPr>
              </a:lstStyle>
              <a:p>
                <a:pPr>
                  <a:spcBef>
                    <a:spcPct val="0"/>
                  </a:spcBef>
                  <a:buClrTx/>
                  <a:buNone/>
                  <a:defRPr/>
                </a:pPr>
                <a:endParaRPr lang="en-GB" altLang="en-US" sz="1400" kern="0">
                  <a:solidFill>
                    <a:srgbClr val="000000"/>
                  </a:solidFill>
                  <a:latin typeface="Arial"/>
                </a:endParaRPr>
              </a:p>
            </p:txBody>
          </p:sp>
          <p:pic>
            <p:nvPicPr>
              <p:cNvPr id="97" name="Picture 96" descr="Screen Clippi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20458" y="2067025"/>
                <a:ext cx="869626" cy="947814"/>
              </a:xfrm>
              <a:prstGeom prst="rect">
                <a:avLst/>
              </a:prstGeom>
            </p:spPr>
          </p:pic>
        </p:grpSp>
      </p:grpSp>
      <p:grpSp>
        <p:nvGrpSpPr>
          <p:cNvPr id="118" name="Group 117"/>
          <p:cNvGrpSpPr>
            <a:grpSpLocks noChangeAspect="1"/>
          </p:cNvGrpSpPr>
          <p:nvPr/>
        </p:nvGrpSpPr>
        <p:grpSpPr>
          <a:xfrm>
            <a:off x="2829324" y="1701214"/>
            <a:ext cx="1647215" cy="3672000"/>
            <a:chOff x="3453725" y="1602703"/>
            <a:chExt cx="1873250" cy="3851275"/>
          </a:xfrm>
        </p:grpSpPr>
        <p:sp>
          <p:nvSpPr>
            <p:cNvPr id="56" name="Freeform 15"/>
            <p:cNvSpPr>
              <a:spLocks/>
            </p:cNvSpPr>
            <p:nvPr/>
          </p:nvSpPr>
          <p:spPr bwMode="auto">
            <a:xfrm>
              <a:off x="3453725" y="1602703"/>
              <a:ext cx="1873250" cy="3851275"/>
            </a:xfrm>
            <a:custGeom>
              <a:avLst/>
              <a:gdLst>
                <a:gd name="T0" fmla="*/ 396 w 792"/>
                <a:gd name="T1" fmla="*/ 0 h 1628"/>
                <a:gd name="T2" fmla="*/ 0 w 792"/>
                <a:gd name="T3" fmla="*/ 396 h 1628"/>
                <a:gd name="T4" fmla="*/ 51 w 792"/>
                <a:gd name="T5" fmla="*/ 678 h 1628"/>
                <a:gd name="T6" fmla="*/ 51 w 792"/>
                <a:gd name="T7" fmla="*/ 950 h 1628"/>
                <a:gd name="T8" fmla="*/ 0 w 792"/>
                <a:gd name="T9" fmla="*/ 1232 h 1628"/>
                <a:gd name="T10" fmla="*/ 396 w 792"/>
                <a:gd name="T11" fmla="*/ 1628 h 1628"/>
                <a:gd name="T12" fmla="*/ 792 w 792"/>
                <a:gd name="T13" fmla="*/ 1232 h 1628"/>
                <a:gd name="T14" fmla="*/ 741 w 792"/>
                <a:gd name="T15" fmla="*/ 950 h 1628"/>
                <a:gd name="T16" fmla="*/ 741 w 792"/>
                <a:gd name="T17" fmla="*/ 678 h 1628"/>
                <a:gd name="T18" fmla="*/ 792 w 792"/>
                <a:gd name="T19" fmla="*/ 396 h 1628"/>
                <a:gd name="T20" fmla="*/ 396 w 792"/>
                <a:gd name="T21" fmla="*/ 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1628">
                  <a:moveTo>
                    <a:pt x="396" y="0"/>
                  </a:moveTo>
                  <a:cubicBezTo>
                    <a:pt x="178" y="0"/>
                    <a:pt x="0" y="177"/>
                    <a:pt x="0" y="396"/>
                  </a:cubicBezTo>
                  <a:cubicBezTo>
                    <a:pt x="0" y="448"/>
                    <a:pt x="28" y="577"/>
                    <a:pt x="51" y="678"/>
                  </a:cubicBezTo>
                  <a:cubicBezTo>
                    <a:pt x="69" y="753"/>
                    <a:pt x="69" y="875"/>
                    <a:pt x="51" y="950"/>
                  </a:cubicBezTo>
                  <a:cubicBezTo>
                    <a:pt x="28" y="1051"/>
                    <a:pt x="0" y="1180"/>
                    <a:pt x="0" y="1232"/>
                  </a:cubicBezTo>
                  <a:cubicBezTo>
                    <a:pt x="0" y="1451"/>
                    <a:pt x="178" y="1628"/>
                    <a:pt x="396" y="1628"/>
                  </a:cubicBezTo>
                  <a:cubicBezTo>
                    <a:pt x="615" y="1628"/>
                    <a:pt x="792" y="1451"/>
                    <a:pt x="792" y="1232"/>
                  </a:cubicBezTo>
                  <a:cubicBezTo>
                    <a:pt x="792" y="1180"/>
                    <a:pt x="765" y="1051"/>
                    <a:pt x="741" y="950"/>
                  </a:cubicBezTo>
                  <a:cubicBezTo>
                    <a:pt x="724" y="875"/>
                    <a:pt x="724" y="753"/>
                    <a:pt x="741" y="678"/>
                  </a:cubicBezTo>
                  <a:cubicBezTo>
                    <a:pt x="765" y="577"/>
                    <a:pt x="792" y="448"/>
                    <a:pt x="792" y="396"/>
                  </a:cubicBezTo>
                  <a:cubicBezTo>
                    <a:pt x="792" y="177"/>
                    <a:pt x="615" y="0"/>
                    <a:pt x="396" y="0"/>
                  </a:cubicBezTo>
                  <a:close/>
                </a:path>
              </a:pathLst>
            </a:custGeom>
            <a:solidFill>
              <a:srgbClr val="FFFFFF">
                <a:lumMod val="85000"/>
              </a:srgbClr>
            </a:solidFill>
            <a:ln w="9525" cap="flat">
              <a:noFill/>
              <a:prstDash val="solid"/>
              <a:miter lim="800000"/>
              <a:headEnd/>
              <a:tailEnd/>
            </a:ln>
          </p:spPr>
          <p:txBody>
            <a:bodyPr/>
            <a:lstStyle/>
            <a:p>
              <a:pPr>
                <a:defRPr/>
              </a:pPr>
              <a:endParaRPr lang="en-GB" sz="1400" kern="0">
                <a:solidFill>
                  <a:sysClr val="windowText" lastClr="000000"/>
                </a:solidFill>
                <a:latin typeface="Arial"/>
              </a:endParaRPr>
            </a:p>
          </p:txBody>
        </p:sp>
        <p:grpSp>
          <p:nvGrpSpPr>
            <p:cNvPr id="108" name="Group 107"/>
            <p:cNvGrpSpPr/>
            <p:nvPr/>
          </p:nvGrpSpPr>
          <p:grpSpPr>
            <a:xfrm>
              <a:off x="3561579" y="1710524"/>
              <a:ext cx="1659435" cy="1660816"/>
              <a:chOff x="3561579" y="1710524"/>
              <a:chExt cx="1659435" cy="1660816"/>
            </a:xfrm>
          </p:grpSpPr>
          <p:sp>
            <p:nvSpPr>
              <p:cNvPr id="57" name="Oval 16"/>
              <p:cNvSpPr>
                <a:spLocks noChangeArrowheads="1"/>
              </p:cNvSpPr>
              <p:nvPr/>
            </p:nvSpPr>
            <p:spPr bwMode="auto">
              <a:xfrm>
                <a:off x="3561579" y="1710524"/>
                <a:ext cx="1659435" cy="1660816"/>
              </a:xfrm>
              <a:prstGeom prst="ellips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sz="1400" kern="0">
                  <a:solidFill>
                    <a:srgbClr val="000000"/>
                  </a:solidFill>
                  <a:latin typeface="Arial"/>
                </a:endParaRPr>
              </a:p>
            </p:txBody>
          </p:sp>
          <p:pic>
            <p:nvPicPr>
              <p:cNvPr id="99" name="Picture 98"/>
              <p:cNvPicPr>
                <a:picLocks noChangeAspect="1"/>
              </p:cNvPicPr>
              <p:nvPr/>
            </p:nvPicPr>
            <p:blipFill>
              <a:blip r:embed="rId4">
                <a:extLst>
                  <a:ext uri="{28A0092B-C50C-407E-A947-70E740481C1C}">
                    <a14:useLocalDpi xmlns:a14="http://schemas.microsoft.com/office/drawing/2010/main" val="0"/>
                  </a:ext>
                </a:extLst>
              </a:blip>
              <a:srcRect/>
              <a:stretch/>
            </p:blipFill>
            <p:spPr>
              <a:xfrm>
                <a:off x="3956903" y="1957945"/>
                <a:ext cx="898169" cy="1126636"/>
              </a:xfrm>
              <a:prstGeom prst="rect">
                <a:avLst/>
              </a:prstGeom>
            </p:spPr>
          </p:pic>
        </p:grpSp>
        <p:grpSp>
          <p:nvGrpSpPr>
            <p:cNvPr id="113" name="Group 112"/>
            <p:cNvGrpSpPr/>
            <p:nvPr/>
          </p:nvGrpSpPr>
          <p:grpSpPr>
            <a:xfrm>
              <a:off x="3561675" y="3687090"/>
              <a:ext cx="1658937" cy="1660525"/>
              <a:chOff x="3561675" y="3687090"/>
              <a:chExt cx="1658937" cy="1660525"/>
            </a:xfrm>
          </p:grpSpPr>
          <p:sp>
            <p:nvSpPr>
              <p:cNvPr id="58" name="Oval 17"/>
              <p:cNvSpPr>
                <a:spLocks noChangeArrowheads="1"/>
              </p:cNvSpPr>
              <p:nvPr/>
            </p:nvSpPr>
            <p:spPr bwMode="auto">
              <a:xfrm>
                <a:off x="3561675" y="3687090"/>
                <a:ext cx="1658937" cy="1660525"/>
              </a:xfrm>
              <a:prstGeom prst="ellipse">
                <a:avLst/>
              </a:prstGeom>
              <a:solidFill>
                <a:schemeClr val="bg2"/>
              </a:solidFill>
              <a:ln w="9525" cap="flat">
                <a:noFill/>
                <a:prstDash val="solid"/>
                <a:miter lim="800000"/>
                <a:headEnd/>
                <a:tailEnd/>
              </a:ln>
            </p:spPr>
            <p:txBody>
              <a:bodyPr/>
              <a:lstStyle/>
              <a:p>
                <a:endParaRPr lang="en-GB" altLang="en-US" sz="1400" kern="0">
                  <a:solidFill>
                    <a:srgbClr val="000000"/>
                  </a:solidFill>
                  <a:latin typeface="Arial"/>
                  <a:cs typeface="Arial" pitchFamily="34" charset="0"/>
                </a:endParaRPr>
              </a:p>
            </p:txBody>
          </p:sp>
          <p:sp>
            <p:nvSpPr>
              <p:cNvPr id="103" name="TextBox 102"/>
              <p:cNvSpPr txBox="1"/>
              <p:nvPr/>
            </p:nvSpPr>
            <p:spPr>
              <a:xfrm>
                <a:off x="3742898" y="4129988"/>
                <a:ext cx="1296497" cy="774727"/>
              </a:xfrm>
              <a:prstGeom prst="rect">
                <a:avLst/>
              </a:prstGeom>
              <a:noFill/>
            </p:spPr>
            <p:txBody>
              <a:bodyPr wrap="none" anchor="ctr">
                <a:spAutoFit/>
              </a:bodyPr>
              <a:lstStyle/>
              <a:p>
                <a:pPr algn="ctr">
                  <a:defRPr/>
                </a:pPr>
                <a:r>
                  <a:rPr lang="en-GB" sz="1400" kern="0" dirty="0">
                    <a:solidFill>
                      <a:srgbClr val="FFFFFF"/>
                    </a:solidFill>
                    <a:latin typeface="Arial"/>
                  </a:rPr>
                  <a:t>USA </a:t>
                </a:r>
                <a:br>
                  <a:rPr lang="en-GB" sz="1400" kern="0" dirty="0">
                    <a:solidFill>
                      <a:srgbClr val="FFFFFF"/>
                    </a:solidFill>
                    <a:latin typeface="Arial"/>
                  </a:rPr>
                </a:br>
                <a:r>
                  <a:rPr lang="en-GB" sz="1400" kern="0" dirty="0">
                    <a:solidFill>
                      <a:srgbClr val="FFFFFF"/>
                    </a:solidFill>
                    <a:latin typeface="Arial"/>
                  </a:rPr>
                  <a:t>Industrial </a:t>
                </a:r>
                <a:br>
                  <a:rPr lang="en-GB" sz="1400" kern="0" dirty="0">
                    <a:solidFill>
                      <a:srgbClr val="FFFFFF"/>
                    </a:solidFill>
                    <a:latin typeface="Arial"/>
                  </a:rPr>
                </a:br>
                <a:r>
                  <a:rPr lang="en-GB" sz="1400" kern="0" dirty="0">
                    <a:solidFill>
                      <a:srgbClr val="FFFFFF"/>
                    </a:solidFill>
                    <a:latin typeface="Arial"/>
                  </a:rPr>
                  <a:t>Composting</a:t>
                </a:r>
              </a:p>
            </p:txBody>
          </p:sp>
        </p:grpSp>
      </p:grpSp>
      <p:sp>
        <p:nvSpPr>
          <p:cNvPr id="2" name="TextBox 1"/>
          <p:cNvSpPr txBox="1"/>
          <p:nvPr/>
        </p:nvSpPr>
        <p:spPr>
          <a:xfrm>
            <a:off x="1307355" y="1089362"/>
            <a:ext cx="7465505" cy="710067"/>
          </a:xfrm>
          <a:prstGeom prst="rect">
            <a:avLst/>
          </a:prstGeom>
          <a:noFill/>
        </p:spPr>
        <p:txBody>
          <a:bodyPr wrap="none" tIns="46800" bIns="46800" rtlCol="0" anchor="ctr" anchorCtr="0">
            <a:spAutoFit/>
          </a:bodyPr>
          <a:lstStyle/>
          <a:p>
            <a:pPr algn="ctr"/>
            <a:r>
              <a:rPr lang="en-GB" sz="2000" dirty="0">
                <a:solidFill>
                  <a:srgbClr val="636769"/>
                </a:solidFill>
                <a:latin typeface="Arial"/>
              </a:rPr>
              <a:t>Independent testing &amp; certification wherever relevant &amp; possible</a:t>
            </a:r>
          </a:p>
          <a:p>
            <a:pPr algn="ctr"/>
            <a:endParaRPr lang="en-GB" sz="2000" dirty="0">
              <a:solidFill>
                <a:srgbClr val="636769"/>
              </a:solidFill>
              <a:latin typeface="Arial"/>
            </a:endParaRPr>
          </a:p>
        </p:txBody>
      </p:sp>
      <p:grpSp>
        <p:nvGrpSpPr>
          <p:cNvPr id="9" name="Group 8">
            <a:extLst>
              <a:ext uri="{FF2B5EF4-FFF2-40B4-BE49-F238E27FC236}">
                <a16:creationId xmlns:a16="http://schemas.microsoft.com/office/drawing/2014/main" id="{75E164AA-9F04-42EA-A3DA-B2A6FEB993A9}"/>
              </a:ext>
            </a:extLst>
          </p:cNvPr>
          <p:cNvGrpSpPr>
            <a:grpSpLocks noChangeAspect="1"/>
          </p:cNvGrpSpPr>
          <p:nvPr/>
        </p:nvGrpSpPr>
        <p:grpSpPr>
          <a:xfrm>
            <a:off x="10265286" y="1701216"/>
            <a:ext cx="1647215" cy="3672000"/>
            <a:chOff x="10498654" y="1827176"/>
            <a:chExt cx="1429200" cy="3186000"/>
          </a:xfrm>
        </p:grpSpPr>
        <p:grpSp>
          <p:nvGrpSpPr>
            <p:cNvPr id="44" name="Group 43"/>
            <p:cNvGrpSpPr/>
            <p:nvPr/>
          </p:nvGrpSpPr>
          <p:grpSpPr>
            <a:xfrm>
              <a:off x="10498654" y="1827176"/>
              <a:ext cx="1429200" cy="3186000"/>
              <a:chOff x="9864180" y="1602703"/>
              <a:chExt cx="1873250" cy="3851275"/>
            </a:xfrm>
          </p:grpSpPr>
          <p:sp>
            <p:nvSpPr>
              <p:cNvPr id="45" name="Freeform 15"/>
              <p:cNvSpPr>
                <a:spLocks/>
              </p:cNvSpPr>
              <p:nvPr/>
            </p:nvSpPr>
            <p:spPr bwMode="auto">
              <a:xfrm>
                <a:off x="9864180" y="1602703"/>
                <a:ext cx="1873250" cy="3851275"/>
              </a:xfrm>
              <a:custGeom>
                <a:avLst/>
                <a:gdLst>
                  <a:gd name="T0" fmla="*/ 396 w 792"/>
                  <a:gd name="T1" fmla="*/ 0 h 1628"/>
                  <a:gd name="T2" fmla="*/ 0 w 792"/>
                  <a:gd name="T3" fmla="*/ 396 h 1628"/>
                  <a:gd name="T4" fmla="*/ 51 w 792"/>
                  <a:gd name="T5" fmla="*/ 678 h 1628"/>
                  <a:gd name="T6" fmla="*/ 51 w 792"/>
                  <a:gd name="T7" fmla="*/ 950 h 1628"/>
                  <a:gd name="T8" fmla="*/ 0 w 792"/>
                  <a:gd name="T9" fmla="*/ 1232 h 1628"/>
                  <a:gd name="T10" fmla="*/ 396 w 792"/>
                  <a:gd name="T11" fmla="*/ 1628 h 1628"/>
                  <a:gd name="T12" fmla="*/ 792 w 792"/>
                  <a:gd name="T13" fmla="*/ 1232 h 1628"/>
                  <a:gd name="T14" fmla="*/ 741 w 792"/>
                  <a:gd name="T15" fmla="*/ 950 h 1628"/>
                  <a:gd name="T16" fmla="*/ 741 w 792"/>
                  <a:gd name="T17" fmla="*/ 678 h 1628"/>
                  <a:gd name="T18" fmla="*/ 792 w 792"/>
                  <a:gd name="T19" fmla="*/ 396 h 1628"/>
                  <a:gd name="T20" fmla="*/ 396 w 792"/>
                  <a:gd name="T21" fmla="*/ 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1628">
                    <a:moveTo>
                      <a:pt x="396" y="0"/>
                    </a:moveTo>
                    <a:cubicBezTo>
                      <a:pt x="178" y="0"/>
                      <a:pt x="0" y="177"/>
                      <a:pt x="0" y="396"/>
                    </a:cubicBezTo>
                    <a:cubicBezTo>
                      <a:pt x="0" y="448"/>
                      <a:pt x="28" y="577"/>
                      <a:pt x="51" y="678"/>
                    </a:cubicBezTo>
                    <a:cubicBezTo>
                      <a:pt x="69" y="753"/>
                      <a:pt x="69" y="875"/>
                      <a:pt x="51" y="950"/>
                    </a:cubicBezTo>
                    <a:cubicBezTo>
                      <a:pt x="28" y="1051"/>
                      <a:pt x="0" y="1180"/>
                      <a:pt x="0" y="1232"/>
                    </a:cubicBezTo>
                    <a:cubicBezTo>
                      <a:pt x="0" y="1451"/>
                      <a:pt x="178" y="1628"/>
                      <a:pt x="396" y="1628"/>
                    </a:cubicBezTo>
                    <a:cubicBezTo>
                      <a:pt x="615" y="1628"/>
                      <a:pt x="792" y="1451"/>
                      <a:pt x="792" y="1232"/>
                    </a:cubicBezTo>
                    <a:cubicBezTo>
                      <a:pt x="792" y="1180"/>
                      <a:pt x="765" y="1051"/>
                      <a:pt x="741" y="950"/>
                    </a:cubicBezTo>
                    <a:cubicBezTo>
                      <a:pt x="724" y="875"/>
                      <a:pt x="724" y="753"/>
                      <a:pt x="741" y="678"/>
                    </a:cubicBezTo>
                    <a:cubicBezTo>
                      <a:pt x="765" y="577"/>
                      <a:pt x="792" y="448"/>
                      <a:pt x="792" y="396"/>
                    </a:cubicBezTo>
                    <a:cubicBezTo>
                      <a:pt x="792" y="177"/>
                      <a:pt x="615" y="0"/>
                      <a:pt x="396" y="0"/>
                    </a:cubicBezTo>
                    <a:close/>
                  </a:path>
                </a:pathLst>
              </a:custGeom>
              <a:solidFill>
                <a:srgbClr val="FFFFFF">
                  <a:lumMod val="85000"/>
                </a:srgbClr>
              </a:solidFill>
              <a:ln w="9525" cap="flat">
                <a:noFill/>
                <a:prstDash val="solid"/>
                <a:miter lim="800000"/>
                <a:headEnd/>
                <a:tailEnd/>
              </a:ln>
            </p:spPr>
            <p:txBody>
              <a:bodyPr/>
              <a:lstStyle/>
              <a:p>
                <a:pPr>
                  <a:defRPr/>
                </a:pPr>
                <a:endParaRPr lang="en-GB" sz="1400" kern="0">
                  <a:solidFill>
                    <a:sysClr val="windowText" lastClr="000000"/>
                  </a:solidFill>
                  <a:latin typeface="Arial"/>
                </a:endParaRPr>
              </a:p>
            </p:txBody>
          </p:sp>
          <p:sp>
            <p:nvSpPr>
              <p:cNvPr id="53" name="Oval 16"/>
              <p:cNvSpPr>
                <a:spLocks noChangeArrowheads="1"/>
              </p:cNvSpPr>
              <p:nvPr/>
            </p:nvSpPr>
            <p:spPr bwMode="auto">
              <a:xfrm>
                <a:off x="9972035" y="1710524"/>
                <a:ext cx="1659435" cy="1660817"/>
              </a:xfrm>
              <a:prstGeom prst="ellips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sz="1400" kern="0">
                  <a:solidFill>
                    <a:srgbClr val="000000"/>
                  </a:solidFill>
                  <a:latin typeface="Arial"/>
                </a:endParaRPr>
              </a:p>
            </p:txBody>
          </p:sp>
          <p:grpSp>
            <p:nvGrpSpPr>
              <p:cNvPr id="50" name="Group 49"/>
              <p:cNvGrpSpPr/>
              <p:nvPr/>
            </p:nvGrpSpPr>
            <p:grpSpPr>
              <a:xfrm>
                <a:off x="9972130" y="3687090"/>
                <a:ext cx="1658937" cy="1660525"/>
                <a:chOff x="9972130" y="3687090"/>
                <a:chExt cx="1658937" cy="1660525"/>
              </a:xfrm>
            </p:grpSpPr>
            <p:sp>
              <p:nvSpPr>
                <p:cNvPr id="51" name="Oval 17"/>
                <p:cNvSpPr>
                  <a:spLocks noChangeArrowheads="1"/>
                </p:cNvSpPr>
                <p:nvPr/>
              </p:nvSpPr>
              <p:spPr bwMode="auto">
                <a:xfrm>
                  <a:off x="9972130" y="3687090"/>
                  <a:ext cx="1658937" cy="1660525"/>
                </a:xfrm>
                <a:prstGeom prst="ellipse">
                  <a:avLst/>
                </a:prstGeom>
                <a:solidFill>
                  <a:schemeClr val="bg2"/>
                </a:solidFill>
                <a:ln w="9525" cap="flat">
                  <a:noFill/>
                  <a:prstDash val="solid"/>
                  <a:miter lim="800000"/>
                  <a:headEnd/>
                  <a:tailEnd/>
                </a:ln>
              </p:spPr>
              <p:txBody>
                <a:bodyPr/>
                <a:lstStyle/>
                <a:p>
                  <a:endParaRPr lang="en-GB" altLang="en-US" sz="1400" kern="0">
                    <a:solidFill>
                      <a:srgbClr val="000000"/>
                    </a:solidFill>
                    <a:latin typeface="Arial"/>
                    <a:cs typeface="Arial" pitchFamily="34" charset="0"/>
                  </a:endParaRPr>
                </a:p>
              </p:txBody>
            </p:sp>
            <p:sp>
              <p:nvSpPr>
                <p:cNvPr id="52" name="TextBox 51"/>
                <p:cNvSpPr txBox="1"/>
                <p:nvPr/>
              </p:nvSpPr>
              <p:spPr>
                <a:xfrm>
                  <a:off x="10305572" y="4129988"/>
                  <a:ext cx="992062" cy="774727"/>
                </a:xfrm>
                <a:prstGeom prst="rect">
                  <a:avLst/>
                </a:prstGeom>
                <a:noFill/>
              </p:spPr>
              <p:txBody>
                <a:bodyPr wrap="none" anchor="ctr">
                  <a:spAutoFit/>
                </a:bodyPr>
                <a:lstStyle/>
                <a:p>
                  <a:pPr algn="ctr">
                    <a:defRPr/>
                  </a:pPr>
                  <a:r>
                    <a:rPr lang="en-GB" sz="1400" kern="0" dirty="0">
                      <a:solidFill>
                        <a:srgbClr val="FFFFFF"/>
                      </a:solidFill>
                      <a:latin typeface="Arial"/>
                    </a:rPr>
                    <a:t>Japan</a:t>
                  </a:r>
                </a:p>
                <a:p>
                  <a:pPr algn="ctr">
                    <a:defRPr/>
                  </a:pPr>
                  <a:r>
                    <a:rPr lang="en-GB" sz="1400" kern="0" dirty="0">
                      <a:solidFill>
                        <a:srgbClr val="FFFFFF"/>
                      </a:solidFill>
                      <a:latin typeface="Arial"/>
                    </a:rPr>
                    <a:t>Biomass</a:t>
                  </a:r>
                </a:p>
                <a:p>
                  <a:pPr algn="ctr">
                    <a:defRPr/>
                  </a:pPr>
                  <a:r>
                    <a:rPr lang="en-GB" sz="1400" kern="0" dirty="0">
                      <a:solidFill>
                        <a:srgbClr val="FFFFFF"/>
                      </a:solidFill>
                      <a:latin typeface="Arial"/>
                    </a:rPr>
                    <a:t>Mark</a:t>
                  </a:r>
                </a:p>
              </p:txBody>
            </p:sp>
          </p:grpSp>
        </p:grpSp>
        <p:pic>
          <p:nvPicPr>
            <p:cNvPr id="4" name="Picture 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0824476" y="2132856"/>
              <a:ext cx="744642" cy="946169"/>
            </a:xfrm>
            <a:prstGeom prst="rect">
              <a:avLst/>
            </a:prstGeom>
          </p:spPr>
        </p:pic>
      </p:grpSp>
      <p:grpSp>
        <p:nvGrpSpPr>
          <p:cNvPr id="6" name="Group 5"/>
          <p:cNvGrpSpPr>
            <a:grpSpLocks noChangeAspect="1"/>
          </p:cNvGrpSpPr>
          <p:nvPr/>
        </p:nvGrpSpPr>
        <p:grpSpPr>
          <a:xfrm>
            <a:off x="4685958" y="1701214"/>
            <a:ext cx="1647215" cy="3672000"/>
            <a:chOff x="4629960" y="1374626"/>
            <a:chExt cx="1691197" cy="3748370"/>
          </a:xfrm>
        </p:grpSpPr>
        <p:sp>
          <p:nvSpPr>
            <p:cNvPr id="64" name="Freeform 15"/>
            <p:cNvSpPr>
              <a:spLocks/>
            </p:cNvSpPr>
            <p:nvPr/>
          </p:nvSpPr>
          <p:spPr bwMode="auto">
            <a:xfrm>
              <a:off x="4629960" y="1374626"/>
              <a:ext cx="1691197" cy="3748370"/>
            </a:xfrm>
            <a:custGeom>
              <a:avLst/>
              <a:gdLst>
                <a:gd name="T0" fmla="*/ 396 w 792"/>
                <a:gd name="T1" fmla="*/ 0 h 1628"/>
                <a:gd name="T2" fmla="*/ 0 w 792"/>
                <a:gd name="T3" fmla="*/ 396 h 1628"/>
                <a:gd name="T4" fmla="*/ 51 w 792"/>
                <a:gd name="T5" fmla="*/ 678 h 1628"/>
                <a:gd name="T6" fmla="*/ 51 w 792"/>
                <a:gd name="T7" fmla="*/ 950 h 1628"/>
                <a:gd name="T8" fmla="*/ 0 w 792"/>
                <a:gd name="T9" fmla="*/ 1232 h 1628"/>
                <a:gd name="T10" fmla="*/ 396 w 792"/>
                <a:gd name="T11" fmla="*/ 1628 h 1628"/>
                <a:gd name="T12" fmla="*/ 792 w 792"/>
                <a:gd name="T13" fmla="*/ 1232 h 1628"/>
                <a:gd name="T14" fmla="*/ 741 w 792"/>
                <a:gd name="T15" fmla="*/ 950 h 1628"/>
                <a:gd name="T16" fmla="*/ 741 w 792"/>
                <a:gd name="T17" fmla="*/ 678 h 1628"/>
                <a:gd name="T18" fmla="*/ 792 w 792"/>
                <a:gd name="T19" fmla="*/ 396 h 1628"/>
                <a:gd name="T20" fmla="*/ 396 w 792"/>
                <a:gd name="T21" fmla="*/ 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1628">
                  <a:moveTo>
                    <a:pt x="396" y="0"/>
                  </a:moveTo>
                  <a:cubicBezTo>
                    <a:pt x="178" y="0"/>
                    <a:pt x="0" y="177"/>
                    <a:pt x="0" y="396"/>
                  </a:cubicBezTo>
                  <a:cubicBezTo>
                    <a:pt x="0" y="448"/>
                    <a:pt x="28" y="577"/>
                    <a:pt x="51" y="678"/>
                  </a:cubicBezTo>
                  <a:cubicBezTo>
                    <a:pt x="69" y="753"/>
                    <a:pt x="69" y="875"/>
                    <a:pt x="51" y="950"/>
                  </a:cubicBezTo>
                  <a:cubicBezTo>
                    <a:pt x="28" y="1051"/>
                    <a:pt x="0" y="1180"/>
                    <a:pt x="0" y="1232"/>
                  </a:cubicBezTo>
                  <a:cubicBezTo>
                    <a:pt x="0" y="1451"/>
                    <a:pt x="178" y="1628"/>
                    <a:pt x="396" y="1628"/>
                  </a:cubicBezTo>
                  <a:cubicBezTo>
                    <a:pt x="615" y="1628"/>
                    <a:pt x="792" y="1451"/>
                    <a:pt x="792" y="1232"/>
                  </a:cubicBezTo>
                  <a:cubicBezTo>
                    <a:pt x="792" y="1180"/>
                    <a:pt x="765" y="1051"/>
                    <a:pt x="741" y="950"/>
                  </a:cubicBezTo>
                  <a:cubicBezTo>
                    <a:pt x="724" y="875"/>
                    <a:pt x="724" y="753"/>
                    <a:pt x="741" y="678"/>
                  </a:cubicBezTo>
                  <a:cubicBezTo>
                    <a:pt x="765" y="577"/>
                    <a:pt x="792" y="448"/>
                    <a:pt x="792" y="396"/>
                  </a:cubicBezTo>
                  <a:cubicBezTo>
                    <a:pt x="792" y="177"/>
                    <a:pt x="615" y="0"/>
                    <a:pt x="396" y="0"/>
                  </a:cubicBezTo>
                  <a:close/>
                </a:path>
              </a:pathLst>
            </a:custGeom>
            <a:solidFill>
              <a:srgbClr val="FFFFFF">
                <a:lumMod val="85000"/>
              </a:srgbClr>
            </a:solidFill>
            <a:ln w="9525" cap="flat">
              <a:noFill/>
              <a:prstDash val="solid"/>
              <a:miter lim="800000"/>
              <a:headEnd/>
              <a:tailEnd/>
            </a:ln>
          </p:spPr>
          <p:txBody>
            <a:bodyPr/>
            <a:lstStyle/>
            <a:p>
              <a:pPr>
                <a:defRPr/>
              </a:pPr>
              <a:endParaRPr lang="en-GB" sz="1400" kern="0">
                <a:solidFill>
                  <a:sysClr val="windowText" lastClr="000000"/>
                </a:solidFill>
                <a:latin typeface="Arial"/>
              </a:endParaRPr>
            </a:p>
          </p:txBody>
        </p:sp>
        <p:sp>
          <p:nvSpPr>
            <p:cNvPr id="65" name="Oval 16"/>
            <p:cNvSpPr>
              <a:spLocks noChangeArrowheads="1"/>
            </p:cNvSpPr>
            <p:nvPr/>
          </p:nvSpPr>
          <p:spPr bwMode="auto">
            <a:xfrm>
              <a:off x="4727334" y="1479565"/>
              <a:ext cx="1498162" cy="1616439"/>
            </a:xfrm>
            <a:prstGeom prst="ellips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sz="1400" kern="0">
                <a:solidFill>
                  <a:srgbClr val="000000"/>
                </a:solidFill>
                <a:latin typeface="Arial"/>
              </a:endParaRPr>
            </a:p>
          </p:txBody>
        </p:sp>
        <p:grpSp>
          <p:nvGrpSpPr>
            <p:cNvPr id="114" name="Group 113"/>
            <p:cNvGrpSpPr/>
            <p:nvPr/>
          </p:nvGrpSpPr>
          <p:grpSpPr>
            <a:xfrm>
              <a:off x="4727420" y="3403317"/>
              <a:ext cx="1497712" cy="1616156"/>
              <a:chOff x="5698493" y="3687090"/>
              <a:chExt cx="1658937" cy="1660525"/>
            </a:xfrm>
          </p:grpSpPr>
          <p:sp>
            <p:nvSpPr>
              <p:cNvPr id="66" name="Oval 17"/>
              <p:cNvSpPr>
                <a:spLocks noChangeArrowheads="1"/>
              </p:cNvSpPr>
              <p:nvPr/>
            </p:nvSpPr>
            <p:spPr bwMode="auto">
              <a:xfrm>
                <a:off x="5698493" y="3687090"/>
                <a:ext cx="1658937" cy="1660525"/>
              </a:xfrm>
              <a:prstGeom prst="ellipse">
                <a:avLst/>
              </a:prstGeom>
              <a:solidFill>
                <a:schemeClr val="bg2"/>
              </a:solidFill>
              <a:ln w="9525" cap="flat">
                <a:noFill/>
                <a:prstDash val="solid"/>
                <a:miter lim="800000"/>
                <a:headEnd/>
                <a:tailEnd/>
              </a:ln>
            </p:spPr>
            <p:txBody>
              <a:bodyPr/>
              <a:lstStyle/>
              <a:p>
                <a:endParaRPr lang="en-GB" altLang="en-US" sz="1400" kern="0">
                  <a:solidFill>
                    <a:srgbClr val="000000"/>
                  </a:solidFill>
                  <a:latin typeface="Arial"/>
                  <a:cs typeface="Arial" pitchFamily="34" charset="0"/>
                </a:endParaRPr>
              </a:p>
            </p:txBody>
          </p:sp>
          <p:sp>
            <p:nvSpPr>
              <p:cNvPr id="104" name="TextBox 103"/>
              <p:cNvSpPr txBox="1"/>
              <p:nvPr/>
            </p:nvSpPr>
            <p:spPr>
              <a:xfrm>
                <a:off x="5879716" y="4129988"/>
                <a:ext cx="1296497" cy="774727"/>
              </a:xfrm>
              <a:prstGeom prst="rect">
                <a:avLst/>
              </a:prstGeom>
              <a:noFill/>
            </p:spPr>
            <p:txBody>
              <a:bodyPr wrap="none" anchor="ctr">
                <a:spAutoFit/>
              </a:bodyPr>
              <a:lstStyle/>
              <a:p>
                <a:pPr algn="ctr">
                  <a:defRPr/>
                </a:pPr>
                <a:r>
                  <a:rPr lang="en-GB" sz="1400" kern="0" dirty="0">
                    <a:solidFill>
                      <a:srgbClr val="FFFFFF"/>
                    </a:solidFill>
                    <a:latin typeface="Arial"/>
                  </a:rPr>
                  <a:t>Europe </a:t>
                </a:r>
                <a:br>
                  <a:rPr lang="en-GB" sz="1400" kern="0" dirty="0">
                    <a:solidFill>
                      <a:srgbClr val="FFFFFF"/>
                    </a:solidFill>
                    <a:latin typeface="Arial"/>
                  </a:rPr>
                </a:br>
                <a:r>
                  <a:rPr lang="en-GB" sz="1400" kern="0" dirty="0">
                    <a:solidFill>
                      <a:srgbClr val="FFFFFF"/>
                    </a:solidFill>
                    <a:latin typeface="Arial"/>
                  </a:rPr>
                  <a:t>Home </a:t>
                </a:r>
                <a:br>
                  <a:rPr lang="en-GB" sz="1400" kern="0" dirty="0">
                    <a:solidFill>
                      <a:srgbClr val="FFFFFF"/>
                    </a:solidFill>
                    <a:latin typeface="Arial"/>
                  </a:rPr>
                </a:br>
                <a:r>
                  <a:rPr lang="en-GB" sz="1400" kern="0" dirty="0">
                    <a:solidFill>
                      <a:srgbClr val="FFFFFF"/>
                    </a:solidFill>
                    <a:latin typeface="Arial"/>
                  </a:rPr>
                  <a:t>Composting</a:t>
                </a:r>
              </a:p>
            </p:txBody>
          </p:sp>
        </p:grpSp>
        <p:pic>
          <p:nvPicPr>
            <p:cNvPr id="1026" name="Picture 5" descr="cid:image005.png@01D3C383.E413046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34473" y="2019176"/>
              <a:ext cx="1082168" cy="53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2D0803BA-7D69-4F43-A2D9-68975256018B}"/>
              </a:ext>
            </a:extLst>
          </p:cNvPr>
          <p:cNvGrpSpPr>
            <a:grpSpLocks noChangeAspect="1"/>
          </p:cNvGrpSpPr>
          <p:nvPr/>
        </p:nvGrpSpPr>
        <p:grpSpPr>
          <a:xfrm>
            <a:off x="6539480" y="1701216"/>
            <a:ext cx="1647215" cy="3672000"/>
            <a:chOff x="5746127" y="1805403"/>
            <a:chExt cx="1429200" cy="3186000"/>
          </a:xfrm>
        </p:grpSpPr>
        <p:grpSp>
          <p:nvGrpSpPr>
            <p:cNvPr id="54" name="Group 53">
              <a:extLst>
                <a:ext uri="{FF2B5EF4-FFF2-40B4-BE49-F238E27FC236}">
                  <a16:creationId xmlns:a16="http://schemas.microsoft.com/office/drawing/2014/main" id="{20ECA6A6-EC48-4AD7-8DBD-FAD778E0F798}"/>
                </a:ext>
              </a:extLst>
            </p:cNvPr>
            <p:cNvGrpSpPr/>
            <p:nvPr/>
          </p:nvGrpSpPr>
          <p:grpSpPr>
            <a:xfrm>
              <a:off x="5746127" y="1805403"/>
              <a:ext cx="1429200" cy="3186000"/>
              <a:chOff x="9864180" y="1602703"/>
              <a:chExt cx="1873250" cy="3851275"/>
            </a:xfrm>
          </p:grpSpPr>
          <p:sp>
            <p:nvSpPr>
              <p:cNvPr id="55" name="Freeform 15">
                <a:extLst>
                  <a:ext uri="{FF2B5EF4-FFF2-40B4-BE49-F238E27FC236}">
                    <a16:creationId xmlns:a16="http://schemas.microsoft.com/office/drawing/2014/main" id="{DC574E6B-2898-454A-B8EB-5A6B4B3329FA}"/>
                  </a:ext>
                </a:extLst>
              </p:cNvPr>
              <p:cNvSpPr>
                <a:spLocks/>
              </p:cNvSpPr>
              <p:nvPr/>
            </p:nvSpPr>
            <p:spPr bwMode="auto">
              <a:xfrm>
                <a:off x="9864180" y="1602703"/>
                <a:ext cx="1873250" cy="3851275"/>
              </a:xfrm>
              <a:custGeom>
                <a:avLst/>
                <a:gdLst>
                  <a:gd name="T0" fmla="*/ 396 w 792"/>
                  <a:gd name="T1" fmla="*/ 0 h 1628"/>
                  <a:gd name="T2" fmla="*/ 0 w 792"/>
                  <a:gd name="T3" fmla="*/ 396 h 1628"/>
                  <a:gd name="T4" fmla="*/ 51 w 792"/>
                  <a:gd name="T5" fmla="*/ 678 h 1628"/>
                  <a:gd name="T6" fmla="*/ 51 w 792"/>
                  <a:gd name="T7" fmla="*/ 950 h 1628"/>
                  <a:gd name="T8" fmla="*/ 0 w 792"/>
                  <a:gd name="T9" fmla="*/ 1232 h 1628"/>
                  <a:gd name="T10" fmla="*/ 396 w 792"/>
                  <a:gd name="T11" fmla="*/ 1628 h 1628"/>
                  <a:gd name="T12" fmla="*/ 792 w 792"/>
                  <a:gd name="T13" fmla="*/ 1232 h 1628"/>
                  <a:gd name="T14" fmla="*/ 741 w 792"/>
                  <a:gd name="T15" fmla="*/ 950 h 1628"/>
                  <a:gd name="T16" fmla="*/ 741 w 792"/>
                  <a:gd name="T17" fmla="*/ 678 h 1628"/>
                  <a:gd name="T18" fmla="*/ 792 w 792"/>
                  <a:gd name="T19" fmla="*/ 396 h 1628"/>
                  <a:gd name="T20" fmla="*/ 396 w 792"/>
                  <a:gd name="T21" fmla="*/ 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1628">
                    <a:moveTo>
                      <a:pt x="396" y="0"/>
                    </a:moveTo>
                    <a:cubicBezTo>
                      <a:pt x="178" y="0"/>
                      <a:pt x="0" y="177"/>
                      <a:pt x="0" y="396"/>
                    </a:cubicBezTo>
                    <a:cubicBezTo>
                      <a:pt x="0" y="448"/>
                      <a:pt x="28" y="577"/>
                      <a:pt x="51" y="678"/>
                    </a:cubicBezTo>
                    <a:cubicBezTo>
                      <a:pt x="69" y="753"/>
                      <a:pt x="69" y="875"/>
                      <a:pt x="51" y="950"/>
                    </a:cubicBezTo>
                    <a:cubicBezTo>
                      <a:pt x="28" y="1051"/>
                      <a:pt x="0" y="1180"/>
                      <a:pt x="0" y="1232"/>
                    </a:cubicBezTo>
                    <a:cubicBezTo>
                      <a:pt x="0" y="1451"/>
                      <a:pt x="178" y="1628"/>
                      <a:pt x="396" y="1628"/>
                    </a:cubicBezTo>
                    <a:cubicBezTo>
                      <a:pt x="615" y="1628"/>
                      <a:pt x="792" y="1451"/>
                      <a:pt x="792" y="1232"/>
                    </a:cubicBezTo>
                    <a:cubicBezTo>
                      <a:pt x="792" y="1180"/>
                      <a:pt x="765" y="1051"/>
                      <a:pt x="741" y="950"/>
                    </a:cubicBezTo>
                    <a:cubicBezTo>
                      <a:pt x="724" y="875"/>
                      <a:pt x="724" y="753"/>
                      <a:pt x="741" y="678"/>
                    </a:cubicBezTo>
                    <a:cubicBezTo>
                      <a:pt x="765" y="577"/>
                      <a:pt x="792" y="448"/>
                      <a:pt x="792" y="396"/>
                    </a:cubicBezTo>
                    <a:cubicBezTo>
                      <a:pt x="792" y="177"/>
                      <a:pt x="615" y="0"/>
                      <a:pt x="396" y="0"/>
                    </a:cubicBezTo>
                    <a:close/>
                  </a:path>
                </a:pathLst>
              </a:custGeom>
              <a:solidFill>
                <a:srgbClr val="FFFFFF">
                  <a:lumMod val="85000"/>
                </a:srgbClr>
              </a:solidFill>
              <a:ln w="9525" cap="flat">
                <a:noFill/>
                <a:prstDash val="solid"/>
                <a:miter lim="800000"/>
                <a:headEnd/>
                <a:tailEnd/>
              </a:ln>
            </p:spPr>
            <p:txBody>
              <a:bodyPr/>
              <a:lstStyle/>
              <a:p>
                <a:pPr>
                  <a:defRPr/>
                </a:pPr>
                <a:endParaRPr lang="en-GB" sz="1400" kern="0">
                  <a:solidFill>
                    <a:sysClr val="windowText" lastClr="000000"/>
                  </a:solidFill>
                  <a:latin typeface="Arial"/>
                </a:endParaRPr>
              </a:p>
            </p:txBody>
          </p:sp>
          <p:sp>
            <p:nvSpPr>
              <p:cNvPr id="59" name="Oval 16">
                <a:extLst>
                  <a:ext uri="{FF2B5EF4-FFF2-40B4-BE49-F238E27FC236}">
                    <a16:creationId xmlns:a16="http://schemas.microsoft.com/office/drawing/2014/main" id="{F1100992-30BD-4175-B02C-717DAD25F6D7}"/>
                  </a:ext>
                </a:extLst>
              </p:cNvPr>
              <p:cNvSpPr>
                <a:spLocks noChangeArrowheads="1"/>
              </p:cNvSpPr>
              <p:nvPr/>
            </p:nvSpPr>
            <p:spPr bwMode="auto">
              <a:xfrm>
                <a:off x="9972033" y="1710524"/>
                <a:ext cx="1659434" cy="1660817"/>
              </a:xfrm>
              <a:prstGeom prst="ellips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sz="1400" kern="0">
                  <a:solidFill>
                    <a:srgbClr val="000000"/>
                  </a:solidFill>
                  <a:latin typeface="Arial"/>
                </a:endParaRPr>
              </a:p>
            </p:txBody>
          </p:sp>
          <p:grpSp>
            <p:nvGrpSpPr>
              <p:cNvPr id="60" name="Group 59">
                <a:extLst>
                  <a:ext uri="{FF2B5EF4-FFF2-40B4-BE49-F238E27FC236}">
                    <a16:creationId xmlns:a16="http://schemas.microsoft.com/office/drawing/2014/main" id="{894F165F-4BD8-4BA9-B7F3-4299FF50B3C5}"/>
                  </a:ext>
                </a:extLst>
              </p:cNvPr>
              <p:cNvGrpSpPr/>
              <p:nvPr/>
            </p:nvGrpSpPr>
            <p:grpSpPr>
              <a:xfrm>
                <a:off x="9972130" y="3687090"/>
                <a:ext cx="1658937" cy="1660525"/>
                <a:chOff x="9972130" y="3687090"/>
                <a:chExt cx="1658937" cy="1660525"/>
              </a:xfrm>
            </p:grpSpPr>
            <p:sp>
              <p:nvSpPr>
                <p:cNvPr id="61" name="Oval 17">
                  <a:extLst>
                    <a:ext uri="{FF2B5EF4-FFF2-40B4-BE49-F238E27FC236}">
                      <a16:creationId xmlns:a16="http://schemas.microsoft.com/office/drawing/2014/main" id="{34C25719-BE4D-48A4-9AE6-926E5329CB5B}"/>
                    </a:ext>
                  </a:extLst>
                </p:cNvPr>
                <p:cNvSpPr>
                  <a:spLocks noChangeArrowheads="1"/>
                </p:cNvSpPr>
                <p:nvPr/>
              </p:nvSpPr>
              <p:spPr bwMode="auto">
                <a:xfrm>
                  <a:off x="9972130" y="3687090"/>
                  <a:ext cx="1658937" cy="1660525"/>
                </a:xfrm>
                <a:prstGeom prst="ellipse">
                  <a:avLst/>
                </a:prstGeom>
                <a:solidFill>
                  <a:schemeClr val="bg2"/>
                </a:solidFill>
                <a:ln w="9525" cap="flat">
                  <a:noFill/>
                  <a:prstDash val="solid"/>
                  <a:miter lim="800000"/>
                  <a:headEnd/>
                  <a:tailEnd/>
                </a:ln>
              </p:spPr>
              <p:txBody>
                <a:bodyPr/>
                <a:lstStyle/>
                <a:p>
                  <a:endParaRPr lang="en-GB" altLang="en-US" sz="1400" kern="0">
                    <a:solidFill>
                      <a:srgbClr val="000000"/>
                    </a:solidFill>
                    <a:latin typeface="Arial"/>
                    <a:cs typeface="Arial" pitchFamily="34" charset="0"/>
                  </a:endParaRPr>
                </a:p>
              </p:txBody>
            </p:sp>
            <p:sp>
              <p:nvSpPr>
                <p:cNvPr id="62" name="TextBox 61">
                  <a:extLst>
                    <a:ext uri="{FF2B5EF4-FFF2-40B4-BE49-F238E27FC236}">
                      <a16:creationId xmlns:a16="http://schemas.microsoft.com/office/drawing/2014/main" id="{8D49BE23-6FB9-4B76-9521-B60A59045ED3}"/>
                    </a:ext>
                  </a:extLst>
                </p:cNvPr>
                <p:cNvSpPr txBox="1"/>
                <p:nvPr/>
              </p:nvSpPr>
              <p:spPr>
                <a:xfrm>
                  <a:off x="10153350" y="4129988"/>
                  <a:ext cx="1296497" cy="774727"/>
                </a:xfrm>
                <a:prstGeom prst="rect">
                  <a:avLst/>
                </a:prstGeom>
                <a:noFill/>
              </p:spPr>
              <p:txBody>
                <a:bodyPr wrap="none" anchor="ctr">
                  <a:spAutoFit/>
                </a:bodyPr>
                <a:lstStyle/>
                <a:p>
                  <a:pPr algn="ctr">
                    <a:defRPr/>
                  </a:pPr>
                  <a:r>
                    <a:rPr lang="en-GB" sz="1400" kern="0" dirty="0">
                      <a:solidFill>
                        <a:srgbClr val="FFFFFF"/>
                      </a:solidFill>
                      <a:latin typeface="Arial"/>
                    </a:rPr>
                    <a:t>Australian </a:t>
                  </a:r>
                </a:p>
                <a:p>
                  <a:pPr algn="ctr">
                    <a:defRPr/>
                  </a:pPr>
                  <a:r>
                    <a:rPr lang="en-GB" sz="1400" kern="0" dirty="0">
                      <a:solidFill>
                        <a:srgbClr val="FFFFFF"/>
                      </a:solidFill>
                      <a:latin typeface="Arial"/>
                    </a:rPr>
                    <a:t>Home</a:t>
                  </a:r>
                </a:p>
                <a:p>
                  <a:pPr algn="ctr">
                    <a:defRPr/>
                  </a:pPr>
                  <a:r>
                    <a:rPr lang="en-GB" sz="1400" kern="0" dirty="0">
                      <a:solidFill>
                        <a:srgbClr val="FFFFFF"/>
                      </a:solidFill>
                      <a:latin typeface="Arial"/>
                    </a:rPr>
                    <a:t>Composting</a:t>
                  </a:r>
                </a:p>
              </p:txBody>
            </p:sp>
          </p:grpSp>
        </p:grpSp>
        <p:pic>
          <p:nvPicPr>
            <p:cNvPr id="5" name="Picture 4">
              <a:extLst>
                <a:ext uri="{FF2B5EF4-FFF2-40B4-BE49-F238E27FC236}">
                  <a16:creationId xmlns:a16="http://schemas.microsoft.com/office/drawing/2014/main" id="{CE1F3C25-2603-4882-8419-001BA109049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09886" y="2132856"/>
              <a:ext cx="882930" cy="818325"/>
            </a:xfrm>
            <a:prstGeom prst="rect">
              <a:avLst/>
            </a:prstGeom>
          </p:spPr>
        </p:pic>
      </p:grpSp>
      <p:pic>
        <p:nvPicPr>
          <p:cNvPr id="8" name="Picture 2">
            <a:extLst>
              <a:ext uri="{FF2B5EF4-FFF2-40B4-BE49-F238E27FC236}">
                <a16:creationId xmlns:a16="http://schemas.microsoft.com/office/drawing/2014/main" id="{87864C4D-52FC-9B36-8564-FEDE10726DC3}"/>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tretch>
            <a:fillRect/>
          </a:stretch>
        </p:blipFill>
        <p:spPr bwMode="auto">
          <a:xfrm>
            <a:off x="8688289" y="5805264"/>
            <a:ext cx="1484161" cy="672210"/>
          </a:xfrm>
          <a:prstGeom prst="rect">
            <a:avLst/>
          </a:prstGeom>
          <a:noFill/>
        </p:spPr>
      </p:pic>
      <p:grpSp>
        <p:nvGrpSpPr>
          <p:cNvPr id="11" name="Group 10">
            <a:extLst>
              <a:ext uri="{FF2B5EF4-FFF2-40B4-BE49-F238E27FC236}">
                <a16:creationId xmlns:a16="http://schemas.microsoft.com/office/drawing/2014/main" id="{9C35F0DF-C72D-1197-6062-7F33E8CB480D}"/>
              </a:ext>
            </a:extLst>
          </p:cNvPr>
          <p:cNvGrpSpPr/>
          <p:nvPr/>
        </p:nvGrpSpPr>
        <p:grpSpPr>
          <a:xfrm>
            <a:off x="8393002" y="1701216"/>
            <a:ext cx="1647215" cy="3672000"/>
            <a:chOff x="8392207" y="1701216"/>
            <a:chExt cx="1647215" cy="3672000"/>
          </a:xfrm>
        </p:grpSpPr>
        <p:sp>
          <p:nvSpPr>
            <p:cNvPr id="89" name="Freeform 15"/>
            <p:cNvSpPr>
              <a:spLocks/>
            </p:cNvSpPr>
            <p:nvPr/>
          </p:nvSpPr>
          <p:spPr bwMode="auto">
            <a:xfrm>
              <a:off x="8392207" y="1701216"/>
              <a:ext cx="1647215" cy="3672000"/>
            </a:xfrm>
            <a:custGeom>
              <a:avLst/>
              <a:gdLst>
                <a:gd name="T0" fmla="*/ 396 w 792"/>
                <a:gd name="T1" fmla="*/ 0 h 1628"/>
                <a:gd name="T2" fmla="*/ 0 w 792"/>
                <a:gd name="T3" fmla="*/ 396 h 1628"/>
                <a:gd name="T4" fmla="*/ 51 w 792"/>
                <a:gd name="T5" fmla="*/ 678 h 1628"/>
                <a:gd name="T6" fmla="*/ 51 w 792"/>
                <a:gd name="T7" fmla="*/ 950 h 1628"/>
                <a:gd name="T8" fmla="*/ 0 w 792"/>
                <a:gd name="T9" fmla="*/ 1232 h 1628"/>
                <a:gd name="T10" fmla="*/ 396 w 792"/>
                <a:gd name="T11" fmla="*/ 1628 h 1628"/>
                <a:gd name="T12" fmla="*/ 792 w 792"/>
                <a:gd name="T13" fmla="*/ 1232 h 1628"/>
                <a:gd name="T14" fmla="*/ 741 w 792"/>
                <a:gd name="T15" fmla="*/ 950 h 1628"/>
                <a:gd name="T16" fmla="*/ 741 w 792"/>
                <a:gd name="T17" fmla="*/ 678 h 1628"/>
                <a:gd name="T18" fmla="*/ 792 w 792"/>
                <a:gd name="T19" fmla="*/ 396 h 1628"/>
                <a:gd name="T20" fmla="*/ 396 w 792"/>
                <a:gd name="T21" fmla="*/ 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1628">
                  <a:moveTo>
                    <a:pt x="396" y="0"/>
                  </a:moveTo>
                  <a:cubicBezTo>
                    <a:pt x="178" y="0"/>
                    <a:pt x="0" y="177"/>
                    <a:pt x="0" y="396"/>
                  </a:cubicBezTo>
                  <a:cubicBezTo>
                    <a:pt x="0" y="448"/>
                    <a:pt x="28" y="577"/>
                    <a:pt x="51" y="678"/>
                  </a:cubicBezTo>
                  <a:cubicBezTo>
                    <a:pt x="69" y="753"/>
                    <a:pt x="69" y="875"/>
                    <a:pt x="51" y="950"/>
                  </a:cubicBezTo>
                  <a:cubicBezTo>
                    <a:pt x="28" y="1051"/>
                    <a:pt x="0" y="1180"/>
                    <a:pt x="0" y="1232"/>
                  </a:cubicBezTo>
                  <a:cubicBezTo>
                    <a:pt x="0" y="1451"/>
                    <a:pt x="178" y="1628"/>
                    <a:pt x="396" y="1628"/>
                  </a:cubicBezTo>
                  <a:cubicBezTo>
                    <a:pt x="615" y="1628"/>
                    <a:pt x="792" y="1451"/>
                    <a:pt x="792" y="1232"/>
                  </a:cubicBezTo>
                  <a:cubicBezTo>
                    <a:pt x="792" y="1180"/>
                    <a:pt x="765" y="1051"/>
                    <a:pt x="741" y="950"/>
                  </a:cubicBezTo>
                  <a:cubicBezTo>
                    <a:pt x="724" y="875"/>
                    <a:pt x="724" y="753"/>
                    <a:pt x="741" y="678"/>
                  </a:cubicBezTo>
                  <a:cubicBezTo>
                    <a:pt x="765" y="577"/>
                    <a:pt x="792" y="448"/>
                    <a:pt x="792" y="396"/>
                  </a:cubicBezTo>
                  <a:cubicBezTo>
                    <a:pt x="792" y="177"/>
                    <a:pt x="615" y="0"/>
                    <a:pt x="396" y="0"/>
                  </a:cubicBezTo>
                  <a:close/>
                </a:path>
              </a:pathLst>
            </a:custGeom>
            <a:solidFill>
              <a:srgbClr val="FFFFFF">
                <a:lumMod val="85000"/>
              </a:srgbClr>
            </a:solidFill>
            <a:ln w="9525" cap="flat">
              <a:noFill/>
              <a:prstDash val="solid"/>
              <a:miter lim="800000"/>
              <a:headEnd/>
              <a:tailEnd/>
            </a:ln>
          </p:spPr>
          <p:txBody>
            <a:bodyPr/>
            <a:lstStyle/>
            <a:p>
              <a:pPr>
                <a:defRPr/>
              </a:pPr>
              <a:endParaRPr lang="en-GB" sz="1400" kern="0">
                <a:solidFill>
                  <a:sysClr val="windowText" lastClr="000000"/>
                </a:solidFill>
                <a:latin typeface="Arial"/>
              </a:endParaRPr>
            </a:p>
          </p:txBody>
        </p:sp>
        <p:sp>
          <p:nvSpPr>
            <p:cNvPr id="90" name="Oval 16"/>
            <p:cNvSpPr>
              <a:spLocks noChangeArrowheads="1"/>
            </p:cNvSpPr>
            <p:nvPr/>
          </p:nvSpPr>
          <p:spPr bwMode="auto">
            <a:xfrm>
              <a:off x="8487047" y="1804018"/>
              <a:ext cx="1459200" cy="1583506"/>
            </a:xfrm>
            <a:prstGeom prst="ellips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sz="1400" kern="0">
                <a:solidFill>
                  <a:srgbClr val="000000"/>
                </a:solidFill>
                <a:latin typeface="Arial"/>
              </a:endParaRPr>
            </a:p>
          </p:txBody>
        </p:sp>
        <p:sp>
          <p:nvSpPr>
            <p:cNvPr id="91" name="Oval 17"/>
            <p:cNvSpPr>
              <a:spLocks noChangeArrowheads="1"/>
            </p:cNvSpPr>
            <p:nvPr/>
          </p:nvSpPr>
          <p:spPr bwMode="auto">
            <a:xfrm>
              <a:off x="8487131" y="3688576"/>
              <a:ext cx="1458762" cy="1583228"/>
            </a:xfrm>
            <a:prstGeom prst="ellipse">
              <a:avLst/>
            </a:prstGeom>
            <a:solidFill>
              <a:schemeClr val="bg2"/>
            </a:solidFill>
            <a:ln w="9525" cap="flat">
              <a:noFill/>
              <a:prstDash val="solid"/>
              <a:miter lim="800000"/>
              <a:headEnd/>
              <a:tailEnd/>
            </a:ln>
          </p:spPr>
          <p:txBody>
            <a:bodyPr/>
            <a:lstStyle/>
            <a:p>
              <a:endParaRPr lang="en-GB" altLang="en-US" sz="1400" kern="0">
                <a:solidFill>
                  <a:srgbClr val="000000"/>
                </a:solidFill>
                <a:latin typeface="Arial"/>
                <a:cs typeface="Arial" pitchFamily="34" charset="0"/>
              </a:endParaRPr>
            </a:p>
          </p:txBody>
        </p:sp>
        <p:sp>
          <p:nvSpPr>
            <p:cNvPr id="106" name="TextBox 105"/>
            <p:cNvSpPr txBox="1"/>
            <p:nvPr/>
          </p:nvSpPr>
          <p:spPr>
            <a:xfrm>
              <a:off x="8602403" y="4110857"/>
              <a:ext cx="1228221" cy="738664"/>
            </a:xfrm>
            <a:prstGeom prst="rect">
              <a:avLst/>
            </a:prstGeom>
            <a:noFill/>
          </p:spPr>
          <p:txBody>
            <a:bodyPr wrap="none" anchor="ctr">
              <a:spAutoFit/>
            </a:bodyPr>
            <a:lstStyle/>
            <a:p>
              <a:pPr algn="ctr">
                <a:defRPr/>
              </a:pPr>
              <a:r>
                <a:rPr lang="en-GB" sz="1400" kern="0" dirty="0">
                  <a:solidFill>
                    <a:srgbClr val="FFFFFF"/>
                  </a:solidFill>
                  <a:latin typeface="Arial"/>
                </a:rPr>
                <a:t>Global</a:t>
              </a:r>
              <a:br>
                <a:rPr lang="en-GB" sz="1400" kern="0" dirty="0">
                  <a:solidFill>
                    <a:srgbClr val="FFFFFF"/>
                  </a:solidFill>
                  <a:latin typeface="Arial"/>
                </a:rPr>
              </a:br>
              <a:r>
                <a:rPr lang="en-GB" sz="1400" kern="0" dirty="0">
                  <a:solidFill>
                    <a:srgbClr val="FFFFFF"/>
                  </a:solidFill>
                  <a:latin typeface="Arial"/>
                </a:rPr>
                <a:t>Forestry </a:t>
              </a:r>
              <a:br>
                <a:rPr lang="en-GB" sz="1400" kern="0" dirty="0">
                  <a:solidFill>
                    <a:srgbClr val="FFFFFF"/>
                  </a:solidFill>
                  <a:latin typeface="Arial"/>
                </a:rPr>
              </a:br>
              <a:r>
                <a:rPr lang="en-GB" sz="1400" kern="0" dirty="0">
                  <a:solidFill>
                    <a:srgbClr val="FFFFFF"/>
                  </a:solidFill>
                  <a:latin typeface="Arial"/>
                </a:rPr>
                <a:t>Management</a:t>
              </a:r>
            </a:p>
          </p:txBody>
        </p:sp>
        <p:pic>
          <p:nvPicPr>
            <p:cNvPr id="10" name="Picture 2">
              <a:extLst>
                <a:ext uri="{FF2B5EF4-FFF2-40B4-BE49-F238E27FC236}">
                  <a16:creationId xmlns:a16="http://schemas.microsoft.com/office/drawing/2014/main" id="{99372415-5D9E-A154-FE28-C8FD3C6090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8164" y="2153427"/>
              <a:ext cx="495300" cy="876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Graphic 11">
            <a:extLst>
              <a:ext uri="{FF2B5EF4-FFF2-40B4-BE49-F238E27FC236}">
                <a16:creationId xmlns:a16="http://schemas.microsoft.com/office/drawing/2014/main" id="{57BC4FCA-179E-51BD-5D08-65C9B754B85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88489" y="6205463"/>
            <a:ext cx="1253695" cy="265352"/>
          </a:xfrm>
          <a:prstGeom prst="rect">
            <a:avLst/>
          </a:prstGeom>
        </p:spPr>
      </p:pic>
    </p:spTree>
    <p:extLst>
      <p:ext uri="{BB962C8B-B14F-4D97-AF65-F5344CB8AC3E}">
        <p14:creationId xmlns:p14="http://schemas.microsoft.com/office/powerpoint/2010/main" val="300917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1000" fill="hold"/>
                                        <p:tgtEl>
                                          <p:spTgt spid="117"/>
                                        </p:tgtEl>
                                        <p:attrNameLst>
                                          <p:attrName>ppt_w</p:attrName>
                                        </p:attrNameLst>
                                      </p:cBhvr>
                                      <p:tavLst>
                                        <p:tav tm="0">
                                          <p:val>
                                            <p:fltVal val="0"/>
                                          </p:val>
                                        </p:tav>
                                        <p:tav tm="100000">
                                          <p:val>
                                            <p:strVal val="#ppt_w"/>
                                          </p:val>
                                        </p:tav>
                                      </p:tavLst>
                                    </p:anim>
                                    <p:anim calcmode="lin" valueType="num">
                                      <p:cBhvr>
                                        <p:cTn id="8" dur="1000" fill="hold"/>
                                        <p:tgtEl>
                                          <p:spTgt spid="117"/>
                                        </p:tgtEl>
                                        <p:attrNameLst>
                                          <p:attrName>ppt_h</p:attrName>
                                        </p:attrNameLst>
                                      </p:cBhvr>
                                      <p:tavLst>
                                        <p:tav tm="0">
                                          <p:val>
                                            <p:fltVal val="0"/>
                                          </p:val>
                                        </p:tav>
                                        <p:tav tm="100000">
                                          <p:val>
                                            <p:strVal val="#ppt_h"/>
                                          </p:val>
                                        </p:tav>
                                      </p:tavLst>
                                    </p:anim>
                                    <p:anim calcmode="lin" valueType="num">
                                      <p:cBhvr>
                                        <p:cTn id="9" dur="1000" fill="hold"/>
                                        <p:tgtEl>
                                          <p:spTgt spid="117"/>
                                        </p:tgtEl>
                                        <p:attrNameLst>
                                          <p:attrName>style.rotation</p:attrName>
                                        </p:attrNameLst>
                                      </p:cBhvr>
                                      <p:tavLst>
                                        <p:tav tm="0">
                                          <p:val>
                                            <p:fltVal val="90"/>
                                          </p:val>
                                        </p:tav>
                                        <p:tav tm="100000">
                                          <p:val>
                                            <p:fltVal val="0"/>
                                          </p:val>
                                        </p:tav>
                                      </p:tavLst>
                                    </p:anim>
                                    <p:animEffect transition="in" filter="fade">
                                      <p:cBhvr>
                                        <p:cTn id="10" dur="1000"/>
                                        <p:tgtEl>
                                          <p:spTgt spid="117"/>
                                        </p:tgtEl>
                                      </p:cBhvr>
                                    </p:animEffect>
                                  </p:childTnLst>
                                </p:cTn>
                              </p:par>
                              <p:par>
                                <p:cTn id="11" presetID="31" presetClass="entr" presetSubtype="0"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p:cTn id="13" dur="1000" fill="hold"/>
                                        <p:tgtEl>
                                          <p:spTgt spid="118"/>
                                        </p:tgtEl>
                                        <p:attrNameLst>
                                          <p:attrName>ppt_w</p:attrName>
                                        </p:attrNameLst>
                                      </p:cBhvr>
                                      <p:tavLst>
                                        <p:tav tm="0">
                                          <p:val>
                                            <p:fltVal val="0"/>
                                          </p:val>
                                        </p:tav>
                                        <p:tav tm="100000">
                                          <p:val>
                                            <p:strVal val="#ppt_w"/>
                                          </p:val>
                                        </p:tav>
                                      </p:tavLst>
                                    </p:anim>
                                    <p:anim calcmode="lin" valueType="num">
                                      <p:cBhvr>
                                        <p:cTn id="14" dur="1000" fill="hold"/>
                                        <p:tgtEl>
                                          <p:spTgt spid="118"/>
                                        </p:tgtEl>
                                        <p:attrNameLst>
                                          <p:attrName>ppt_h</p:attrName>
                                        </p:attrNameLst>
                                      </p:cBhvr>
                                      <p:tavLst>
                                        <p:tav tm="0">
                                          <p:val>
                                            <p:fltVal val="0"/>
                                          </p:val>
                                        </p:tav>
                                        <p:tav tm="100000">
                                          <p:val>
                                            <p:strVal val="#ppt_h"/>
                                          </p:val>
                                        </p:tav>
                                      </p:tavLst>
                                    </p:anim>
                                    <p:anim calcmode="lin" valueType="num">
                                      <p:cBhvr>
                                        <p:cTn id="15" dur="1000" fill="hold"/>
                                        <p:tgtEl>
                                          <p:spTgt spid="118"/>
                                        </p:tgtEl>
                                        <p:attrNameLst>
                                          <p:attrName>style.rotation</p:attrName>
                                        </p:attrNameLst>
                                      </p:cBhvr>
                                      <p:tavLst>
                                        <p:tav tm="0">
                                          <p:val>
                                            <p:fltVal val="90"/>
                                          </p:val>
                                        </p:tav>
                                        <p:tav tm="100000">
                                          <p:val>
                                            <p:fltVal val="0"/>
                                          </p:val>
                                        </p:tav>
                                      </p:tavLst>
                                    </p:anim>
                                    <p:animEffect transition="in" filter="fade">
                                      <p:cBhvr>
                                        <p:cTn id="16" dur="1000"/>
                                        <p:tgtEl>
                                          <p:spTgt spid="118"/>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Applications</a:t>
            </a:r>
          </a:p>
        </p:txBody>
      </p:sp>
      <p:sp>
        <p:nvSpPr>
          <p:cNvPr id="139" name="Oval 8"/>
          <p:cNvSpPr/>
          <p:nvPr/>
        </p:nvSpPr>
        <p:spPr>
          <a:xfrm>
            <a:off x="847405" y="4216934"/>
            <a:ext cx="2728317" cy="2524435"/>
          </a:xfrm>
          <a:custGeom>
            <a:avLst/>
            <a:gdLst/>
            <a:ahLst/>
            <a:cxnLst/>
            <a:rect l="l" t="t" r="r" b="b"/>
            <a:pathLst>
              <a:path w="2728317" h="2524435">
                <a:moveTo>
                  <a:pt x="0" y="0"/>
                </a:moveTo>
                <a:lnTo>
                  <a:pt x="2728317" y="0"/>
                </a:lnTo>
                <a:lnTo>
                  <a:pt x="2728317" y="2524435"/>
                </a:lnTo>
                <a:lnTo>
                  <a:pt x="366279" y="2524435"/>
                </a:lnTo>
                <a:cubicBezTo>
                  <a:pt x="178809" y="1950017"/>
                  <a:pt x="43295" y="1049374"/>
                  <a:pt x="0"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7755"/>
            <a:endParaRPr lang="en-GB" sz="2100">
              <a:solidFill>
                <a:srgbClr val="FFFFFF"/>
              </a:solidFill>
              <a:latin typeface="Arial"/>
              <a:cs typeface="Arial"/>
            </a:endParaRPr>
          </a:p>
        </p:txBody>
      </p:sp>
      <p:sp>
        <p:nvSpPr>
          <p:cNvPr id="144" name="Oval 8"/>
          <p:cNvSpPr/>
          <p:nvPr/>
        </p:nvSpPr>
        <p:spPr>
          <a:xfrm>
            <a:off x="3767743" y="4221090"/>
            <a:ext cx="2592289" cy="2524435"/>
          </a:xfrm>
          <a:custGeom>
            <a:avLst/>
            <a:gdLst/>
            <a:ahLst/>
            <a:cxnLst/>
            <a:rect l="l" t="t" r="r" b="b"/>
            <a:pathLst>
              <a:path w="2592289" h="2524435">
                <a:moveTo>
                  <a:pt x="0" y="0"/>
                </a:moveTo>
                <a:lnTo>
                  <a:pt x="2592289" y="0"/>
                </a:lnTo>
                <a:lnTo>
                  <a:pt x="2592289" y="2524435"/>
                </a:lnTo>
                <a:lnTo>
                  <a:pt x="0" y="2524435"/>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7755"/>
            <a:endParaRPr lang="en-GB" sz="2100">
              <a:solidFill>
                <a:srgbClr val="FFFFFF"/>
              </a:solidFill>
              <a:latin typeface="Arial"/>
              <a:cs typeface="Arial"/>
            </a:endParaRPr>
          </a:p>
        </p:txBody>
      </p:sp>
      <p:sp>
        <p:nvSpPr>
          <p:cNvPr id="145" name="Oval 8"/>
          <p:cNvSpPr/>
          <p:nvPr/>
        </p:nvSpPr>
        <p:spPr>
          <a:xfrm>
            <a:off x="9334153" y="4226951"/>
            <a:ext cx="2592287" cy="2524435"/>
          </a:xfrm>
          <a:custGeom>
            <a:avLst/>
            <a:gdLst/>
            <a:ahLst/>
            <a:cxnLst/>
            <a:rect l="l" t="t" r="r" b="b"/>
            <a:pathLst>
              <a:path w="2592287" h="2524435">
                <a:moveTo>
                  <a:pt x="0" y="0"/>
                </a:moveTo>
                <a:lnTo>
                  <a:pt x="2592287" y="0"/>
                </a:lnTo>
                <a:lnTo>
                  <a:pt x="2592287" y="2524435"/>
                </a:lnTo>
                <a:lnTo>
                  <a:pt x="0" y="2524435"/>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7755"/>
            <a:endParaRPr lang="en-GB" sz="2100">
              <a:solidFill>
                <a:srgbClr val="FFFFFF"/>
              </a:solidFill>
              <a:latin typeface="Arial"/>
              <a:cs typeface="Arial"/>
            </a:endParaRPr>
          </a:p>
        </p:txBody>
      </p:sp>
      <p:sp>
        <p:nvSpPr>
          <p:cNvPr id="97" name="Oval 8">
            <a:extLst>
              <a:ext uri="{FF2B5EF4-FFF2-40B4-BE49-F238E27FC236}">
                <a16:creationId xmlns:a16="http://schemas.microsoft.com/office/drawing/2014/main" id="{B0652129-183F-4A95-B025-0B6603234555}"/>
              </a:ext>
            </a:extLst>
          </p:cNvPr>
          <p:cNvSpPr/>
          <p:nvPr/>
        </p:nvSpPr>
        <p:spPr>
          <a:xfrm>
            <a:off x="805492" y="1268761"/>
            <a:ext cx="2770229" cy="2538502"/>
          </a:xfrm>
          <a:custGeom>
            <a:avLst/>
            <a:gdLst>
              <a:gd name="connsiteX0" fmla="*/ 0 w 2601708"/>
              <a:gd name="connsiteY0" fmla="*/ 0 h 2524435"/>
              <a:gd name="connsiteX1" fmla="*/ 2601708 w 2601708"/>
              <a:gd name="connsiteY1" fmla="*/ 0 h 2524435"/>
              <a:gd name="connsiteX2" fmla="*/ 2601708 w 2601708"/>
              <a:gd name="connsiteY2" fmla="*/ 2524435 h 2524435"/>
              <a:gd name="connsiteX3" fmla="*/ 239670 w 2601708"/>
              <a:gd name="connsiteY3" fmla="*/ 2524435 h 2524435"/>
              <a:gd name="connsiteX4" fmla="*/ 0 w 2601708"/>
              <a:gd name="connsiteY4" fmla="*/ 0 h 2524435"/>
              <a:gd name="connsiteX0" fmla="*/ 168521 w 2770229"/>
              <a:gd name="connsiteY0" fmla="*/ 0 h 2524435"/>
              <a:gd name="connsiteX1" fmla="*/ 2770229 w 2770229"/>
              <a:gd name="connsiteY1" fmla="*/ 0 h 2524435"/>
              <a:gd name="connsiteX2" fmla="*/ 2770229 w 2770229"/>
              <a:gd name="connsiteY2" fmla="*/ 2524435 h 2524435"/>
              <a:gd name="connsiteX3" fmla="*/ 56499 w 2770229"/>
              <a:gd name="connsiteY3" fmla="*/ 2524435 h 2524435"/>
              <a:gd name="connsiteX4" fmla="*/ 168521 w 2770229"/>
              <a:gd name="connsiteY4" fmla="*/ 0 h 2524435"/>
              <a:gd name="connsiteX0" fmla="*/ 168521 w 2770229"/>
              <a:gd name="connsiteY0" fmla="*/ 0 h 2538502"/>
              <a:gd name="connsiteX1" fmla="*/ 2770229 w 2770229"/>
              <a:gd name="connsiteY1" fmla="*/ 0 h 2538502"/>
              <a:gd name="connsiteX2" fmla="*/ 2770229 w 2770229"/>
              <a:gd name="connsiteY2" fmla="*/ 2524435 h 2538502"/>
              <a:gd name="connsiteX3" fmla="*/ 56499 w 2770229"/>
              <a:gd name="connsiteY3" fmla="*/ 2538502 h 2538502"/>
              <a:gd name="connsiteX4" fmla="*/ 168521 w 2770229"/>
              <a:gd name="connsiteY4" fmla="*/ 0 h 253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229" h="2538502">
                <a:moveTo>
                  <a:pt x="168521" y="0"/>
                </a:moveTo>
                <a:lnTo>
                  <a:pt x="2770229" y="0"/>
                </a:lnTo>
                <a:lnTo>
                  <a:pt x="2770229" y="2524435"/>
                </a:lnTo>
                <a:lnTo>
                  <a:pt x="56499" y="2538502"/>
                </a:lnTo>
                <a:cubicBezTo>
                  <a:pt x="-130971" y="1964084"/>
                  <a:pt x="211816" y="1049374"/>
                  <a:pt x="168521" y="0"/>
                </a:cubicBezTo>
                <a:close/>
              </a:path>
            </a:pathLst>
          </a:custGeom>
          <a:blipFill>
            <a:blip r:embed="rId6" cstate="print">
              <a:extLst>
                <a:ext uri="{28A0092B-C50C-407E-A947-70E740481C1C}">
                  <a14:useLocalDpi xmlns:a14="http://schemas.microsoft.com/office/drawing/2010/main" val="0"/>
                </a:ext>
              </a:extLst>
            </a:blip>
            <a:stretch>
              <a:fillRect/>
            </a:stretch>
          </a:blip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7755"/>
            <a:endParaRPr lang="en-GB" sz="2100">
              <a:solidFill>
                <a:srgbClr val="FFFFFF"/>
              </a:solidFill>
              <a:latin typeface="Arial"/>
              <a:cs typeface="Arial"/>
            </a:endParaRPr>
          </a:p>
        </p:txBody>
      </p:sp>
      <p:sp>
        <p:nvSpPr>
          <p:cNvPr id="100" name="Oval 8">
            <a:extLst>
              <a:ext uri="{FF2B5EF4-FFF2-40B4-BE49-F238E27FC236}">
                <a16:creationId xmlns:a16="http://schemas.microsoft.com/office/drawing/2014/main" id="{C28AFEC0-837D-41CB-B385-A59A04AD019F}"/>
              </a:ext>
            </a:extLst>
          </p:cNvPr>
          <p:cNvSpPr/>
          <p:nvPr/>
        </p:nvSpPr>
        <p:spPr>
          <a:xfrm>
            <a:off x="6556856" y="4226951"/>
            <a:ext cx="2592288" cy="2524435"/>
          </a:xfrm>
          <a:custGeom>
            <a:avLst/>
            <a:gdLst/>
            <a:ahLst/>
            <a:cxnLst/>
            <a:rect l="l" t="t" r="r" b="b"/>
            <a:pathLst>
              <a:path w="2690753" h="2524435">
                <a:moveTo>
                  <a:pt x="0" y="0"/>
                </a:moveTo>
                <a:lnTo>
                  <a:pt x="2690753" y="0"/>
                </a:lnTo>
                <a:lnTo>
                  <a:pt x="2690753" y="2524435"/>
                </a:lnTo>
                <a:lnTo>
                  <a:pt x="0" y="2524435"/>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7755"/>
            <a:endParaRPr lang="en-GB" sz="2100">
              <a:solidFill>
                <a:srgbClr val="FFFFFF"/>
              </a:solidFill>
              <a:latin typeface="Arial"/>
              <a:cs typeface="Arial"/>
            </a:endParaRPr>
          </a:p>
        </p:txBody>
      </p:sp>
      <p:sp>
        <p:nvSpPr>
          <p:cNvPr id="103" name="Oval 8">
            <a:extLst>
              <a:ext uri="{FF2B5EF4-FFF2-40B4-BE49-F238E27FC236}">
                <a16:creationId xmlns:a16="http://schemas.microsoft.com/office/drawing/2014/main" id="{4AFAC6F9-2CB0-482A-A3AA-B5FC82D24D40}"/>
              </a:ext>
            </a:extLst>
          </p:cNvPr>
          <p:cNvSpPr/>
          <p:nvPr/>
        </p:nvSpPr>
        <p:spPr>
          <a:xfrm>
            <a:off x="3762937" y="1268760"/>
            <a:ext cx="2592289" cy="2524435"/>
          </a:xfrm>
          <a:custGeom>
            <a:avLst/>
            <a:gdLst/>
            <a:ahLst/>
            <a:cxnLst/>
            <a:rect l="l" t="t" r="r" b="b"/>
            <a:pathLst>
              <a:path w="2592289" h="2524435">
                <a:moveTo>
                  <a:pt x="0" y="0"/>
                </a:moveTo>
                <a:lnTo>
                  <a:pt x="2592289" y="0"/>
                </a:lnTo>
                <a:lnTo>
                  <a:pt x="2592289" y="2524435"/>
                </a:lnTo>
                <a:lnTo>
                  <a:pt x="0" y="2524435"/>
                </a:lnTo>
                <a:close/>
              </a:path>
            </a:pathLst>
          </a:custGeom>
          <a:blipFill dpi="0" rotWithShape="1">
            <a:blip r:embed="rId8" cstate="print">
              <a:extLst>
                <a:ext uri="{28A0092B-C50C-407E-A947-70E740481C1C}">
                  <a14:useLocalDpi xmlns:a14="http://schemas.microsoft.com/office/drawing/2010/main" val="0"/>
                </a:ext>
              </a:extLst>
            </a:blip>
            <a:srcRect/>
            <a:stretch>
              <a:fillRect r="6" b="87"/>
            </a:stretch>
          </a:blip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7755"/>
            <a:endParaRPr lang="en-GB" sz="2100">
              <a:solidFill>
                <a:srgbClr val="FFFFFF"/>
              </a:solidFill>
              <a:latin typeface="Arial"/>
              <a:cs typeface="Arial"/>
            </a:endParaRPr>
          </a:p>
        </p:txBody>
      </p:sp>
      <p:sp>
        <p:nvSpPr>
          <p:cNvPr id="104" name="Oval 8">
            <a:extLst>
              <a:ext uri="{FF2B5EF4-FFF2-40B4-BE49-F238E27FC236}">
                <a16:creationId xmlns:a16="http://schemas.microsoft.com/office/drawing/2014/main" id="{EEB907F7-877B-43BF-B1E6-9AC1DFB61077}"/>
              </a:ext>
            </a:extLst>
          </p:cNvPr>
          <p:cNvSpPr/>
          <p:nvPr/>
        </p:nvSpPr>
        <p:spPr>
          <a:xfrm>
            <a:off x="6556856" y="1336614"/>
            <a:ext cx="2592289" cy="2524435"/>
          </a:xfrm>
          <a:custGeom>
            <a:avLst/>
            <a:gdLst/>
            <a:ahLst/>
            <a:cxnLst/>
            <a:rect l="l" t="t" r="r" b="b"/>
            <a:pathLst>
              <a:path w="2592289" h="2524435">
                <a:moveTo>
                  <a:pt x="0" y="0"/>
                </a:moveTo>
                <a:lnTo>
                  <a:pt x="2592289" y="0"/>
                </a:lnTo>
                <a:lnTo>
                  <a:pt x="2592289" y="2524435"/>
                </a:lnTo>
                <a:lnTo>
                  <a:pt x="0" y="2524435"/>
                </a:lnTo>
                <a:close/>
              </a:path>
            </a:pathLst>
          </a:custGeom>
          <a:blipFill dpi="0" rotWithShape="1">
            <a:blip r:embed="rId9" cstate="print">
              <a:extLst>
                <a:ext uri="{28A0092B-C50C-407E-A947-70E740481C1C}">
                  <a14:useLocalDpi xmlns:a14="http://schemas.microsoft.com/office/drawing/2010/main" val="0"/>
                </a:ext>
              </a:extLst>
            </a:blip>
            <a:srcRect/>
            <a:stretch>
              <a:fillRect/>
            </a:stretch>
          </a:blip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7755"/>
            <a:endParaRPr lang="en-GB" sz="2100">
              <a:solidFill>
                <a:srgbClr val="FFFFFF"/>
              </a:solidFill>
              <a:latin typeface="Arial"/>
              <a:cs typeface="Arial"/>
            </a:endParaRPr>
          </a:p>
        </p:txBody>
      </p:sp>
      <p:sp>
        <p:nvSpPr>
          <p:cNvPr id="107" name="Oval 8">
            <a:extLst>
              <a:ext uri="{FF2B5EF4-FFF2-40B4-BE49-F238E27FC236}">
                <a16:creationId xmlns:a16="http://schemas.microsoft.com/office/drawing/2014/main" id="{85495EF7-3471-4CCD-AF89-2F07B153D4AB}"/>
              </a:ext>
            </a:extLst>
          </p:cNvPr>
          <p:cNvSpPr/>
          <p:nvPr/>
        </p:nvSpPr>
        <p:spPr>
          <a:xfrm>
            <a:off x="9334153" y="1282828"/>
            <a:ext cx="2592289" cy="2524435"/>
          </a:xfrm>
          <a:custGeom>
            <a:avLst/>
            <a:gdLst/>
            <a:ahLst/>
            <a:cxnLst/>
            <a:rect l="l" t="t" r="r" b="b"/>
            <a:pathLst>
              <a:path w="2592289" h="2524435">
                <a:moveTo>
                  <a:pt x="0" y="0"/>
                </a:moveTo>
                <a:lnTo>
                  <a:pt x="2592289" y="0"/>
                </a:lnTo>
                <a:lnTo>
                  <a:pt x="2592289" y="2524435"/>
                </a:lnTo>
                <a:lnTo>
                  <a:pt x="0" y="2524435"/>
                </a:ln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7755"/>
            <a:endParaRPr lang="en-GB" sz="2100">
              <a:solidFill>
                <a:srgbClr val="FFFFFF"/>
              </a:solidFill>
              <a:latin typeface="Arial"/>
              <a:cs typeface="Arial"/>
            </a:endParaRPr>
          </a:p>
        </p:txBody>
      </p:sp>
    </p:spTree>
    <p:extLst>
      <p:ext uri="{BB962C8B-B14F-4D97-AF65-F5344CB8AC3E}">
        <p14:creationId xmlns:p14="http://schemas.microsoft.com/office/powerpoint/2010/main" val="29503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A3E2DE-1C9B-A977-47FA-4FE570BD64E2}"/>
              </a:ext>
            </a:extLst>
          </p:cNvPr>
          <p:cNvSpPr>
            <a:spLocks noGrp="1"/>
          </p:cNvSpPr>
          <p:nvPr>
            <p:ph type="title"/>
          </p:nvPr>
        </p:nvSpPr>
        <p:spPr/>
        <p:txBody>
          <a:bodyPr/>
          <a:lstStyle/>
          <a:p>
            <a:r>
              <a:rPr lang="en-US" dirty="0"/>
              <a:t>Collaboration with Domino Printing Sciences</a:t>
            </a:r>
            <a:endParaRPr lang="en-GB" dirty="0"/>
          </a:p>
        </p:txBody>
      </p:sp>
      <p:sp>
        <p:nvSpPr>
          <p:cNvPr id="4" name="Rectangle 3">
            <a:extLst>
              <a:ext uri="{FF2B5EF4-FFF2-40B4-BE49-F238E27FC236}">
                <a16:creationId xmlns:a16="http://schemas.microsoft.com/office/drawing/2014/main" id="{82945FF1-454C-4DBD-8C8F-06B306C15C00}"/>
              </a:ext>
            </a:extLst>
          </p:cNvPr>
          <p:cNvSpPr/>
          <p:nvPr/>
        </p:nvSpPr>
        <p:spPr>
          <a:xfrm>
            <a:off x="1307355" y="1206709"/>
            <a:ext cx="5093479" cy="45012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636769"/>
                </a:solidFill>
                <a:latin typeface="Arial"/>
              </a:rPr>
              <a:t>The challenge</a:t>
            </a:r>
          </a:p>
          <a:p>
            <a:endParaRPr lang="en-GB" sz="2400" dirty="0">
              <a:solidFill>
                <a:srgbClr val="636769"/>
              </a:solidFill>
              <a:latin typeface="Arial"/>
            </a:endParaRPr>
          </a:p>
          <a:p>
            <a:pPr marL="445770" indent="-445770">
              <a:buClr>
                <a:srgbClr val="18AC4E"/>
              </a:buClr>
              <a:buFont typeface="Wingdings" panose="05000000000000000000" pitchFamily="2" charset="2"/>
              <a:buChar char="v"/>
            </a:pPr>
            <a:r>
              <a:rPr lang="en-GB" sz="2000" dirty="0">
                <a:solidFill>
                  <a:srgbClr val="636769"/>
                </a:solidFill>
                <a:latin typeface="Arial"/>
              </a:rPr>
              <a:t>Increased desired to include a simple message on the packaging</a:t>
            </a:r>
            <a:endParaRPr lang="en-GB" sz="2000" dirty="0">
              <a:solidFill>
                <a:srgbClr val="636769"/>
              </a:solidFill>
              <a:latin typeface="Arial"/>
              <a:cs typeface="Arial"/>
            </a:endParaRPr>
          </a:p>
          <a:p>
            <a:pPr marL="171450" indent="-171450">
              <a:buClr>
                <a:srgbClr val="18AC4E"/>
              </a:buClr>
              <a:buFont typeface="Wingdings" panose="05000000000000000000" pitchFamily="2" charset="2"/>
              <a:buChar char="v"/>
            </a:pPr>
            <a:endParaRPr lang="en-GB" sz="1100" dirty="0">
              <a:solidFill>
                <a:srgbClr val="636769"/>
              </a:solidFill>
              <a:latin typeface="Arial"/>
            </a:endParaRPr>
          </a:p>
          <a:p>
            <a:pPr marL="445770" indent="-445770">
              <a:buClr>
                <a:srgbClr val="18AC4E"/>
              </a:buClr>
              <a:buFont typeface="Wingdings" panose="05000000000000000000" pitchFamily="2" charset="2"/>
              <a:buChar char="v"/>
            </a:pPr>
            <a:r>
              <a:rPr lang="en-GB" sz="2000" dirty="0">
                <a:solidFill>
                  <a:srgbClr val="636769"/>
                </a:solidFill>
                <a:latin typeface="Arial"/>
              </a:rPr>
              <a:t>Information such as:</a:t>
            </a:r>
            <a:endParaRPr lang="en-GB" sz="2000" dirty="0">
              <a:solidFill>
                <a:srgbClr val="636769"/>
              </a:solidFill>
              <a:latin typeface="Arial"/>
              <a:cs typeface="Arial"/>
            </a:endParaRPr>
          </a:p>
          <a:p>
            <a:pPr marL="445770" indent="-445770">
              <a:buClr>
                <a:srgbClr val="18AC4E"/>
              </a:buClr>
              <a:buFont typeface="Wingdings" panose="05000000000000000000" pitchFamily="2" charset="2"/>
              <a:buChar char="ü"/>
            </a:pPr>
            <a:endParaRPr lang="en-GB" sz="1050" dirty="0">
              <a:solidFill>
                <a:srgbClr val="636769"/>
              </a:solidFill>
              <a:latin typeface="Arial"/>
              <a:cs typeface="Arial"/>
            </a:endParaRPr>
          </a:p>
          <a:p>
            <a:pPr marL="893445" indent="-350520">
              <a:buClr>
                <a:srgbClr val="18AC4E"/>
              </a:buClr>
              <a:buFont typeface="Wingdings" panose="05000000000000000000" pitchFamily="2" charset="2"/>
              <a:buChar char="ü"/>
            </a:pPr>
            <a:r>
              <a:rPr lang="en-GB" sz="2000" dirty="0">
                <a:solidFill>
                  <a:srgbClr val="636769"/>
                </a:solidFill>
                <a:latin typeface="Arial"/>
              </a:rPr>
              <a:t>End-of-life options</a:t>
            </a:r>
            <a:endParaRPr lang="en-GB" sz="2000" dirty="0">
              <a:solidFill>
                <a:srgbClr val="636769"/>
              </a:solidFill>
              <a:latin typeface="Arial"/>
              <a:cs typeface="Arial"/>
            </a:endParaRPr>
          </a:p>
          <a:p>
            <a:pPr marL="893445" indent="-350520">
              <a:buClr>
                <a:srgbClr val="18AC4E"/>
              </a:buClr>
              <a:buFont typeface="Wingdings" panose="05000000000000000000" pitchFamily="2" charset="2"/>
              <a:buChar char="ü"/>
            </a:pPr>
            <a:endParaRPr lang="en-GB" sz="1000" dirty="0">
              <a:solidFill>
                <a:srgbClr val="636769"/>
              </a:solidFill>
              <a:latin typeface="Arial"/>
              <a:cs typeface="Arial"/>
            </a:endParaRPr>
          </a:p>
          <a:p>
            <a:pPr marL="893445" indent="-350520">
              <a:buClr>
                <a:srgbClr val="18AC4E"/>
              </a:buClr>
              <a:buFont typeface="Wingdings" panose="05000000000000000000" pitchFamily="2" charset="2"/>
              <a:buChar char="ü"/>
            </a:pPr>
            <a:r>
              <a:rPr lang="en-GB" sz="2000" dirty="0">
                <a:solidFill>
                  <a:srgbClr val="636769"/>
                </a:solidFill>
                <a:latin typeface="Arial"/>
              </a:rPr>
              <a:t>Certification</a:t>
            </a:r>
            <a:endParaRPr lang="en-GB" sz="2000" dirty="0">
              <a:solidFill>
                <a:srgbClr val="636769"/>
              </a:solidFill>
              <a:latin typeface="Arial"/>
              <a:cs typeface="Arial"/>
            </a:endParaRPr>
          </a:p>
          <a:p>
            <a:pPr marL="893445" indent="-350520">
              <a:buClr>
                <a:srgbClr val="18AC4E"/>
              </a:buClr>
              <a:buFont typeface="Wingdings" panose="05000000000000000000" pitchFamily="2" charset="2"/>
              <a:buChar char="ü"/>
            </a:pPr>
            <a:endParaRPr lang="en-GB" sz="1000" dirty="0">
              <a:solidFill>
                <a:srgbClr val="636769"/>
              </a:solidFill>
              <a:latin typeface="Arial"/>
              <a:cs typeface="Arial"/>
            </a:endParaRPr>
          </a:p>
          <a:p>
            <a:pPr marL="893445" indent="-350520">
              <a:buClr>
                <a:srgbClr val="18AC4E"/>
              </a:buClr>
              <a:buFont typeface="Wingdings" panose="05000000000000000000" pitchFamily="2" charset="2"/>
              <a:buChar char="ü"/>
            </a:pPr>
            <a:r>
              <a:rPr lang="en-GB" sz="2000" dirty="0">
                <a:solidFill>
                  <a:srgbClr val="636769"/>
                </a:solidFill>
                <a:latin typeface="Arial"/>
              </a:rPr>
              <a:t>Traceability</a:t>
            </a:r>
            <a:endParaRPr lang="en-GB" sz="2000" dirty="0">
              <a:solidFill>
                <a:srgbClr val="636769"/>
              </a:solidFill>
              <a:latin typeface="Arial"/>
              <a:cs typeface="Arial"/>
            </a:endParaRPr>
          </a:p>
          <a:p>
            <a:pPr marL="893445" indent="-350520">
              <a:buClr>
                <a:srgbClr val="18AC4E"/>
              </a:buClr>
              <a:buFont typeface="Wingdings" panose="05000000000000000000" pitchFamily="2" charset="2"/>
              <a:buChar char="ü"/>
            </a:pPr>
            <a:endParaRPr lang="en-GB" sz="1000" dirty="0">
              <a:solidFill>
                <a:srgbClr val="636769"/>
              </a:solidFill>
              <a:latin typeface="Arial"/>
              <a:cs typeface="Arial"/>
            </a:endParaRPr>
          </a:p>
          <a:p>
            <a:pPr marL="893445" indent="-350520">
              <a:buClr>
                <a:srgbClr val="18AC4E"/>
              </a:buClr>
              <a:buFont typeface="Wingdings" panose="05000000000000000000" pitchFamily="2" charset="2"/>
              <a:buChar char="ü"/>
            </a:pPr>
            <a:r>
              <a:rPr lang="en-GB" sz="2000" dirty="0">
                <a:solidFill>
                  <a:srgbClr val="636769"/>
                </a:solidFill>
                <a:latin typeface="Arial"/>
              </a:rPr>
              <a:t>Additional codes</a:t>
            </a:r>
            <a:endParaRPr lang="en-GB" sz="2000" dirty="0">
              <a:solidFill>
                <a:srgbClr val="636769"/>
              </a:solidFill>
              <a:latin typeface="Arial"/>
              <a:cs typeface="Arial"/>
            </a:endParaRPr>
          </a:p>
          <a:p>
            <a:pPr marL="171450" indent="-171450">
              <a:buClr>
                <a:srgbClr val="18AC4E"/>
              </a:buClr>
              <a:buFont typeface="Wingdings" panose="05000000000000000000" pitchFamily="2" charset="2"/>
              <a:buChar char="v"/>
            </a:pPr>
            <a:endParaRPr lang="en-GB" sz="1100" dirty="0">
              <a:solidFill>
                <a:srgbClr val="636769"/>
              </a:solidFill>
              <a:latin typeface="Arial"/>
            </a:endParaRPr>
          </a:p>
          <a:p>
            <a:pPr marL="445770" indent="-445770">
              <a:buClr>
                <a:srgbClr val="18AC4E"/>
              </a:buClr>
              <a:buFont typeface="Wingdings" panose="05000000000000000000" pitchFamily="2" charset="2"/>
              <a:buChar char="v"/>
            </a:pPr>
            <a:r>
              <a:rPr lang="en-GB" sz="2000" dirty="0">
                <a:solidFill>
                  <a:srgbClr val="636769"/>
                </a:solidFill>
                <a:latin typeface="Arial"/>
              </a:rPr>
              <a:t>Whilst avoiding the printing stage </a:t>
            </a:r>
            <a:endParaRPr lang="en-GB" sz="2000" dirty="0">
              <a:solidFill>
                <a:srgbClr val="636769"/>
              </a:solidFill>
              <a:latin typeface="Arial"/>
              <a:cs typeface="Arial"/>
            </a:endParaRPr>
          </a:p>
          <a:p>
            <a:endParaRPr lang="en-GB" sz="1600" dirty="0">
              <a:solidFill>
                <a:srgbClr val="636769"/>
              </a:solidFill>
              <a:latin typeface="Arial"/>
            </a:endParaRPr>
          </a:p>
        </p:txBody>
      </p:sp>
      <p:sp>
        <p:nvSpPr>
          <p:cNvPr id="6" name="Rectangle 5">
            <a:extLst>
              <a:ext uri="{FF2B5EF4-FFF2-40B4-BE49-F238E27FC236}">
                <a16:creationId xmlns:a16="http://schemas.microsoft.com/office/drawing/2014/main" id="{EB46B103-3FEF-4AF8-BD46-7CFA227B0C40}"/>
              </a:ext>
            </a:extLst>
          </p:cNvPr>
          <p:cNvSpPr/>
          <p:nvPr/>
        </p:nvSpPr>
        <p:spPr>
          <a:xfrm>
            <a:off x="5558772" y="2957378"/>
            <a:ext cx="242374"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000000"/>
                </a:solidFill>
                <a:latin typeface="Times New Roman" panose="02020603050405020304" pitchFamily="18" charset="0"/>
              </a:rPr>
              <a:t> </a:t>
            </a:r>
            <a:endParaRPr lang="en-GB" dirty="0">
              <a:solidFill>
                <a:prstClr val="black"/>
              </a:solidFill>
              <a:latin typeface="Arial"/>
            </a:endParaRPr>
          </a:p>
        </p:txBody>
      </p:sp>
      <p:pic>
        <p:nvPicPr>
          <p:cNvPr id="14" name="Picture 13">
            <a:extLst>
              <a:ext uri="{FF2B5EF4-FFF2-40B4-BE49-F238E27FC236}">
                <a16:creationId xmlns:a16="http://schemas.microsoft.com/office/drawing/2014/main" id="{E47EBE47-19E8-81EC-037D-BC1B692CA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7479" y="1210133"/>
            <a:ext cx="3103470" cy="4655205"/>
          </a:xfrm>
          <a:prstGeom prst="rect">
            <a:avLst/>
          </a:prstGeom>
        </p:spPr>
      </p:pic>
      <p:pic>
        <p:nvPicPr>
          <p:cNvPr id="2" name="Graphic 1">
            <a:extLst>
              <a:ext uri="{FF2B5EF4-FFF2-40B4-BE49-F238E27FC236}">
                <a16:creationId xmlns:a16="http://schemas.microsoft.com/office/drawing/2014/main" id="{08178A5C-9220-42B6-3BE6-6B70EC657D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88489" y="6205463"/>
            <a:ext cx="1253695" cy="265352"/>
          </a:xfrm>
          <a:prstGeom prst="rect">
            <a:avLst/>
          </a:prstGeom>
        </p:spPr>
      </p:pic>
    </p:spTree>
    <p:extLst>
      <p:ext uri="{BB962C8B-B14F-4D97-AF65-F5344CB8AC3E}">
        <p14:creationId xmlns:p14="http://schemas.microsoft.com/office/powerpoint/2010/main" val="3657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A3E2DE-1C9B-A977-47FA-4FE570BD64E2}"/>
              </a:ext>
            </a:extLst>
          </p:cNvPr>
          <p:cNvSpPr>
            <a:spLocks noGrp="1"/>
          </p:cNvSpPr>
          <p:nvPr>
            <p:ph type="title"/>
          </p:nvPr>
        </p:nvSpPr>
        <p:spPr/>
        <p:txBody>
          <a:bodyPr/>
          <a:lstStyle/>
          <a:p>
            <a:r>
              <a:rPr lang="en-US" dirty="0"/>
              <a:t>Collaboration with Domino Printing Sciences</a:t>
            </a:r>
            <a:endParaRPr lang="en-GB" dirty="0"/>
          </a:p>
        </p:txBody>
      </p:sp>
      <p:sp>
        <p:nvSpPr>
          <p:cNvPr id="4" name="Rectangle 3">
            <a:extLst>
              <a:ext uri="{FF2B5EF4-FFF2-40B4-BE49-F238E27FC236}">
                <a16:creationId xmlns:a16="http://schemas.microsoft.com/office/drawing/2014/main" id="{82945FF1-454C-4DBD-8C8F-06B306C15C00}"/>
              </a:ext>
            </a:extLst>
          </p:cNvPr>
          <p:cNvSpPr/>
          <p:nvPr/>
        </p:nvSpPr>
        <p:spPr>
          <a:xfrm>
            <a:off x="1307355" y="1206710"/>
            <a:ext cx="5148686" cy="440120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636769"/>
                </a:solidFill>
                <a:latin typeface="Arial"/>
              </a:rPr>
              <a:t>Results</a:t>
            </a:r>
          </a:p>
          <a:p>
            <a:endParaRPr lang="en-GB" sz="2400" dirty="0">
              <a:solidFill>
                <a:srgbClr val="636769"/>
              </a:solidFill>
              <a:latin typeface="Arial"/>
            </a:endParaRPr>
          </a:p>
          <a:p>
            <a:pPr marL="445770" indent="-445770">
              <a:buClr>
                <a:srgbClr val="18AC4E"/>
              </a:buClr>
              <a:buFont typeface="Wingdings" panose="05000000000000000000" pitchFamily="2" charset="2"/>
              <a:buChar char="v"/>
            </a:pPr>
            <a:r>
              <a:rPr lang="en-GB" sz="2000" dirty="0">
                <a:solidFill>
                  <a:srgbClr val="636769"/>
                </a:solidFill>
                <a:latin typeface="Arial"/>
              </a:rPr>
              <a:t>Domino suitability testing of </a:t>
            </a:r>
            <a:r>
              <a:rPr lang="en-GB" sz="2000" dirty="0" err="1">
                <a:solidFill>
                  <a:srgbClr val="636769"/>
                </a:solidFill>
                <a:latin typeface="Arial"/>
              </a:rPr>
              <a:t>NatureFlex</a:t>
            </a:r>
            <a:r>
              <a:rPr lang="en-GB" sz="2000" dirty="0">
                <a:solidFill>
                  <a:srgbClr val="636769"/>
                </a:solidFill>
                <a:latin typeface="Arial"/>
              </a:rPr>
              <a:t>™ films for coding</a:t>
            </a:r>
            <a:endParaRPr lang="en-GB" sz="2000" dirty="0">
              <a:solidFill>
                <a:srgbClr val="636769"/>
              </a:solidFill>
              <a:latin typeface="Arial"/>
              <a:cs typeface="Arial"/>
            </a:endParaRPr>
          </a:p>
          <a:p>
            <a:pPr marL="171450" indent="-171450">
              <a:buClr>
                <a:srgbClr val="18AC4E"/>
              </a:buClr>
              <a:buFont typeface="Wingdings" panose="05000000000000000000" pitchFamily="2" charset="2"/>
              <a:buChar char="v"/>
            </a:pPr>
            <a:endParaRPr lang="en-GB" sz="1100" dirty="0">
              <a:solidFill>
                <a:srgbClr val="636769"/>
              </a:solidFill>
              <a:latin typeface="Arial"/>
            </a:endParaRPr>
          </a:p>
          <a:p>
            <a:pPr marL="445770" indent="-445770">
              <a:buClr>
                <a:srgbClr val="18AC4E"/>
              </a:buClr>
              <a:buFont typeface="Wingdings" panose="05000000000000000000" pitchFamily="2" charset="2"/>
              <a:buChar char="v"/>
            </a:pPr>
            <a:r>
              <a:rPr lang="en-GB" sz="2000" dirty="0">
                <a:solidFill>
                  <a:srgbClr val="636769"/>
                </a:solidFill>
                <a:latin typeface="Arial"/>
              </a:rPr>
              <a:t>Confirmation that a clean, crisp, white code can be achieved with the D-Series CO2 lasers</a:t>
            </a:r>
            <a:endParaRPr lang="en-GB" sz="2000" dirty="0">
              <a:solidFill>
                <a:srgbClr val="636769"/>
              </a:solidFill>
              <a:latin typeface="Arial"/>
              <a:cs typeface="Arial"/>
            </a:endParaRPr>
          </a:p>
          <a:p>
            <a:pPr marL="445770" indent="-445770">
              <a:buClr>
                <a:srgbClr val="18AC4E"/>
              </a:buClr>
              <a:buFont typeface="Wingdings" panose="05000000000000000000" pitchFamily="2" charset="2"/>
              <a:buChar char="v"/>
            </a:pPr>
            <a:endParaRPr lang="en-GB" sz="1100" dirty="0">
              <a:solidFill>
                <a:srgbClr val="636769"/>
              </a:solidFill>
              <a:latin typeface="Arial"/>
              <a:cs typeface="Arial"/>
            </a:endParaRPr>
          </a:p>
          <a:p>
            <a:pPr marL="445770" indent="-445770">
              <a:buClr>
                <a:srgbClr val="18AC4E"/>
              </a:buClr>
              <a:buFont typeface="Wingdings" panose="05000000000000000000" pitchFamily="2" charset="2"/>
              <a:buChar char="v"/>
            </a:pPr>
            <a:r>
              <a:rPr lang="en-GB" sz="2000" dirty="0">
                <a:solidFill>
                  <a:srgbClr val="636769"/>
                </a:solidFill>
                <a:latin typeface="Arial"/>
              </a:rPr>
              <a:t>Achieved at high speed</a:t>
            </a:r>
            <a:endParaRPr lang="en-GB" sz="2000" dirty="0">
              <a:solidFill>
                <a:srgbClr val="636769"/>
              </a:solidFill>
              <a:latin typeface="Arial"/>
              <a:cs typeface="Arial"/>
            </a:endParaRPr>
          </a:p>
          <a:p>
            <a:pPr marL="445770" indent="-445770">
              <a:buClr>
                <a:srgbClr val="18AC4E"/>
              </a:buClr>
              <a:buFont typeface="Wingdings" panose="05000000000000000000" pitchFamily="2" charset="2"/>
              <a:buChar char="v"/>
            </a:pPr>
            <a:endParaRPr lang="en-GB" sz="1400" dirty="0">
              <a:solidFill>
                <a:srgbClr val="636769"/>
              </a:solidFill>
              <a:latin typeface="Arial"/>
              <a:cs typeface="Arial"/>
            </a:endParaRPr>
          </a:p>
          <a:p>
            <a:pPr marL="445770" indent="-445770">
              <a:buClr>
                <a:srgbClr val="18AC4E"/>
              </a:buClr>
              <a:buFont typeface="Wingdings" panose="05000000000000000000" pitchFamily="2" charset="2"/>
              <a:buChar char="v"/>
            </a:pPr>
            <a:r>
              <a:rPr lang="en-GB" sz="2000" dirty="0">
                <a:solidFill>
                  <a:srgbClr val="636769"/>
                </a:solidFill>
                <a:latin typeface="Arial"/>
              </a:rPr>
              <a:t>Without affecting the film properties (the chemical composition or barrier properties)</a:t>
            </a:r>
            <a:endParaRPr lang="en-GB" sz="2000" dirty="0">
              <a:solidFill>
                <a:srgbClr val="636769"/>
              </a:solidFill>
              <a:latin typeface="Arial"/>
              <a:cs typeface="Arial"/>
            </a:endParaRPr>
          </a:p>
          <a:p>
            <a:endParaRPr lang="en-GB" sz="1600" dirty="0">
              <a:solidFill>
                <a:srgbClr val="636769"/>
              </a:solidFill>
              <a:latin typeface="Arial"/>
            </a:endParaRPr>
          </a:p>
        </p:txBody>
      </p:sp>
      <p:pic>
        <p:nvPicPr>
          <p:cNvPr id="16" name="Picture 15" descr="Qr code&#10;&#10;Description automatically generated">
            <a:extLst>
              <a:ext uri="{FF2B5EF4-FFF2-40B4-BE49-F238E27FC236}">
                <a16:creationId xmlns:a16="http://schemas.microsoft.com/office/drawing/2014/main" id="{E4FA3357-BCCE-6A53-8550-130B736D5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128" y="1890882"/>
            <a:ext cx="3717032" cy="3717032"/>
          </a:xfrm>
          <a:prstGeom prst="rect">
            <a:avLst/>
          </a:prstGeom>
        </p:spPr>
      </p:pic>
      <p:pic>
        <p:nvPicPr>
          <p:cNvPr id="2" name="Graphic 1">
            <a:extLst>
              <a:ext uri="{FF2B5EF4-FFF2-40B4-BE49-F238E27FC236}">
                <a16:creationId xmlns:a16="http://schemas.microsoft.com/office/drawing/2014/main" id="{F1CEDC92-0A92-C11F-8EA8-282E98ADC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88489" y="6205463"/>
            <a:ext cx="1253695" cy="265352"/>
          </a:xfrm>
          <a:prstGeom prst="rect">
            <a:avLst/>
          </a:prstGeom>
        </p:spPr>
      </p:pic>
    </p:spTree>
    <p:extLst>
      <p:ext uri="{BB962C8B-B14F-4D97-AF65-F5344CB8AC3E}">
        <p14:creationId xmlns:p14="http://schemas.microsoft.com/office/powerpoint/2010/main" val="305359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3AE14E-F7BE-2555-BADF-898BD4CFBCA0}"/>
              </a:ext>
            </a:extLst>
          </p:cNvPr>
          <p:cNvSpPr>
            <a:spLocks noGrp="1"/>
          </p:cNvSpPr>
          <p:nvPr>
            <p:ph type="title"/>
          </p:nvPr>
        </p:nvSpPr>
        <p:spPr/>
        <p:txBody>
          <a:bodyPr/>
          <a:lstStyle/>
          <a:p>
            <a:r>
              <a:rPr lang="en-US" dirty="0"/>
              <a:t>The result</a:t>
            </a:r>
            <a:endParaRPr lang="en-GB" dirty="0"/>
          </a:p>
        </p:txBody>
      </p:sp>
      <p:pic>
        <p:nvPicPr>
          <p:cNvPr id="7" name="Picture 6" descr="A picture containing fruit&#10;&#10;Description automatically generated">
            <a:extLst>
              <a:ext uri="{FF2B5EF4-FFF2-40B4-BE49-F238E27FC236}">
                <a16:creationId xmlns:a16="http://schemas.microsoft.com/office/drawing/2014/main" id="{0D379BDA-CBFC-516C-D55C-8C4DB73CF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56" y="1040160"/>
            <a:ext cx="3600400" cy="5394817"/>
          </a:xfrm>
          <a:prstGeom prst="rect">
            <a:avLst/>
          </a:prstGeom>
        </p:spPr>
      </p:pic>
      <p:pic>
        <p:nvPicPr>
          <p:cNvPr id="9" name="Picture 8" descr="A picture containing indoor, plastic, vegetable&#10;&#10;Description automatically generated">
            <a:extLst>
              <a:ext uri="{FF2B5EF4-FFF2-40B4-BE49-F238E27FC236}">
                <a16:creationId xmlns:a16="http://schemas.microsoft.com/office/drawing/2014/main" id="{81D5EDCD-AA6D-9C67-4B8D-8BD8CC5440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63552" y="3848204"/>
            <a:ext cx="4324944" cy="2628000"/>
          </a:xfrm>
          <a:prstGeom prst="rect">
            <a:avLst/>
          </a:prstGeom>
        </p:spPr>
      </p:pic>
      <p:pic>
        <p:nvPicPr>
          <p:cNvPr id="13" name="Picture 12" descr="A picture containing ground, outdoor, wooden, shoes&#10;&#10;Description automatically generated">
            <a:extLst>
              <a:ext uri="{FF2B5EF4-FFF2-40B4-BE49-F238E27FC236}">
                <a16:creationId xmlns:a16="http://schemas.microsoft.com/office/drawing/2014/main" id="{FE16A4E6-E206-B98F-0017-1146CEC941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63552" y="1040159"/>
            <a:ext cx="4324944" cy="2628000"/>
          </a:xfrm>
          <a:prstGeom prst="rect">
            <a:avLst/>
          </a:prstGeom>
        </p:spPr>
      </p:pic>
      <p:pic>
        <p:nvPicPr>
          <p:cNvPr id="2" name="Graphic 1">
            <a:extLst>
              <a:ext uri="{FF2B5EF4-FFF2-40B4-BE49-F238E27FC236}">
                <a16:creationId xmlns:a16="http://schemas.microsoft.com/office/drawing/2014/main" id="{57C1F5FE-D68A-C6DC-19EF-9FBB6AE1D4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88489" y="6205463"/>
            <a:ext cx="1253695" cy="265352"/>
          </a:xfrm>
          <a:prstGeom prst="rect">
            <a:avLst/>
          </a:prstGeom>
        </p:spPr>
      </p:pic>
    </p:spTree>
    <p:extLst>
      <p:ext uri="{BB962C8B-B14F-4D97-AF65-F5344CB8AC3E}">
        <p14:creationId xmlns:p14="http://schemas.microsoft.com/office/powerpoint/2010/main" val="16516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C7B3E19A-553A-2478-4C78-04DA60860E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00" t="3575" r="15664" b="2434"/>
          <a:stretch/>
        </p:blipFill>
        <p:spPr>
          <a:xfrm>
            <a:off x="1658674" y="730100"/>
            <a:ext cx="7478235" cy="5550195"/>
          </a:xfrm>
          <a:prstGeom prst="rect">
            <a:avLst/>
          </a:prstGeom>
        </p:spPr>
      </p:pic>
    </p:spTree>
    <p:extLst>
      <p:ext uri="{BB962C8B-B14F-4D97-AF65-F5344CB8AC3E}">
        <p14:creationId xmlns:p14="http://schemas.microsoft.com/office/powerpoint/2010/main" val="204746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976517-B198-ED1B-50C5-09F4DE27846C}"/>
              </a:ext>
            </a:extLst>
          </p:cNvPr>
          <p:cNvSpPr>
            <a:spLocks noGrp="1"/>
          </p:cNvSpPr>
          <p:nvPr>
            <p:ph idx="1"/>
          </p:nvPr>
        </p:nvSpPr>
        <p:spPr>
          <a:xfrm>
            <a:off x="1559496" y="4005064"/>
            <a:ext cx="2088232" cy="1800200"/>
          </a:xfrm>
        </p:spPr>
        <p:txBody>
          <a:bodyPr vert="horz" lIns="91440" tIns="45720" rIns="91440" bIns="45720" rtlCol="0" anchor="t">
            <a:normAutofit fontScale="85000" lnSpcReduction="20000"/>
          </a:bodyPr>
          <a:lstStyle/>
          <a:p>
            <a:pPr marL="0" indent="0">
              <a:buNone/>
            </a:pPr>
            <a:r>
              <a:rPr lang="en-GB" sz="3600" dirty="0"/>
              <a:t>Visit us</a:t>
            </a:r>
          </a:p>
          <a:p>
            <a:pPr marL="0" indent="0">
              <a:buNone/>
            </a:pPr>
            <a:r>
              <a:rPr lang="en-GB" sz="5200" b="1" dirty="0"/>
              <a:t>Hall 9 F13</a:t>
            </a:r>
          </a:p>
        </p:txBody>
      </p:sp>
      <p:sp>
        <p:nvSpPr>
          <p:cNvPr id="3" name="Title 2">
            <a:extLst>
              <a:ext uri="{FF2B5EF4-FFF2-40B4-BE49-F238E27FC236}">
                <a16:creationId xmlns:a16="http://schemas.microsoft.com/office/drawing/2014/main" id="{B965321C-A343-0BA3-5466-7C15C67D394C}"/>
              </a:ext>
            </a:extLst>
          </p:cNvPr>
          <p:cNvSpPr>
            <a:spLocks noGrp="1"/>
          </p:cNvSpPr>
          <p:nvPr>
            <p:ph type="title"/>
          </p:nvPr>
        </p:nvSpPr>
        <p:spPr/>
        <p:txBody>
          <a:bodyPr/>
          <a:lstStyle/>
          <a:p>
            <a:r>
              <a:rPr lang="en-GB" dirty="0"/>
              <a:t>Thank you!</a:t>
            </a:r>
          </a:p>
        </p:txBody>
      </p:sp>
      <p:pic>
        <p:nvPicPr>
          <p:cNvPr id="4" name="Natureflex bag">
            <a:hlinkClick r:id="" action="ppaction://media"/>
            <a:extLst>
              <a:ext uri="{FF2B5EF4-FFF2-40B4-BE49-F238E27FC236}">
                <a16:creationId xmlns:a16="http://schemas.microsoft.com/office/drawing/2014/main" id="{AF70015B-A59D-F68B-5DE7-F58E979E1E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75721" y="1340769"/>
            <a:ext cx="7693009" cy="4326879"/>
          </a:xfrm>
          <a:prstGeom prst="rect">
            <a:avLst/>
          </a:prstGeom>
        </p:spPr>
      </p:pic>
      <p:pic>
        <p:nvPicPr>
          <p:cNvPr id="5" name="Graphic 4">
            <a:extLst>
              <a:ext uri="{FF2B5EF4-FFF2-40B4-BE49-F238E27FC236}">
                <a16:creationId xmlns:a16="http://schemas.microsoft.com/office/drawing/2014/main" id="{11CBBC83-E7F4-582F-0F3F-7E5FB35C51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88489" y="6205463"/>
            <a:ext cx="1253695" cy="265352"/>
          </a:xfrm>
          <a:prstGeom prst="rect">
            <a:avLst/>
          </a:prstGeom>
        </p:spPr>
      </p:pic>
    </p:spTree>
    <p:extLst>
      <p:ext uri="{BB962C8B-B14F-4D97-AF65-F5344CB8AC3E}">
        <p14:creationId xmlns:p14="http://schemas.microsoft.com/office/powerpoint/2010/main" val="324466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089" fill="hold"/>
                                        <p:tgtEl>
                                          <p:spTgt spid="4"/>
                                        </p:tgtEl>
                                      </p:cBhvr>
                                    </p:cmd>
                                  </p:childTnLst>
                                </p:cTn>
                              </p:par>
                            </p:childTnLst>
                          </p:cTn>
                        </p:par>
                      </p:childTnLst>
                    </p:cTn>
                  </p:par>
                </p:childTnLst>
              </p:cTn>
              <p:nextCondLst>
                <p:cond evt="onClick" delay="0">
                  <p:tgtEl>
                    <p:spTgt spid="4"/>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F98C56-5492-4608-A9FD-1A855F8205D9}"/>
              </a:ext>
            </a:extLst>
          </p:cNvPr>
          <p:cNvPicPr>
            <a:picLocks noChangeAspect="1"/>
          </p:cNvPicPr>
          <p:nvPr/>
        </p:nvPicPr>
        <p:blipFill>
          <a:blip r:embed="rId4">
            <a:alphaModFix/>
          </a:blip>
          <a:srcRect/>
          <a:stretch/>
        </p:blipFill>
        <p:spPr>
          <a:xfrm>
            <a:off x="0" y="-9000"/>
            <a:ext cx="12230113" cy="6876000"/>
          </a:xfrm>
          <a:prstGeom prst="rect">
            <a:avLst/>
          </a:prstGeom>
        </p:spPr>
      </p:pic>
      <p:sp>
        <p:nvSpPr>
          <p:cNvPr id="3" name="Slide Number Placeholder 2">
            <a:extLst>
              <a:ext uri="{FF2B5EF4-FFF2-40B4-BE49-F238E27FC236}">
                <a16:creationId xmlns:a16="http://schemas.microsoft.com/office/drawing/2014/main" id="{AB68C713-861A-4713-9E95-1DB2AE8BFF61}"/>
              </a:ext>
            </a:extLst>
          </p:cNvPr>
          <p:cNvSpPr>
            <a:spLocks noGrp="1"/>
          </p:cNvSpPr>
          <p:nvPr>
            <p:ph type="sldNum" sz="quarter" idx="12"/>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59197F29-8BFE-8E45-82C2-CE047DB6C3E1}" type="slidenum">
              <a:rPr kumimoji="0" lang="en-ZA" sz="9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914354" rtl="0" eaLnBrk="1" fontAlgn="auto" latinLnBrk="0" hangingPunct="1">
                <a:lnSpc>
                  <a:spcPct val="100000"/>
                </a:lnSpc>
                <a:spcBef>
                  <a:spcPts val="0"/>
                </a:spcBef>
                <a:spcAft>
                  <a:spcPts val="0"/>
                </a:spcAft>
                <a:buClrTx/>
                <a:buSzTx/>
                <a:buFontTx/>
                <a:buNone/>
                <a:tabLst/>
                <a:defRPr/>
              </a:pPr>
              <a:t>41</a:t>
            </a:fld>
            <a:endParaRPr kumimoji="0" lang="en-ZA"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A5D85403-1870-4ABB-8C62-4AF06E1C81E3}"/>
              </a:ext>
            </a:extLst>
          </p:cNvPr>
          <p:cNvSpPr txBox="1">
            <a:spLocks/>
          </p:cNvSpPr>
          <p:nvPr/>
        </p:nvSpPr>
        <p:spPr>
          <a:xfrm>
            <a:off x="647595" y="824340"/>
            <a:ext cx="5302268" cy="3418757"/>
          </a:xfrm>
          <a:prstGeom prst="rect">
            <a:avLst/>
          </a:prstGeom>
        </p:spPr>
        <p:txBody>
          <a:bodyPr vert="horz" lIns="0" tIns="0" rIns="0" bIns="0" rtlCol="0" anchor="t">
            <a:noAutofit/>
          </a:bodyPr>
          <a:lstStyle>
            <a:lvl1pPr algn="l" defTabSz="914354" rtl="0" eaLnBrk="1" latinLnBrk="0" hangingPunct="1">
              <a:lnSpc>
                <a:spcPct val="90000"/>
              </a:lnSpc>
              <a:spcBef>
                <a:spcPct val="0"/>
              </a:spcBef>
              <a:buNone/>
              <a:defRPr sz="2800" b="0" i="0" kern="1200">
                <a:solidFill>
                  <a:schemeClr val="bg1"/>
                </a:solidFill>
                <a:latin typeface="Calisto MT" panose="02000603080000020004" pitchFamily="2" charset="77"/>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Calisto MT" panose="02000603080000020004" pitchFamily="2" charset="77"/>
                <a:ea typeface="+mj-ea"/>
                <a:cs typeface="+mj-cs"/>
              </a:rPr>
              <a:t>Domino &amp; Sappi Collaboration</a:t>
            </a:r>
          </a:p>
          <a:p>
            <a:pPr marL="0" marR="0" lvl="0" indent="0" algn="l" defTabSz="914354"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Calisto MT" panose="02000603080000020004" pitchFamily="2" charset="77"/>
                <a:ea typeface="+mj-ea"/>
                <a:cs typeface="+mj-cs"/>
              </a:rPr>
              <a:t>on</a:t>
            </a:r>
            <a:r>
              <a:rPr kumimoji="0" lang="en-US" sz="4800" b="1" i="0" u="none" strike="noStrike" kern="1200" cap="none" spc="0" normalizeH="0" baseline="0" noProof="0" dirty="0">
                <a:ln>
                  <a:noFill/>
                </a:ln>
                <a:solidFill>
                  <a:srgbClr val="FFFFFF"/>
                </a:solidFill>
                <a:effectLst/>
                <a:uLnTx/>
                <a:uFillTx/>
                <a:latin typeface="Calisto MT" panose="02000603080000020004" pitchFamily="2" charset="77"/>
                <a:ea typeface="+mj-ea"/>
                <a:cs typeface="+mj-cs"/>
              </a:rPr>
              <a:t> Functional</a:t>
            </a:r>
          </a:p>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sto MT" panose="02000603080000020004" pitchFamily="2" charset="77"/>
                <a:ea typeface="+mj-ea"/>
                <a:cs typeface="+mj-cs"/>
              </a:rPr>
              <a:t>Paper</a:t>
            </a:r>
          </a:p>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sto MT" panose="02000603080000020004" pitchFamily="2" charset="77"/>
                <a:ea typeface="+mj-ea"/>
                <a:cs typeface="+mj-cs"/>
              </a:rPr>
              <a:t>Packaging</a:t>
            </a:r>
            <a:endParaRPr kumimoji="0" lang="en-ZA" sz="4800" b="1" i="0" u="none" strike="noStrike" kern="1200" cap="none" spc="0" normalizeH="0" baseline="0" noProof="0" dirty="0">
              <a:ln>
                <a:noFill/>
              </a:ln>
              <a:solidFill>
                <a:srgbClr val="FFFFFF"/>
              </a:solidFill>
              <a:effectLst/>
              <a:uLnTx/>
              <a:uFillTx/>
              <a:latin typeface="Calisto MT" panose="02040603050505030304" pitchFamily="18" charset="0"/>
              <a:ea typeface="+mj-ea"/>
              <a:cs typeface="Arial" panose="020B0604020202020204" pitchFamily="34" charset="0"/>
            </a:endParaRPr>
          </a:p>
        </p:txBody>
      </p:sp>
      <p:sp>
        <p:nvSpPr>
          <p:cNvPr id="4" name="Textfeld 3">
            <a:extLst>
              <a:ext uri="{FF2B5EF4-FFF2-40B4-BE49-F238E27FC236}">
                <a16:creationId xmlns:a16="http://schemas.microsoft.com/office/drawing/2014/main" id="{0274C8CD-B12B-CA37-CBA7-D06598A7423A}"/>
              </a:ext>
            </a:extLst>
          </p:cNvPr>
          <p:cNvSpPr txBox="1"/>
          <p:nvPr/>
        </p:nvSpPr>
        <p:spPr>
          <a:xfrm>
            <a:off x="560884" y="4439641"/>
            <a:ext cx="3708598" cy="1938992"/>
          </a:xfrm>
          <a:prstGeom prst="rect">
            <a:avLst/>
          </a:prstGeom>
          <a:noFill/>
        </p:spPr>
        <p:txBody>
          <a:bodyPr wrap="square" lIns="91440" tIns="45720" rIns="91440" bIns="45720" anchor="t">
            <a:spAutoFit/>
          </a:bodyPr>
          <a:lstStyle/>
          <a:p>
            <a:pPr>
              <a:defRPr/>
            </a:pPr>
            <a:r>
              <a:rPr kumimoji="0" lang="en-GB" sz="2400" b="0" i="0" u="none" strike="noStrike" kern="1200" cap="none" spc="0" normalizeH="0" baseline="0" noProof="0" dirty="0">
                <a:ln>
                  <a:noFill/>
                </a:ln>
                <a:solidFill>
                  <a:srgbClr val="FFFFFF"/>
                </a:solidFill>
                <a:effectLst/>
                <a:uLnTx/>
                <a:uFillTx/>
                <a:latin typeface="Calisto MT"/>
                <a:ea typeface="Calibri" panose="020F0502020204030204" pitchFamily="34" charset="0"/>
                <a:cs typeface="Times New Roman"/>
              </a:rPr>
              <a:t>Supporting </a:t>
            </a:r>
            <a:r>
              <a:rPr lang="en-GB" sz="2400" dirty="0">
                <a:solidFill>
                  <a:srgbClr val="FFFFFF"/>
                </a:solidFill>
                <a:latin typeface="Calisto MT"/>
                <a:ea typeface="Calibri" panose="020F0502020204030204" pitchFamily="34" charset="0"/>
                <a:cs typeface="Times New Roman"/>
              </a:rPr>
              <a:t>brand owners</a:t>
            </a:r>
            <a:r>
              <a:rPr kumimoji="0" lang="en-GB" sz="2400" b="0" i="0" u="none" strike="noStrike" kern="1200" cap="none" spc="0" normalizeH="0" baseline="0" noProof="0" dirty="0">
                <a:ln>
                  <a:noFill/>
                </a:ln>
                <a:solidFill>
                  <a:srgbClr val="FFFFFF"/>
                </a:solidFill>
                <a:effectLst/>
                <a:uLnTx/>
                <a:uFillTx/>
                <a:latin typeface="Calisto MT"/>
                <a:ea typeface="Calibri" panose="020F0502020204030204" pitchFamily="34" charset="0"/>
                <a:cs typeface="Times New Roman"/>
              </a:rPr>
              <a:t> to ensure damage free</a:t>
            </a:r>
            <a:r>
              <a:rPr lang="en-GB" sz="2400" dirty="0">
                <a:solidFill>
                  <a:srgbClr val="FFFFFF"/>
                </a:solidFill>
                <a:latin typeface="Calisto MT"/>
                <a:ea typeface="Calibri" panose="020F0502020204030204" pitchFamily="34" charset="0"/>
                <a:cs typeface="Times New Roman"/>
              </a:rPr>
              <a:t>,</a:t>
            </a:r>
            <a:r>
              <a:rPr kumimoji="0" lang="en-GB" sz="2400" b="0" i="0" u="none" strike="noStrike" kern="1200" cap="none" spc="0" normalizeH="0" baseline="0" noProof="0" dirty="0">
                <a:ln>
                  <a:noFill/>
                </a:ln>
                <a:solidFill>
                  <a:srgbClr val="FFFFFF"/>
                </a:solidFill>
                <a:effectLst/>
                <a:uLnTx/>
                <a:uFillTx/>
                <a:latin typeface="Calisto MT"/>
                <a:ea typeface="Calibri" panose="020F0502020204030204" pitchFamily="34" charset="0"/>
                <a:cs typeface="Times New Roman"/>
              </a:rPr>
              <a:t> excellent laser coding quality on barrier papers for flexible packaging</a:t>
            </a:r>
            <a:r>
              <a:rPr lang="en-GB" sz="2400" dirty="0">
                <a:solidFill>
                  <a:srgbClr val="FFFFFF"/>
                </a:solidFill>
                <a:latin typeface="Calisto MT"/>
                <a:ea typeface="Calibri" panose="020F0502020204030204" pitchFamily="34" charset="0"/>
                <a:cs typeface="Times New Roman"/>
              </a:rPr>
              <a:t> </a:t>
            </a:r>
            <a:endParaRPr kumimoji="0" lang="de-DE" sz="2400" b="0" i="0" u="none" strike="noStrike" kern="1200" cap="none" spc="0" normalizeH="0" baseline="0" noProof="0" dirty="0">
              <a:ln>
                <a:noFill/>
              </a:ln>
              <a:solidFill>
                <a:srgbClr val="FFFFFF"/>
              </a:solidFill>
              <a:effectLst/>
              <a:uLnTx/>
              <a:uFillTx/>
              <a:latin typeface="Calisto MT" panose="02040603050505030304" pitchFamily="18" charset="0"/>
              <a:cs typeface="+mn-cs"/>
            </a:endParaRPr>
          </a:p>
        </p:txBody>
      </p:sp>
      <p:sp>
        <p:nvSpPr>
          <p:cNvPr id="2" name="Textfeld 5">
            <a:extLst>
              <a:ext uri="{FF2B5EF4-FFF2-40B4-BE49-F238E27FC236}">
                <a16:creationId xmlns:a16="http://schemas.microsoft.com/office/drawing/2014/main" id="{9EF01EBB-B018-54AE-BBF3-DC0F59BFEE50}"/>
              </a:ext>
            </a:extLst>
          </p:cNvPr>
          <p:cNvSpPr txBox="1"/>
          <p:nvPr/>
        </p:nvSpPr>
        <p:spPr>
          <a:xfrm>
            <a:off x="9480611" y="824340"/>
            <a:ext cx="257986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27BDCA">
                    <a:lumMod val="50000"/>
                  </a:srgbClr>
                </a:solidFill>
                <a:effectLst/>
                <a:uLnTx/>
                <a:uFillTx/>
                <a:latin typeface="Calisto MT" panose="02040603050505030304" pitchFamily="18" charset="0"/>
                <a:ea typeface="+mn-ea"/>
                <a:cs typeface="+mn-cs"/>
              </a:rPr>
              <a:t>Kerstin Dietze,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27BDCA">
                    <a:lumMod val="50000"/>
                  </a:srgbClr>
                </a:solidFill>
                <a:effectLst/>
                <a:uLnTx/>
                <a:uFillTx/>
                <a:latin typeface="Calisto MT" panose="02040603050505030304" pitchFamily="18" charset="0"/>
                <a:ea typeface="+mn-ea"/>
                <a:cs typeface="+mn-cs"/>
              </a:rPr>
              <a:t>Key Account Manager Packaging Solutions </a:t>
            </a:r>
          </a:p>
        </p:txBody>
      </p:sp>
    </p:spTree>
    <p:extLst>
      <p:ext uri="{BB962C8B-B14F-4D97-AF65-F5344CB8AC3E}">
        <p14:creationId xmlns:p14="http://schemas.microsoft.com/office/powerpoint/2010/main" val="31411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5EB57-80CA-415C-BF0A-309A1B93A997}"/>
              </a:ext>
            </a:extLst>
          </p:cNvPr>
          <p:cNvSpPr>
            <a:spLocks noGrp="1"/>
          </p:cNvSpPr>
          <p:nvPr>
            <p:ph type="title"/>
          </p:nvPr>
        </p:nvSpPr>
        <p:spPr>
          <a:xfrm>
            <a:off x="910869" y="653378"/>
            <a:ext cx="8940852" cy="776816"/>
          </a:xfrm>
        </p:spPr>
        <p:txBody>
          <a:bodyPr/>
          <a:lstStyle/>
          <a:p>
            <a:r>
              <a:rPr lang="de-DE" sz="3600" dirty="0">
                <a:latin typeface="Calisto MT"/>
              </a:rPr>
              <a:t>Sappi </a:t>
            </a:r>
            <a:r>
              <a:rPr lang="de-DE" sz="3600" dirty="0" err="1">
                <a:latin typeface="Calisto MT"/>
              </a:rPr>
              <a:t>is</a:t>
            </a:r>
            <a:r>
              <a:rPr lang="de-DE" sz="3600" dirty="0">
                <a:latin typeface="Calisto MT"/>
              </a:rPr>
              <a:t> </a:t>
            </a:r>
            <a:r>
              <a:rPr lang="de-DE" sz="3600" dirty="0" err="1">
                <a:latin typeface="Calisto MT"/>
              </a:rPr>
              <a:t>the</a:t>
            </a:r>
            <a:r>
              <a:rPr lang="de-DE" sz="3600" dirty="0">
                <a:latin typeface="Calisto MT"/>
              </a:rPr>
              <a:t> </a:t>
            </a:r>
            <a:r>
              <a:rPr lang="de-DE" sz="3600" dirty="0" err="1">
                <a:latin typeface="Calisto MT"/>
              </a:rPr>
              <a:t>innovation</a:t>
            </a:r>
            <a:r>
              <a:rPr lang="de-DE" sz="3600" dirty="0">
                <a:latin typeface="Calisto MT"/>
              </a:rPr>
              <a:t> </a:t>
            </a:r>
            <a:r>
              <a:rPr lang="de-DE" sz="3600" dirty="0" err="1">
                <a:latin typeface="Calisto MT"/>
              </a:rPr>
              <a:t>leader</a:t>
            </a:r>
            <a:r>
              <a:rPr lang="de-DE" sz="3600" dirty="0">
                <a:latin typeface="Calisto MT"/>
              </a:rPr>
              <a:t> in </a:t>
            </a:r>
            <a:r>
              <a:rPr lang="de-DE" sz="3600" dirty="0" err="1">
                <a:latin typeface="Calisto MT"/>
              </a:rPr>
              <a:t>functional</a:t>
            </a:r>
            <a:r>
              <a:rPr lang="de-DE" sz="3600" dirty="0">
                <a:latin typeface="Calisto MT"/>
              </a:rPr>
              <a:t> </a:t>
            </a:r>
            <a:r>
              <a:rPr lang="de-DE" sz="3600" dirty="0" err="1">
                <a:latin typeface="Calisto MT"/>
              </a:rPr>
              <a:t>papers</a:t>
            </a:r>
            <a:r>
              <a:rPr lang="de-DE" sz="3600" dirty="0">
                <a:latin typeface="Calisto MT"/>
              </a:rPr>
              <a:t> </a:t>
            </a:r>
            <a:r>
              <a:rPr lang="de-DE" sz="3600" dirty="0" err="1">
                <a:latin typeface="Calisto MT"/>
              </a:rPr>
              <a:t>for</a:t>
            </a:r>
            <a:r>
              <a:rPr lang="de-DE" sz="3600" dirty="0">
                <a:latin typeface="Calisto MT"/>
              </a:rPr>
              <a:t> flexible </a:t>
            </a:r>
            <a:r>
              <a:rPr lang="de-DE" sz="3600" dirty="0" err="1">
                <a:latin typeface="Calisto MT"/>
              </a:rPr>
              <a:t>packaging</a:t>
            </a:r>
            <a:r>
              <a:rPr lang="de-DE" sz="3600" dirty="0">
                <a:latin typeface="Calisto MT"/>
              </a:rPr>
              <a:t> </a:t>
            </a:r>
            <a:r>
              <a:rPr lang="de-DE" sz="3600" dirty="0" err="1">
                <a:latin typeface="Calisto MT"/>
              </a:rPr>
              <a:t>applications</a:t>
            </a:r>
            <a:endParaRPr lang="de-DE" sz="3600" dirty="0">
              <a:latin typeface="Calisto MT"/>
            </a:endParaRPr>
          </a:p>
        </p:txBody>
      </p:sp>
      <p:sp>
        <p:nvSpPr>
          <p:cNvPr id="17" name="Textfeld 16">
            <a:extLst>
              <a:ext uri="{FF2B5EF4-FFF2-40B4-BE49-F238E27FC236}">
                <a16:creationId xmlns:a16="http://schemas.microsoft.com/office/drawing/2014/main" id="{C526BDF2-4C7D-DA42-4181-41DB8F4DDB6B}"/>
              </a:ext>
            </a:extLst>
          </p:cNvPr>
          <p:cNvSpPr txBox="1"/>
          <p:nvPr/>
        </p:nvSpPr>
        <p:spPr>
          <a:xfrm>
            <a:off x="801858" y="2146591"/>
            <a:ext cx="3264982" cy="397031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23331"/>
                </a:solidFill>
                <a:effectLst/>
                <a:uLnTx/>
                <a:uFillTx/>
                <a:latin typeface="Arial" panose="02040502050405020303"/>
                <a:ea typeface="+mn-ea"/>
                <a:cs typeface="+mn-cs"/>
              </a:rPr>
              <a:t>Paper mono materials </a:t>
            </a:r>
            <a:r>
              <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rPr>
              <a:t>for flexible packaging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23331"/>
                </a:solidFill>
                <a:effectLst/>
                <a:uLnTx/>
                <a:uFillTx/>
                <a:latin typeface="Arial" panose="02040502050405020303"/>
                <a:ea typeface="+mn-ea"/>
                <a:cs typeface="+mn-cs"/>
              </a:rPr>
              <a:t>Widest</a:t>
            </a:r>
            <a:r>
              <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rPr>
              <a:t> functional paper </a:t>
            </a:r>
            <a:r>
              <a:rPr kumimoji="0" lang="en-US" sz="1800" b="1" i="0" u="none" strike="noStrike" kern="1200" cap="none" spc="0" normalizeH="0" baseline="0" noProof="0" dirty="0">
                <a:ln>
                  <a:noFill/>
                </a:ln>
                <a:solidFill>
                  <a:srgbClr val="323331"/>
                </a:solidFill>
                <a:effectLst/>
                <a:uLnTx/>
                <a:uFillTx/>
                <a:latin typeface="Arial" panose="02040502050405020303"/>
                <a:ea typeface="+mn-ea"/>
                <a:cs typeface="+mn-cs"/>
              </a:rPr>
              <a:t>range</a:t>
            </a:r>
            <a:r>
              <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rPr>
              <a:t> in the market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rPr>
              <a:t>Print surfaces are available in gloss, silk</a:t>
            </a:r>
            <a:r>
              <a:rPr lang="en-US" dirty="0">
                <a:solidFill>
                  <a:srgbClr val="323331"/>
                </a:solidFill>
                <a:latin typeface="Arial" panose="02040502050405020303"/>
              </a:rPr>
              <a:t>,</a:t>
            </a:r>
            <a:r>
              <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rPr>
              <a:t> and nature</a:t>
            </a:r>
            <a:endParaRPr lang="en-US" sz="1800" b="0" i="0" u="none" strike="noStrike" kern="1200" cap="none" spc="0" normalizeH="0" baseline="0" noProof="0" dirty="0">
              <a:ln>
                <a:noFill/>
              </a:ln>
              <a:solidFill>
                <a:srgbClr val="323331"/>
              </a:solidFill>
              <a:effectLst/>
              <a:uLnTx/>
              <a:uFillTx/>
              <a:latin typeface="Arial" panose="02040502050405020303"/>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rPr>
              <a:t>Excellent barrier and print 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331"/>
                </a:solidFill>
                <a:effectLst/>
                <a:uLnTx/>
                <a:uFillTx/>
                <a:latin typeface="Arial" panose="02040502050405020303"/>
                <a:ea typeface="+mn-ea"/>
                <a:cs typeface="+mn-cs"/>
              </a:rPr>
              <a:t>All papers </a:t>
            </a:r>
            <a:r>
              <a:rPr kumimoji="0" lang="en-US" sz="1800" b="1" i="0" u="none" strike="noStrike" kern="1200" cap="none" spc="0" normalizeH="0" baseline="0" noProof="0" dirty="0">
                <a:ln>
                  <a:noFill/>
                </a:ln>
                <a:solidFill>
                  <a:srgbClr val="323331"/>
                </a:solidFill>
                <a:effectLst/>
                <a:uLnTx/>
                <a:uFillTx/>
                <a:latin typeface="Arial" panose="02040502050405020303"/>
                <a:ea typeface="+mn-ea"/>
                <a:cs typeface="+mn-cs"/>
              </a:rPr>
              <a:t>recyclable with the paper waste stream</a:t>
            </a:r>
            <a:endParaRPr kumimoji="0" lang="de-DE" sz="1800" b="1" i="0" u="none" strike="noStrike" kern="1200" cap="none" spc="0" normalizeH="0" baseline="0" noProof="0" dirty="0">
              <a:ln>
                <a:noFill/>
              </a:ln>
              <a:solidFill>
                <a:srgbClr val="323331"/>
              </a:solidFill>
              <a:effectLst/>
              <a:uLnTx/>
              <a:uFillTx/>
              <a:latin typeface="Arial" panose="02040502050405020303"/>
              <a:ea typeface="+mn-ea"/>
              <a:cs typeface="+mn-cs"/>
            </a:endParaRPr>
          </a:p>
        </p:txBody>
      </p:sp>
      <p:grpSp>
        <p:nvGrpSpPr>
          <p:cNvPr id="10" name="Gruppieren 9">
            <a:extLst>
              <a:ext uri="{FF2B5EF4-FFF2-40B4-BE49-F238E27FC236}">
                <a16:creationId xmlns:a16="http://schemas.microsoft.com/office/drawing/2014/main" id="{BF09EE2E-69C4-7A69-523A-869E1F510970}"/>
              </a:ext>
            </a:extLst>
          </p:cNvPr>
          <p:cNvGrpSpPr/>
          <p:nvPr/>
        </p:nvGrpSpPr>
        <p:grpSpPr>
          <a:xfrm>
            <a:off x="4788887" y="2165352"/>
            <a:ext cx="6691255" cy="3516231"/>
            <a:chOff x="5797011" y="1912848"/>
            <a:chExt cx="6691255" cy="3516231"/>
          </a:xfrm>
        </p:grpSpPr>
        <p:pic>
          <p:nvPicPr>
            <p:cNvPr id="18" name="Grafik 17">
              <a:extLst>
                <a:ext uri="{FF2B5EF4-FFF2-40B4-BE49-F238E27FC236}">
                  <a16:creationId xmlns:a16="http://schemas.microsoft.com/office/drawing/2014/main" id="{A15E0880-3CE0-409C-B3C6-D013362CE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7545" y="2491259"/>
              <a:ext cx="1393260" cy="1440000"/>
            </a:xfrm>
            <a:prstGeom prst="rect">
              <a:avLst/>
            </a:prstGeom>
            <a:ln>
              <a:noFill/>
            </a:ln>
            <a:effectLst>
              <a:outerShdw blurRad="190500" algn="tl" rotWithShape="0">
                <a:srgbClr val="000000">
                  <a:alpha val="70000"/>
                </a:srgbClr>
              </a:outerShdw>
            </a:effectLst>
          </p:spPr>
        </p:pic>
        <p:pic>
          <p:nvPicPr>
            <p:cNvPr id="22" name="Grafik 21">
              <a:extLst>
                <a:ext uri="{FF2B5EF4-FFF2-40B4-BE49-F238E27FC236}">
                  <a16:creationId xmlns:a16="http://schemas.microsoft.com/office/drawing/2014/main" id="{3FBA66F9-E0E8-43E4-AA4D-7A7E792A6E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19951" y="2491259"/>
              <a:ext cx="1419575" cy="1440000"/>
            </a:xfrm>
            <a:prstGeom prst="rect">
              <a:avLst/>
            </a:prstGeom>
            <a:ln>
              <a:noFill/>
            </a:ln>
            <a:effectLst>
              <a:outerShdw blurRad="190500" algn="tl" rotWithShape="0">
                <a:srgbClr val="000000">
                  <a:alpha val="70000"/>
                </a:srgbClr>
              </a:outerShdw>
            </a:effectLst>
          </p:spPr>
        </p:pic>
        <p:pic>
          <p:nvPicPr>
            <p:cNvPr id="4" name="Grafik 3">
              <a:extLst>
                <a:ext uri="{FF2B5EF4-FFF2-40B4-BE49-F238E27FC236}">
                  <a16:creationId xmlns:a16="http://schemas.microsoft.com/office/drawing/2014/main" id="{AA0B3ABC-A5E4-C666-E5B8-0C3189BB1E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74544" y="2491259"/>
              <a:ext cx="1413855" cy="1440000"/>
            </a:xfrm>
            <a:prstGeom prst="rect">
              <a:avLst/>
            </a:prstGeom>
            <a:ln>
              <a:noFill/>
            </a:ln>
            <a:effectLst>
              <a:outerShdw blurRad="190500" algn="tl" rotWithShape="0">
                <a:srgbClr val="000000">
                  <a:alpha val="70000"/>
                </a:srgbClr>
              </a:outerShdw>
            </a:effectLst>
          </p:spPr>
        </p:pic>
        <p:sp>
          <p:nvSpPr>
            <p:cNvPr id="6" name="Textfeld 5">
              <a:extLst>
                <a:ext uri="{FF2B5EF4-FFF2-40B4-BE49-F238E27FC236}">
                  <a16:creationId xmlns:a16="http://schemas.microsoft.com/office/drawing/2014/main" id="{7DD3AC77-EB20-33CB-AA48-42855552B570}"/>
                </a:ext>
              </a:extLst>
            </p:cNvPr>
            <p:cNvSpPr txBox="1"/>
            <p:nvPr/>
          </p:nvSpPr>
          <p:spPr>
            <a:xfrm>
              <a:off x="6096000" y="4722914"/>
              <a:ext cx="1767318" cy="362756"/>
            </a:xfrm>
            <a:prstGeom prst="rect">
              <a:avLst/>
            </a:prstGeom>
            <a:noFill/>
          </p:spPr>
          <p:txBody>
            <a:bodyPr wrap="square" lIns="0" rIns="0" bIns="180000" rtlCol="0" anchor="b">
              <a:noAutofit/>
            </a:bodyPr>
            <a:lstStyle/>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Guard Nature MS</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Guard Silk MS</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Guard Nature M</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Guard Silk M</a:t>
              </a:r>
            </a:p>
          </p:txBody>
        </p:sp>
        <p:sp>
          <p:nvSpPr>
            <p:cNvPr id="7" name="Textfeld 6">
              <a:extLst>
                <a:ext uri="{FF2B5EF4-FFF2-40B4-BE49-F238E27FC236}">
                  <a16:creationId xmlns:a16="http://schemas.microsoft.com/office/drawing/2014/main" id="{E8BDA59E-F4A5-4E08-D30C-F0E4A9A580DA}"/>
                </a:ext>
              </a:extLst>
            </p:cNvPr>
            <p:cNvSpPr txBox="1"/>
            <p:nvPr/>
          </p:nvSpPr>
          <p:spPr>
            <a:xfrm>
              <a:off x="8208441" y="4904292"/>
              <a:ext cx="1767318" cy="362756"/>
            </a:xfrm>
            <a:prstGeom prst="rect">
              <a:avLst/>
            </a:prstGeom>
            <a:noFill/>
          </p:spPr>
          <p:txBody>
            <a:bodyPr wrap="square" lIns="0" rIns="0" bIns="180000" rtlCol="0" anchor="b">
              <a:noAutofit/>
            </a:bodyPr>
            <a:lstStyle/>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Seal Silk </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Seal Silk G</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Seal Gloss Light</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Seal Nature GR</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Guard Twist</a:t>
              </a:r>
            </a:p>
          </p:txBody>
        </p:sp>
        <p:sp>
          <p:nvSpPr>
            <p:cNvPr id="8" name="Textfeld 7">
              <a:extLst>
                <a:ext uri="{FF2B5EF4-FFF2-40B4-BE49-F238E27FC236}">
                  <a16:creationId xmlns:a16="http://schemas.microsoft.com/office/drawing/2014/main" id="{FB129794-6FA2-E536-2A81-63CC77AAAFAB}"/>
                </a:ext>
              </a:extLst>
            </p:cNvPr>
            <p:cNvSpPr txBox="1"/>
            <p:nvPr/>
          </p:nvSpPr>
          <p:spPr>
            <a:xfrm>
              <a:off x="10224191" y="5066323"/>
              <a:ext cx="1767318" cy="362756"/>
            </a:xfrm>
            <a:prstGeom prst="rect">
              <a:avLst/>
            </a:prstGeom>
            <a:noFill/>
          </p:spPr>
          <p:txBody>
            <a:bodyPr wrap="square" lIns="0" rIns="0" bIns="180000" rtlCol="0" anchor="b">
              <a:noAutofit/>
            </a:bodyPr>
            <a:lstStyle/>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Guard Gloss OHG</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Guard Nature OHG</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AvantGuard</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Gloss S</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AvantGuard</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Nature S</a:t>
              </a: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354" rtl="0" eaLnBrk="1" fontAlgn="auto" latinLnBrk="0" hangingPunct="1">
                <a:lnSpc>
                  <a:spcPct val="100000"/>
                </a:lnSpc>
                <a:spcBef>
                  <a:spcPts val="0"/>
                </a:spcBef>
                <a:spcAft>
                  <a:spcPts val="0"/>
                </a:spcAft>
                <a:buClr>
                  <a:srgbClr val="0057B8"/>
                </a:buClr>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feld 8">
              <a:extLst>
                <a:ext uri="{FF2B5EF4-FFF2-40B4-BE49-F238E27FC236}">
                  <a16:creationId xmlns:a16="http://schemas.microsoft.com/office/drawing/2014/main" id="{F37F3C96-5328-B84D-F44F-A386C462425F}"/>
                </a:ext>
              </a:extLst>
            </p:cNvPr>
            <p:cNvSpPr txBox="1"/>
            <p:nvPr/>
          </p:nvSpPr>
          <p:spPr>
            <a:xfrm>
              <a:off x="5797011" y="1912848"/>
              <a:ext cx="6691255" cy="400110"/>
            </a:xfrm>
            <a:prstGeom prst="rect">
              <a:avLst/>
            </a:prstGeom>
            <a:noFill/>
          </p:spPr>
          <p:txBody>
            <a:bodyPr wrap="none" lIns="91440" tIns="45720" rIns="91440" bIns="45720" rtlCol="0" anchor="t">
              <a:spAutoFit/>
            </a:bodyPr>
            <a:lstStyle/>
            <a:p>
              <a:pPr>
                <a:defRPr/>
              </a:pPr>
              <a:r>
                <a:rPr kumimoji="0" lang="de-DE" sz="2000" b="0" i="0" u="none" strike="noStrike" kern="1200" cap="none" spc="0" normalizeH="0" baseline="0" noProof="0" dirty="0">
                  <a:ln>
                    <a:noFill/>
                  </a:ln>
                  <a:solidFill>
                    <a:srgbClr val="000000"/>
                  </a:solidFill>
                  <a:effectLst/>
                  <a:uLnTx/>
                  <a:uFillTx/>
                  <a:latin typeface="Arial" panose="02040502050405020303"/>
                  <a:ea typeface="+mn-ea"/>
                  <a:cs typeface="+mn-cs"/>
                </a:rPr>
                <a:t>Wide </a:t>
              </a:r>
              <a:r>
                <a:rPr kumimoji="0" lang="de-DE" sz="2000" b="0" i="0" u="none" strike="noStrike" kern="1200" cap="none" spc="0" normalizeH="0" baseline="0" noProof="0" dirty="0" err="1">
                  <a:ln>
                    <a:noFill/>
                  </a:ln>
                  <a:solidFill>
                    <a:srgbClr val="000000"/>
                  </a:solidFill>
                  <a:effectLst/>
                  <a:uLnTx/>
                  <a:uFillTx/>
                  <a:latin typeface="Arial" panose="02040502050405020303"/>
                  <a:ea typeface="+mn-ea"/>
                  <a:cs typeface="+mn-cs"/>
                </a:rPr>
                <a:t>range</a:t>
              </a:r>
              <a:r>
                <a:rPr kumimoji="0" lang="de-DE" sz="2000" b="0" i="0" u="none" strike="noStrike" kern="1200" cap="none" spc="0" normalizeH="0" baseline="0" noProof="0" dirty="0">
                  <a:ln>
                    <a:noFill/>
                  </a:ln>
                  <a:solidFill>
                    <a:srgbClr val="000000"/>
                  </a:solidFill>
                  <a:effectLst/>
                  <a:uLnTx/>
                  <a:uFillTx/>
                  <a:latin typeface="Arial" panose="02040502050405020303"/>
                  <a:ea typeface="+mn-ea"/>
                  <a:cs typeface="+mn-cs"/>
                </a:rPr>
                <a:t> </a:t>
              </a:r>
              <a:r>
                <a:rPr kumimoji="0" lang="de-DE" sz="2000" b="0" i="0" u="none" strike="noStrike" kern="1200" cap="none" spc="0" normalizeH="0" baseline="0" noProof="0" dirty="0" err="1">
                  <a:ln>
                    <a:noFill/>
                  </a:ln>
                  <a:solidFill>
                    <a:srgbClr val="000000"/>
                  </a:solidFill>
                  <a:effectLst/>
                  <a:uLnTx/>
                  <a:uFillTx/>
                  <a:latin typeface="Arial" panose="02040502050405020303"/>
                  <a:ea typeface="+mn-ea"/>
                  <a:cs typeface="+mn-cs"/>
                </a:rPr>
                <a:t>from</a:t>
              </a:r>
              <a:r>
                <a:rPr kumimoji="0" lang="de-DE" sz="2000" b="0" i="0" u="none" strike="noStrike" kern="1200" cap="none" spc="0" normalizeH="0" baseline="0" noProof="0" dirty="0">
                  <a:ln>
                    <a:noFill/>
                  </a:ln>
                  <a:solidFill>
                    <a:srgbClr val="000000"/>
                  </a:solidFill>
                  <a:effectLst/>
                  <a:uLnTx/>
                  <a:uFillTx/>
                  <a:latin typeface="Arial" panose="02040502050405020303"/>
                  <a:ea typeface="+mn-ea"/>
                  <a:cs typeface="+mn-cs"/>
                </a:rPr>
                <a:t> </a:t>
              </a:r>
              <a:r>
                <a:rPr lang="de-DE" sz="2000" dirty="0" err="1">
                  <a:solidFill>
                    <a:srgbClr val="000000"/>
                  </a:solidFill>
                  <a:latin typeface="Arial" panose="02040502050405020303"/>
                </a:rPr>
                <a:t>low</a:t>
              </a:r>
              <a:r>
                <a:rPr lang="de-DE" sz="2000" dirty="0">
                  <a:solidFill>
                    <a:srgbClr val="000000"/>
                  </a:solidFill>
                  <a:latin typeface="Arial" panose="02040502050405020303"/>
                </a:rPr>
                <a:t>- </a:t>
              </a:r>
              <a:r>
                <a:rPr kumimoji="0" lang="de-DE" sz="2000" b="0" i="0" u="none" strike="noStrike" kern="1200" cap="none" spc="0" normalizeH="0" baseline="0" noProof="0" dirty="0">
                  <a:ln>
                    <a:noFill/>
                  </a:ln>
                  <a:solidFill>
                    <a:srgbClr val="000000"/>
                  </a:solidFill>
                  <a:effectLst/>
                  <a:uLnTx/>
                  <a:uFillTx/>
                  <a:latin typeface="Arial" panose="02040502050405020303"/>
                  <a:ea typeface="+mn-ea"/>
                  <a:cs typeface="+mn-cs"/>
                </a:rPr>
                <a:t>and </a:t>
              </a:r>
              <a:r>
                <a:rPr lang="de-DE" sz="2000" dirty="0">
                  <a:solidFill>
                    <a:srgbClr val="000000"/>
                  </a:solidFill>
                  <a:latin typeface="Arial" panose="02040502050405020303"/>
                </a:rPr>
                <a:t>medium- </a:t>
              </a:r>
              <a:r>
                <a:rPr kumimoji="0" lang="de-DE" sz="2000" b="0" i="0" u="none" strike="noStrike" kern="1200" cap="none" spc="0" normalizeH="0" baseline="0" noProof="0" dirty="0" err="1">
                  <a:ln>
                    <a:noFill/>
                  </a:ln>
                  <a:solidFill>
                    <a:srgbClr val="000000"/>
                  </a:solidFill>
                  <a:effectLst/>
                  <a:uLnTx/>
                  <a:uFillTx/>
                  <a:latin typeface="Arial" panose="02040502050405020303"/>
                  <a:ea typeface="+mn-ea"/>
                  <a:cs typeface="+mn-cs"/>
                </a:rPr>
                <a:t>to</a:t>
              </a:r>
              <a:r>
                <a:rPr kumimoji="0" lang="de-DE" sz="2000" b="0" i="0" u="none" strike="noStrike" kern="1200" cap="none" spc="0" normalizeH="0" baseline="0" noProof="0" dirty="0">
                  <a:ln>
                    <a:noFill/>
                  </a:ln>
                  <a:solidFill>
                    <a:srgbClr val="000000"/>
                  </a:solidFill>
                  <a:effectLst/>
                  <a:uLnTx/>
                  <a:uFillTx/>
                  <a:latin typeface="Arial" panose="02040502050405020303"/>
                  <a:ea typeface="+mn-ea"/>
                  <a:cs typeface="+mn-cs"/>
                </a:rPr>
                <a:t> </a:t>
              </a:r>
              <a:r>
                <a:rPr lang="de-DE" sz="2000" dirty="0">
                  <a:solidFill>
                    <a:srgbClr val="000000"/>
                  </a:solidFill>
                  <a:latin typeface="Arial" panose="02040502050405020303"/>
                </a:rPr>
                <a:t>high-</a:t>
              </a:r>
              <a:r>
                <a:rPr lang="de-DE" sz="2000" dirty="0" err="1">
                  <a:solidFill>
                    <a:srgbClr val="000000"/>
                  </a:solidFill>
                  <a:latin typeface="Arial" panose="02040502050405020303"/>
                </a:rPr>
                <a:t>barrier</a:t>
              </a:r>
              <a:r>
                <a:rPr kumimoji="0" lang="de-DE" sz="2000" b="0" i="0" u="none" strike="noStrike" kern="1200" cap="none" spc="0" normalizeH="0" baseline="0" noProof="0" dirty="0">
                  <a:ln>
                    <a:noFill/>
                  </a:ln>
                  <a:solidFill>
                    <a:srgbClr val="000000"/>
                  </a:solidFill>
                  <a:effectLst/>
                  <a:uLnTx/>
                  <a:uFillTx/>
                  <a:latin typeface="Arial" panose="02040502050405020303"/>
                  <a:ea typeface="+mn-ea"/>
                  <a:cs typeface="+mn-cs"/>
                </a:rPr>
                <a:t> </a:t>
              </a:r>
              <a:r>
                <a:rPr kumimoji="0" lang="de-DE" sz="2000" b="0" i="0" u="none" strike="noStrike" kern="1200" cap="none" spc="0" normalizeH="0" baseline="0" noProof="0" dirty="0" err="1">
                  <a:ln>
                    <a:noFill/>
                  </a:ln>
                  <a:solidFill>
                    <a:srgbClr val="000000"/>
                  </a:solidFill>
                  <a:effectLst/>
                  <a:uLnTx/>
                  <a:uFillTx/>
                  <a:latin typeface="Arial" panose="02040502050405020303"/>
                  <a:ea typeface="+mn-ea"/>
                  <a:cs typeface="+mn-cs"/>
                </a:rPr>
                <a:t>papers</a:t>
              </a:r>
              <a:endParaRPr kumimoji="0" lang="de-DE" sz="2000" b="0" i="0" u="none" strike="noStrike" kern="1200" cap="none" spc="0" normalizeH="0" baseline="0" noProof="0" dirty="0">
                <a:ln>
                  <a:noFill/>
                </a:ln>
                <a:solidFill>
                  <a:srgbClr val="000000"/>
                </a:solidFill>
                <a:effectLst/>
                <a:uLnTx/>
                <a:uFillTx/>
                <a:latin typeface="Arial" panose="02040502050405020303"/>
                <a:ea typeface="+mn-ea"/>
                <a:cs typeface="+mn-cs"/>
              </a:endParaRPr>
            </a:p>
          </p:txBody>
        </p:sp>
      </p:grpSp>
      <p:pic>
        <p:nvPicPr>
          <p:cNvPr id="11" name="Graphic 10">
            <a:extLst>
              <a:ext uri="{FF2B5EF4-FFF2-40B4-BE49-F238E27FC236}">
                <a16:creationId xmlns:a16="http://schemas.microsoft.com/office/drawing/2014/main" id="{F9BEAE06-E05C-1441-5385-5BA7A4C97C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2953" y="6323504"/>
            <a:ext cx="1253695" cy="265352"/>
          </a:xfrm>
          <a:prstGeom prst="rect">
            <a:avLst/>
          </a:prstGeom>
        </p:spPr>
      </p:pic>
    </p:spTree>
    <p:extLst>
      <p:ext uri="{BB962C8B-B14F-4D97-AF65-F5344CB8AC3E}">
        <p14:creationId xmlns:p14="http://schemas.microsoft.com/office/powerpoint/2010/main" val="276527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86FC-B0F2-2742-852D-6CD8432069B1}"/>
              </a:ext>
            </a:extLst>
          </p:cNvPr>
          <p:cNvSpPr>
            <a:spLocks noGrp="1"/>
          </p:cNvSpPr>
          <p:nvPr>
            <p:ph type="title"/>
          </p:nvPr>
        </p:nvSpPr>
        <p:spPr>
          <a:xfrm>
            <a:off x="795816" y="515389"/>
            <a:ext cx="8648809" cy="776816"/>
          </a:xfrm>
        </p:spPr>
        <p:txBody>
          <a:bodyPr/>
          <a:lstStyle/>
          <a:p>
            <a:r>
              <a:rPr lang="en-US" sz="3600" dirty="0"/>
              <a:t>The substrates: recyclable flexible packaging papers with integrated barriers</a:t>
            </a:r>
          </a:p>
        </p:txBody>
      </p:sp>
      <p:cxnSp>
        <p:nvCxnSpPr>
          <p:cNvPr id="47" name="Gerader Verbinder 8">
            <a:extLst>
              <a:ext uri="{FF2B5EF4-FFF2-40B4-BE49-F238E27FC236}">
                <a16:creationId xmlns:a16="http://schemas.microsoft.com/office/drawing/2014/main" id="{E5F59104-1E9C-404A-A743-95254D2D02E7}"/>
              </a:ext>
            </a:extLst>
          </p:cNvPr>
          <p:cNvCxnSpPr/>
          <p:nvPr/>
        </p:nvCxnSpPr>
        <p:spPr>
          <a:xfrm flipV="1">
            <a:off x="1791836" y="4074207"/>
            <a:ext cx="1404000" cy="391944"/>
          </a:xfrm>
          <a:prstGeom prst="line">
            <a:avLst/>
          </a:prstGeom>
          <a:ln w="28575">
            <a:noFill/>
          </a:ln>
          <a:effectLst/>
        </p:spPr>
        <p:style>
          <a:lnRef idx="2">
            <a:schemeClr val="accent1"/>
          </a:lnRef>
          <a:fillRef idx="0">
            <a:schemeClr val="accent1"/>
          </a:fillRef>
          <a:effectRef idx="1">
            <a:schemeClr val="accent1"/>
          </a:effectRef>
          <a:fontRef idx="minor">
            <a:schemeClr val="tx1"/>
          </a:fontRef>
        </p:style>
      </p:cxnSp>
      <p:cxnSp>
        <p:nvCxnSpPr>
          <p:cNvPr id="48" name="Gerader Verbinder 25">
            <a:extLst>
              <a:ext uri="{FF2B5EF4-FFF2-40B4-BE49-F238E27FC236}">
                <a16:creationId xmlns:a16="http://schemas.microsoft.com/office/drawing/2014/main" id="{BE6D570E-71E1-404B-B4EE-83F5B3BF9762}"/>
              </a:ext>
            </a:extLst>
          </p:cNvPr>
          <p:cNvCxnSpPr/>
          <p:nvPr/>
        </p:nvCxnSpPr>
        <p:spPr>
          <a:xfrm>
            <a:off x="1173045" y="5144108"/>
            <a:ext cx="0" cy="376196"/>
          </a:xfrm>
          <a:prstGeom prst="line">
            <a:avLst/>
          </a:prstGeom>
          <a:ln w="28575">
            <a:noFill/>
          </a:ln>
          <a:effectLst/>
        </p:spPr>
        <p:style>
          <a:lnRef idx="2">
            <a:schemeClr val="accent1"/>
          </a:lnRef>
          <a:fillRef idx="0">
            <a:schemeClr val="accent1"/>
          </a:fillRef>
          <a:effectRef idx="1">
            <a:schemeClr val="accent1"/>
          </a:effectRef>
          <a:fontRef idx="minor">
            <a:schemeClr val="tx1"/>
          </a:fontRef>
        </p:style>
      </p:cxnSp>
      <p:sp>
        <p:nvSpPr>
          <p:cNvPr id="49" name="Textfeld 48">
            <a:extLst>
              <a:ext uri="{FF2B5EF4-FFF2-40B4-BE49-F238E27FC236}">
                <a16:creationId xmlns:a16="http://schemas.microsoft.com/office/drawing/2014/main" id="{D9AD8FBF-DD48-4B10-A874-35057302747A}"/>
              </a:ext>
            </a:extLst>
          </p:cNvPr>
          <p:cNvSpPr txBox="1"/>
          <p:nvPr/>
        </p:nvSpPr>
        <p:spPr>
          <a:xfrm>
            <a:off x="1791835" y="3990358"/>
            <a:ext cx="1404000" cy="1476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57B8"/>
                </a:solidFill>
                <a:effectLst/>
                <a:uLnTx/>
                <a:uFillTx/>
                <a:latin typeface="Arial" panose="020B0604020202020204" pitchFamily="34" charset="0"/>
                <a:ea typeface="+mn-ea"/>
                <a:cs typeface="Arial" panose="020B0604020202020204" pitchFamily="34" charset="0"/>
              </a:rPr>
              <a:t>Barrier layer (Alu/PET)</a:t>
            </a:r>
          </a:p>
        </p:txBody>
      </p:sp>
      <p:sp>
        <p:nvSpPr>
          <p:cNvPr id="50" name="Textfeld 49">
            <a:extLst>
              <a:ext uri="{FF2B5EF4-FFF2-40B4-BE49-F238E27FC236}">
                <a16:creationId xmlns:a16="http://schemas.microsoft.com/office/drawing/2014/main" id="{16B4D037-A8E7-4160-8FDB-34A7F9375BB2}"/>
              </a:ext>
            </a:extLst>
          </p:cNvPr>
          <p:cNvSpPr txBox="1"/>
          <p:nvPr/>
        </p:nvSpPr>
        <p:spPr>
          <a:xfrm>
            <a:off x="1791836" y="4182528"/>
            <a:ext cx="1404000" cy="1476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27DE1"/>
                </a:solidFill>
                <a:effectLst/>
                <a:uLnTx/>
                <a:uFillTx/>
                <a:latin typeface="Arial" panose="020B0604020202020204" pitchFamily="34" charset="0"/>
                <a:ea typeface="+mn-ea"/>
                <a:cs typeface="Arial" panose="020B0604020202020204" pitchFamily="34" charset="0"/>
              </a:rPr>
              <a:t>Adhesive (Tie layer)</a:t>
            </a:r>
          </a:p>
        </p:txBody>
      </p:sp>
      <p:sp>
        <p:nvSpPr>
          <p:cNvPr id="51" name="Textfeld 50">
            <a:extLst>
              <a:ext uri="{FF2B5EF4-FFF2-40B4-BE49-F238E27FC236}">
                <a16:creationId xmlns:a16="http://schemas.microsoft.com/office/drawing/2014/main" id="{322BECCA-17FC-43FC-9270-19312E8AB51E}"/>
              </a:ext>
            </a:extLst>
          </p:cNvPr>
          <p:cNvSpPr txBox="1"/>
          <p:nvPr/>
        </p:nvSpPr>
        <p:spPr>
          <a:xfrm>
            <a:off x="1791835" y="4352621"/>
            <a:ext cx="1404000" cy="3600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04BAF"/>
                </a:solidFill>
                <a:effectLst/>
                <a:uLnTx/>
                <a:uFillTx/>
                <a:latin typeface="Arial" panose="020B0604020202020204" pitchFamily="34" charset="0"/>
                <a:ea typeface="+mn-ea"/>
                <a:cs typeface="Arial" panose="020B0604020202020204" pitchFamily="34" charset="0"/>
              </a:rPr>
              <a:t>Sealant layer</a:t>
            </a:r>
            <a:br>
              <a:rPr kumimoji="0" lang="en-GB" sz="1000" b="0" i="0" u="none" strike="noStrike" kern="1200" cap="none" spc="0" normalizeH="0" baseline="0" noProof="0" dirty="0">
                <a:ln>
                  <a:noFill/>
                </a:ln>
                <a:solidFill>
                  <a:srgbClr val="504BAF"/>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504BAF"/>
                </a:solidFill>
                <a:effectLst/>
                <a:uLnTx/>
                <a:uFillTx/>
                <a:latin typeface="Arial" panose="020B0604020202020204" pitchFamily="34" charset="0"/>
                <a:ea typeface="+mn-ea"/>
                <a:cs typeface="Arial" panose="020B0604020202020204" pitchFamily="34" charset="0"/>
              </a:rPr>
              <a:t>(PE/PP/Ionomer)</a:t>
            </a:r>
          </a:p>
        </p:txBody>
      </p:sp>
      <p:sp>
        <p:nvSpPr>
          <p:cNvPr id="54" name="Textfeld 53">
            <a:extLst>
              <a:ext uri="{FF2B5EF4-FFF2-40B4-BE49-F238E27FC236}">
                <a16:creationId xmlns:a16="http://schemas.microsoft.com/office/drawing/2014/main" id="{28215A8D-C37E-4544-93DC-F8DC7BD05262}"/>
              </a:ext>
            </a:extLst>
          </p:cNvPr>
          <p:cNvSpPr txBox="1"/>
          <p:nvPr/>
        </p:nvSpPr>
        <p:spPr>
          <a:xfrm>
            <a:off x="4131038" y="3381692"/>
            <a:ext cx="3203876" cy="2851162"/>
          </a:xfrm>
          <a:prstGeom prst="rect">
            <a:avLst/>
          </a:prstGeom>
          <a:solidFill>
            <a:schemeClr val="bg1"/>
          </a:solidFill>
        </p:spPr>
        <p:txBody>
          <a:bodyPr wrap="none" lIns="48000" rIns="4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a:ln>
                <a:noFill/>
              </a:ln>
              <a:solidFill>
                <a:srgbClr val="FFFFFF"/>
              </a:solidFill>
              <a:effectLst/>
              <a:uLnTx/>
              <a:uFillTx/>
              <a:latin typeface="Arial" panose="02040502050405020303"/>
              <a:ea typeface="+mn-ea"/>
              <a:cs typeface="+mn-cs"/>
            </a:endParaRPr>
          </a:p>
        </p:txBody>
      </p:sp>
      <p:sp>
        <p:nvSpPr>
          <p:cNvPr id="58" name="Textfeld 57">
            <a:extLst>
              <a:ext uri="{FF2B5EF4-FFF2-40B4-BE49-F238E27FC236}">
                <a16:creationId xmlns:a16="http://schemas.microsoft.com/office/drawing/2014/main" id="{53BC9889-5C3B-4CEA-B6F8-3795B261E258}"/>
              </a:ext>
            </a:extLst>
          </p:cNvPr>
          <p:cNvSpPr txBox="1"/>
          <p:nvPr/>
        </p:nvSpPr>
        <p:spPr>
          <a:xfrm>
            <a:off x="3296918" y="2815758"/>
            <a:ext cx="3162085" cy="461665"/>
          </a:xfrm>
          <a:prstGeom prst="rect">
            <a:avLst/>
          </a:prstGeom>
          <a:noFill/>
        </p:spPr>
        <p:txBody>
          <a:bodyPr wrap="none" l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04BAF"/>
                </a:solidFill>
                <a:effectLst/>
                <a:uLnTx/>
                <a:uFillTx/>
                <a:latin typeface="Arial" panose="020B0604020202020204" pitchFamily="34" charset="0"/>
                <a:ea typeface="+mn-ea"/>
                <a:cs typeface="Arial" panose="020B0604020202020204" pitchFamily="34" charset="0"/>
              </a:rPr>
              <a:t>Generation 1</a:t>
            </a:r>
          </a:p>
        </p:txBody>
      </p:sp>
      <p:sp>
        <p:nvSpPr>
          <p:cNvPr id="62" name="Gleichschenkliges Dreieck 122">
            <a:extLst>
              <a:ext uri="{FF2B5EF4-FFF2-40B4-BE49-F238E27FC236}">
                <a16:creationId xmlns:a16="http://schemas.microsoft.com/office/drawing/2014/main" id="{F9740A68-40BF-490E-9D59-0070DCEF6F93}"/>
              </a:ext>
            </a:extLst>
          </p:cNvPr>
          <p:cNvSpPr/>
          <p:nvPr/>
        </p:nvSpPr>
        <p:spPr>
          <a:xfrm rot="5400000">
            <a:off x="6984255" y="4654667"/>
            <a:ext cx="354047" cy="305213"/>
          </a:xfrm>
          <a:custGeom>
            <a:avLst/>
            <a:gdLst>
              <a:gd name="connsiteX0" fmla="*/ 0 w 821876"/>
              <a:gd name="connsiteY0" fmla="*/ 708514 h 708514"/>
              <a:gd name="connsiteX1" fmla="*/ 410938 w 821876"/>
              <a:gd name="connsiteY1" fmla="*/ 0 h 708514"/>
              <a:gd name="connsiteX2" fmla="*/ 821876 w 821876"/>
              <a:gd name="connsiteY2" fmla="*/ 708514 h 708514"/>
              <a:gd name="connsiteX3" fmla="*/ 0 w 821876"/>
              <a:gd name="connsiteY3" fmla="*/ 708514 h 708514"/>
              <a:gd name="connsiteX0" fmla="*/ 0 w 821876"/>
              <a:gd name="connsiteY0" fmla="*/ 708514 h 799954"/>
              <a:gd name="connsiteX1" fmla="*/ 410938 w 821876"/>
              <a:gd name="connsiteY1" fmla="*/ 0 h 799954"/>
              <a:gd name="connsiteX2" fmla="*/ 821876 w 821876"/>
              <a:gd name="connsiteY2" fmla="*/ 708514 h 799954"/>
              <a:gd name="connsiteX3" fmla="*/ 91440 w 821876"/>
              <a:gd name="connsiteY3" fmla="*/ 799954 h 799954"/>
              <a:gd name="connsiteX0" fmla="*/ 0 w 821876"/>
              <a:gd name="connsiteY0" fmla="*/ 708514 h 708514"/>
              <a:gd name="connsiteX1" fmla="*/ 410938 w 821876"/>
              <a:gd name="connsiteY1" fmla="*/ 0 h 708514"/>
              <a:gd name="connsiteX2" fmla="*/ 821876 w 821876"/>
              <a:gd name="connsiteY2" fmla="*/ 708514 h 708514"/>
            </a:gdLst>
            <a:ahLst/>
            <a:cxnLst>
              <a:cxn ang="0">
                <a:pos x="connsiteX0" y="connsiteY0"/>
              </a:cxn>
              <a:cxn ang="0">
                <a:pos x="connsiteX1" y="connsiteY1"/>
              </a:cxn>
              <a:cxn ang="0">
                <a:pos x="connsiteX2" y="connsiteY2"/>
              </a:cxn>
            </a:cxnLst>
            <a:rect l="l" t="t" r="r" b="b"/>
            <a:pathLst>
              <a:path w="821876" h="708514">
                <a:moveTo>
                  <a:pt x="0" y="708514"/>
                </a:moveTo>
                <a:lnTo>
                  <a:pt x="410938" y="0"/>
                </a:lnTo>
                <a:lnTo>
                  <a:pt x="821876" y="708514"/>
                </a:lnTo>
              </a:path>
            </a:pathLst>
          </a:cu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7BDCA"/>
              </a:solidFill>
              <a:effectLst/>
              <a:uLnTx/>
              <a:uFillTx/>
              <a:latin typeface="Arial" panose="02040502050405020303"/>
              <a:ea typeface="+mn-ea"/>
              <a:cs typeface="+mn-cs"/>
            </a:endParaRPr>
          </a:p>
        </p:txBody>
      </p:sp>
      <p:sp>
        <p:nvSpPr>
          <p:cNvPr id="63" name="Textfeld 62">
            <a:extLst>
              <a:ext uri="{FF2B5EF4-FFF2-40B4-BE49-F238E27FC236}">
                <a16:creationId xmlns:a16="http://schemas.microsoft.com/office/drawing/2014/main" id="{8D00C446-DB9D-445A-8BA7-B8D079F21FAE}"/>
              </a:ext>
            </a:extLst>
          </p:cNvPr>
          <p:cNvSpPr txBox="1"/>
          <p:nvPr/>
        </p:nvSpPr>
        <p:spPr>
          <a:xfrm>
            <a:off x="6186253" y="2815758"/>
            <a:ext cx="3146609" cy="461665"/>
          </a:xfrm>
          <a:prstGeom prst="rect">
            <a:avLst/>
          </a:prstGeom>
          <a:noFill/>
        </p:spPr>
        <p:txBody>
          <a:bodyPr wrap="none" l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7BDCA"/>
                </a:solidFill>
                <a:effectLst/>
                <a:uLnTx/>
                <a:uFillTx/>
                <a:latin typeface="Arial" panose="020B0604020202020204" pitchFamily="34" charset="0"/>
                <a:ea typeface="+mn-ea"/>
                <a:cs typeface="Arial" panose="020B0604020202020204" pitchFamily="34" charset="0"/>
              </a:rPr>
              <a:t>Generation 2-3</a:t>
            </a:r>
          </a:p>
        </p:txBody>
      </p:sp>
      <p:sp>
        <p:nvSpPr>
          <p:cNvPr id="67" name="Textfeld 66">
            <a:extLst>
              <a:ext uri="{FF2B5EF4-FFF2-40B4-BE49-F238E27FC236}">
                <a16:creationId xmlns:a16="http://schemas.microsoft.com/office/drawing/2014/main" id="{C4B30A18-38CC-4512-B1CC-77E46836D11B}"/>
              </a:ext>
            </a:extLst>
          </p:cNvPr>
          <p:cNvSpPr txBox="1"/>
          <p:nvPr/>
        </p:nvSpPr>
        <p:spPr>
          <a:xfrm>
            <a:off x="7371812" y="3381692"/>
            <a:ext cx="3203876" cy="2851162"/>
          </a:xfrm>
          <a:prstGeom prst="rect">
            <a:avLst/>
          </a:prstGeom>
          <a:solidFill>
            <a:schemeClr val="bg1"/>
          </a:solidFill>
        </p:spPr>
        <p:txBody>
          <a:bodyPr wrap="none" lIns="48000" rIns="4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a:ln>
                <a:noFill/>
              </a:ln>
              <a:solidFill>
                <a:srgbClr val="27BDCA"/>
              </a:solidFill>
              <a:effectLst/>
              <a:uLnTx/>
              <a:uFillTx/>
              <a:latin typeface="Arial" panose="02040502050405020303"/>
              <a:ea typeface="+mn-ea"/>
              <a:cs typeface="+mn-cs"/>
            </a:endParaRPr>
          </a:p>
        </p:txBody>
      </p:sp>
      <p:sp>
        <p:nvSpPr>
          <p:cNvPr id="71" name="Textfeld 70">
            <a:extLst>
              <a:ext uri="{FF2B5EF4-FFF2-40B4-BE49-F238E27FC236}">
                <a16:creationId xmlns:a16="http://schemas.microsoft.com/office/drawing/2014/main" id="{48E7C3B4-6A19-45A3-BDB5-A91A9314B6F9}"/>
              </a:ext>
            </a:extLst>
          </p:cNvPr>
          <p:cNvSpPr txBox="1"/>
          <p:nvPr/>
        </p:nvSpPr>
        <p:spPr>
          <a:xfrm>
            <a:off x="1791836" y="3607875"/>
            <a:ext cx="1404000" cy="145745"/>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A616E"/>
                </a:solidFill>
                <a:effectLst/>
                <a:uLnTx/>
                <a:uFillTx/>
                <a:latin typeface="Arial" panose="020B0604020202020204" pitchFamily="34" charset="0"/>
                <a:ea typeface="+mn-ea"/>
                <a:cs typeface="Arial" panose="020B0604020202020204" pitchFamily="34" charset="0"/>
              </a:rPr>
              <a:t>Paper/PET/OPP</a:t>
            </a:r>
          </a:p>
        </p:txBody>
      </p:sp>
      <p:sp>
        <p:nvSpPr>
          <p:cNvPr id="72" name="Textfeld 71">
            <a:extLst>
              <a:ext uri="{FF2B5EF4-FFF2-40B4-BE49-F238E27FC236}">
                <a16:creationId xmlns:a16="http://schemas.microsoft.com/office/drawing/2014/main" id="{95C060B0-626E-459E-928A-AE3D14843697}"/>
              </a:ext>
            </a:extLst>
          </p:cNvPr>
          <p:cNvSpPr txBox="1"/>
          <p:nvPr/>
        </p:nvSpPr>
        <p:spPr>
          <a:xfrm>
            <a:off x="1791836" y="3798189"/>
            <a:ext cx="1404000" cy="1476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27DE1"/>
                </a:solidFill>
                <a:effectLst/>
                <a:uLnTx/>
                <a:uFillTx/>
                <a:latin typeface="Arial" panose="020B0604020202020204" pitchFamily="34" charset="0"/>
                <a:ea typeface="+mn-ea"/>
                <a:cs typeface="Arial" panose="020B0604020202020204" pitchFamily="34" charset="0"/>
              </a:rPr>
              <a:t>Adhesive (Tie layer)</a:t>
            </a:r>
          </a:p>
        </p:txBody>
      </p:sp>
      <p:sp>
        <p:nvSpPr>
          <p:cNvPr id="74" name="Textfeld 73">
            <a:extLst>
              <a:ext uri="{FF2B5EF4-FFF2-40B4-BE49-F238E27FC236}">
                <a16:creationId xmlns:a16="http://schemas.microsoft.com/office/drawing/2014/main" id="{83619DF9-168C-4064-8F02-83256B155A50}"/>
              </a:ext>
            </a:extLst>
          </p:cNvPr>
          <p:cNvSpPr txBox="1"/>
          <p:nvPr/>
        </p:nvSpPr>
        <p:spPr>
          <a:xfrm>
            <a:off x="4777849" y="3740648"/>
            <a:ext cx="1296000" cy="2160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27DE1"/>
                </a:solidFill>
                <a:effectLst/>
                <a:uLnTx/>
                <a:uFillTx/>
                <a:latin typeface="Arial" panose="020B0604020202020204" pitchFamily="34" charset="0"/>
                <a:ea typeface="+mn-ea"/>
                <a:cs typeface="Arial" panose="020B0604020202020204" pitchFamily="34" charset="0"/>
              </a:rPr>
              <a:t>Print coating</a:t>
            </a:r>
          </a:p>
        </p:txBody>
      </p:sp>
      <p:sp>
        <p:nvSpPr>
          <p:cNvPr id="75" name="Textfeld 74">
            <a:extLst>
              <a:ext uri="{FF2B5EF4-FFF2-40B4-BE49-F238E27FC236}">
                <a16:creationId xmlns:a16="http://schemas.microsoft.com/office/drawing/2014/main" id="{F330EA61-2EDD-4382-AA96-E4C99F7987BA}"/>
              </a:ext>
            </a:extLst>
          </p:cNvPr>
          <p:cNvSpPr txBox="1"/>
          <p:nvPr/>
        </p:nvSpPr>
        <p:spPr>
          <a:xfrm>
            <a:off x="4777849" y="3923194"/>
            <a:ext cx="1296000" cy="2160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57B8"/>
                </a:solidFill>
                <a:effectLst/>
                <a:uLnTx/>
                <a:uFillTx/>
                <a:latin typeface="Arial" panose="020B0604020202020204" pitchFamily="34" charset="0"/>
                <a:ea typeface="+mn-ea"/>
                <a:cs typeface="Arial" panose="020B0604020202020204" pitchFamily="34" charset="0"/>
              </a:rPr>
              <a:t>Paper</a:t>
            </a:r>
          </a:p>
        </p:txBody>
      </p:sp>
      <p:sp>
        <p:nvSpPr>
          <p:cNvPr id="76" name="Textfeld 75">
            <a:extLst>
              <a:ext uri="{FF2B5EF4-FFF2-40B4-BE49-F238E27FC236}">
                <a16:creationId xmlns:a16="http://schemas.microsoft.com/office/drawing/2014/main" id="{ED218A10-913E-4C41-8B05-F94F41E8E4CF}"/>
              </a:ext>
            </a:extLst>
          </p:cNvPr>
          <p:cNvSpPr txBox="1"/>
          <p:nvPr/>
        </p:nvSpPr>
        <p:spPr>
          <a:xfrm>
            <a:off x="4777849" y="4112840"/>
            <a:ext cx="1296000" cy="3600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504BAF"/>
                </a:solidFill>
                <a:latin typeface="Arial"/>
                <a:cs typeface="Arial"/>
              </a:rPr>
              <a:t>Polymer-based</a:t>
            </a:r>
            <a:r>
              <a:rPr kumimoji="0" lang="en-GB" sz="1000" b="0" i="0" u="none" strike="noStrike" kern="1200" cap="none" spc="0" normalizeH="0" baseline="0" noProof="0" dirty="0">
                <a:ln>
                  <a:noFill/>
                </a:ln>
                <a:solidFill>
                  <a:srgbClr val="504BAF"/>
                </a:solidFill>
                <a:effectLst/>
                <a:uLnTx/>
                <a:uFillTx/>
                <a:latin typeface="Arial"/>
                <a:cs typeface="Arial"/>
              </a:rPr>
              <a:t> </a:t>
            </a:r>
            <a:r>
              <a:rPr lang="en-GB" sz="1000" dirty="0">
                <a:solidFill>
                  <a:srgbClr val="504BAF"/>
                </a:solidFill>
                <a:latin typeface="Arial"/>
                <a:cs typeface="Arial"/>
              </a:rPr>
              <a:t>high-barrier</a:t>
            </a:r>
            <a:r>
              <a:rPr kumimoji="0" lang="en-GB" sz="1000" b="0" i="0" u="none" strike="noStrike" kern="1200" cap="none" spc="0" normalizeH="0" baseline="0" noProof="0" dirty="0">
                <a:ln>
                  <a:noFill/>
                </a:ln>
                <a:solidFill>
                  <a:srgbClr val="504BAF"/>
                </a:solidFill>
                <a:effectLst/>
                <a:uLnTx/>
                <a:uFillTx/>
                <a:latin typeface="Arial"/>
                <a:cs typeface="Arial"/>
              </a:rPr>
              <a:t> coating</a:t>
            </a:r>
          </a:p>
        </p:txBody>
      </p:sp>
      <p:sp>
        <p:nvSpPr>
          <p:cNvPr id="77" name="Textfeld 76">
            <a:extLst>
              <a:ext uri="{FF2B5EF4-FFF2-40B4-BE49-F238E27FC236}">
                <a16:creationId xmlns:a16="http://schemas.microsoft.com/office/drawing/2014/main" id="{C65BD642-630F-442B-BF26-33816B2636AC}"/>
              </a:ext>
            </a:extLst>
          </p:cNvPr>
          <p:cNvSpPr txBox="1"/>
          <p:nvPr/>
        </p:nvSpPr>
        <p:spPr>
          <a:xfrm>
            <a:off x="7664149" y="3740648"/>
            <a:ext cx="1296000" cy="2160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27DE1"/>
                </a:solidFill>
                <a:effectLst/>
                <a:uLnTx/>
                <a:uFillTx/>
                <a:latin typeface="Arial" panose="020B0604020202020204" pitchFamily="34" charset="0"/>
                <a:ea typeface="+mn-ea"/>
                <a:cs typeface="Arial" panose="020B0604020202020204" pitchFamily="34" charset="0"/>
              </a:rPr>
              <a:t>Print coating</a:t>
            </a:r>
          </a:p>
        </p:txBody>
      </p:sp>
      <p:sp>
        <p:nvSpPr>
          <p:cNvPr id="78" name="Textfeld 77">
            <a:extLst>
              <a:ext uri="{FF2B5EF4-FFF2-40B4-BE49-F238E27FC236}">
                <a16:creationId xmlns:a16="http://schemas.microsoft.com/office/drawing/2014/main" id="{012443B3-1065-46D5-A321-73B4DE6EE9CD}"/>
              </a:ext>
            </a:extLst>
          </p:cNvPr>
          <p:cNvSpPr txBox="1"/>
          <p:nvPr/>
        </p:nvSpPr>
        <p:spPr>
          <a:xfrm>
            <a:off x="7664149" y="3923194"/>
            <a:ext cx="1296000" cy="2160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57B8"/>
                </a:solidFill>
                <a:effectLst/>
                <a:uLnTx/>
                <a:uFillTx/>
                <a:latin typeface="Arial" panose="020B0604020202020204" pitchFamily="34" charset="0"/>
                <a:ea typeface="+mn-ea"/>
                <a:cs typeface="Arial" panose="020B0604020202020204" pitchFamily="34" charset="0"/>
              </a:rPr>
              <a:t>Paper</a:t>
            </a:r>
          </a:p>
        </p:txBody>
      </p:sp>
      <p:sp>
        <p:nvSpPr>
          <p:cNvPr id="79" name="Textfeld 78">
            <a:extLst>
              <a:ext uri="{FF2B5EF4-FFF2-40B4-BE49-F238E27FC236}">
                <a16:creationId xmlns:a16="http://schemas.microsoft.com/office/drawing/2014/main" id="{92367331-84F8-4F54-8972-8D24FA28AD34}"/>
              </a:ext>
            </a:extLst>
          </p:cNvPr>
          <p:cNvSpPr txBox="1"/>
          <p:nvPr/>
        </p:nvSpPr>
        <p:spPr>
          <a:xfrm>
            <a:off x="7664149" y="4112840"/>
            <a:ext cx="1296000" cy="360000"/>
          </a:xfrm>
          <a:prstGeom prst="rect">
            <a:avLst/>
          </a:prstGeom>
          <a:noFill/>
          <a:ln>
            <a:noFill/>
          </a:ln>
        </p:spPr>
        <p:txBody>
          <a:bodyPr wrap="square" lIns="0" tIns="0" rIns="0" bIns="0" rtlCol="0" anchor="t">
            <a:noAutofit/>
          </a:bodyPr>
          <a:lstStyle/>
          <a:p>
            <a:pPr>
              <a:defRPr/>
            </a:pPr>
            <a:r>
              <a:rPr lang="en-GB" sz="1000" dirty="0">
                <a:solidFill>
                  <a:srgbClr val="27BDCA"/>
                </a:solidFill>
                <a:latin typeface="Arial"/>
                <a:cs typeface="Arial"/>
              </a:rPr>
              <a:t>Polymer-based</a:t>
            </a:r>
            <a:r>
              <a:rPr kumimoji="0" lang="en-GB" sz="1000" b="0" i="0" u="none" strike="noStrike" kern="1200" cap="none" spc="0" normalizeH="0" baseline="0" noProof="0" dirty="0">
                <a:ln>
                  <a:noFill/>
                </a:ln>
                <a:solidFill>
                  <a:srgbClr val="27BDCA"/>
                </a:solidFill>
                <a:effectLst/>
                <a:uLnTx/>
                <a:uFillTx/>
                <a:latin typeface="Arial"/>
                <a:cs typeface="Arial"/>
              </a:rPr>
              <a:t> </a:t>
            </a:r>
            <a:br>
              <a:rPr lang="en-GB" sz="1000"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lang="en-GB" sz="1000" dirty="0">
                <a:solidFill>
                  <a:srgbClr val="27BDCA"/>
                </a:solidFill>
                <a:latin typeface="Arial"/>
                <a:cs typeface="Arial"/>
              </a:rPr>
              <a:t>high-barrier </a:t>
            </a:r>
            <a:r>
              <a:rPr kumimoji="0" lang="en-GB" sz="1000" b="0" i="0" u="none" strike="noStrike" kern="1200" cap="none" spc="0" normalizeH="0" baseline="0" noProof="0" dirty="0">
                <a:ln>
                  <a:noFill/>
                </a:ln>
                <a:solidFill>
                  <a:srgbClr val="27BDCA"/>
                </a:solidFill>
                <a:effectLst/>
                <a:uLnTx/>
                <a:uFillTx/>
                <a:latin typeface="Arial"/>
                <a:cs typeface="Arial"/>
              </a:rPr>
              <a:t>coating</a:t>
            </a:r>
            <a:r>
              <a:rPr lang="en-GB" sz="1000" dirty="0">
                <a:solidFill>
                  <a:srgbClr val="27BDCA"/>
                </a:solidFill>
                <a:latin typeface="Arial"/>
                <a:cs typeface="Arial"/>
              </a:rPr>
              <a:t> </a:t>
            </a:r>
            <a:endParaRPr kumimoji="0" lang="en-GB" sz="1000" b="0" i="0" u="none" strike="noStrike" kern="1200" cap="none" spc="0" normalizeH="0" baseline="0" noProof="0" dirty="0">
              <a:ln>
                <a:noFill/>
              </a:ln>
              <a:solidFill>
                <a:srgbClr val="27BDC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7BDCA"/>
                </a:solidFill>
                <a:effectLst/>
                <a:uLnTx/>
                <a:uFillTx/>
                <a:latin typeface="Arial" panose="020B0604020202020204" pitchFamily="34" charset="0"/>
                <a:ea typeface="+mn-ea"/>
                <a:cs typeface="Arial" panose="020B0604020202020204" pitchFamily="34" charset="0"/>
              </a:rPr>
              <a:t>&gt;80% renewable sources</a:t>
            </a:r>
          </a:p>
        </p:txBody>
      </p:sp>
      <p:sp>
        <p:nvSpPr>
          <p:cNvPr id="81" name="Gleichschenkliges Dreieck 122">
            <a:extLst>
              <a:ext uri="{FF2B5EF4-FFF2-40B4-BE49-F238E27FC236}">
                <a16:creationId xmlns:a16="http://schemas.microsoft.com/office/drawing/2014/main" id="{BCC2E5B2-8784-4CD2-A278-C7380D784510}"/>
              </a:ext>
            </a:extLst>
          </p:cNvPr>
          <p:cNvSpPr/>
          <p:nvPr/>
        </p:nvSpPr>
        <p:spPr>
          <a:xfrm rot="5400000">
            <a:off x="9896627" y="4547278"/>
            <a:ext cx="354047" cy="296683"/>
          </a:xfrm>
          <a:custGeom>
            <a:avLst/>
            <a:gdLst>
              <a:gd name="connsiteX0" fmla="*/ 0 w 821876"/>
              <a:gd name="connsiteY0" fmla="*/ 708514 h 708514"/>
              <a:gd name="connsiteX1" fmla="*/ 410938 w 821876"/>
              <a:gd name="connsiteY1" fmla="*/ 0 h 708514"/>
              <a:gd name="connsiteX2" fmla="*/ 821876 w 821876"/>
              <a:gd name="connsiteY2" fmla="*/ 708514 h 708514"/>
              <a:gd name="connsiteX3" fmla="*/ 0 w 821876"/>
              <a:gd name="connsiteY3" fmla="*/ 708514 h 708514"/>
              <a:gd name="connsiteX0" fmla="*/ 0 w 821876"/>
              <a:gd name="connsiteY0" fmla="*/ 708514 h 799954"/>
              <a:gd name="connsiteX1" fmla="*/ 410938 w 821876"/>
              <a:gd name="connsiteY1" fmla="*/ 0 h 799954"/>
              <a:gd name="connsiteX2" fmla="*/ 821876 w 821876"/>
              <a:gd name="connsiteY2" fmla="*/ 708514 h 799954"/>
              <a:gd name="connsiteX3" fmla="*/ 91440 w 821876"/>
              <a:gd name="connsiteY3" fmla="*/ 799954 h 799954"/>
              <a:gd name="connsiteX0" fmla="*/ 0 w 821876"/>
              <a:gd name="connsiteY0" fmla="*/ 708514 h 708514"/>
              <a:gd name="connsiteX1" fmla="*/ 410938 w 821876"/>
              <a:gd name="connsiteY1" fmla="*/ 0 h 708514"/>
              <a:gd name="connsiteX2" fmla="*/ 821876 w 821876"/>
              <a:gd name="connsiteY2" fmla="*/ 708514 h 708514"/>
            </a:gdLst>
            <a:ahLst/>
            <a:cxnLst>
              <a:cxn ang="0">
                <a:pos x="connsiteX0" y="connsiteY0"/>
              </a:cxn>
              <a:cxn ang="0">
                <a:pos x="connsiteX1" y="connsiteY1"/>
              </a:cxn>
              <a:cxn ang="0">
                <a:pos x="connsiteX2" y="connsiteY2"/>
              </a:cxn>
            </a:cxnLst>
            <a:rect l="l" t="t" r="r" b="b"/>
            <a:pathLst>
              <a:path w="821876" h="708514">
                <a:moveTo>
                  <a:pt x="0" y="708514"/>
                </a:moveTo>
                <a:lnTo>
                  <a:pt x="410938" y="0"/>
                </a:lnTo>
                <a:lnTo>
                  <a:pt x="821876" y="708514"/>
                </a:lnTo>
              </a:path>
            </a:pathLst>
          </a:cu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6C31"/>
              </a:solidFill>
              <a:effectLst/>
              <a:uLnTx/>
              <a:uFillTx/>
              <a:latin typeface="Arial" panose="02040502050405020303"/>
              <a:ea typeface="+mn-ea"/>
              <a:cs typeface="+mn-cs"/>
            </a:endParaRPr>
          </a:p>
        </p:txBody>
      </p:sp>
      <p:sp>
        <p:nvSpPr>
          <p:cNvPr id="82" name="Textfeld 81">
            <a:extLst>
              <a:ext uri="{FF2B5EF4-FFF2-40B4-BE49-F238E27FC236}">
                <a16:creationId xmlns:a16="http://schemas.microsoft.com/office/drawing/2014/main" id="{E9CBD6E3-176A-4FE3-A96A-9B6804965E04}"/>
              </a:ext>
            </a:extLst>
          </p:cNvPr>
          <p:cNvSpPr txBox="1"/>
          <p:nvPr/>
        </p:nvSpPr>
        <p:spPr>
          <a:xfrm>
            <a:off x="9073031" y="2815758"/>
            <a:ext cx="2847598" cy="461665"/>
          </a:xfrm>
          <a:prstGeom prst="rect">
            <a:avLst/>
          </a:prstGeom>
          <a:noFill/>
        </p:spPr>
        <p:txBody>
          <a:bodyPr wrap="none" l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A616E"/>
                </a:solidFill>
                <a:effectLst/>
                <a:uLnTx/>
                <a:uFillTx/>
                <a:latin typeface="Arial" panose="020B0604020202020204" pitchFamily="34" charset="0"/>
                <a:ea typeface="+mn-ea"/>
                <a:cs typeface="Arial" panose="020B0604020202020204" pitchFamily="34" charset="0"/>
              </a:rPr>
              <a:t>Generation 4</a:t>
            </a:r>
          </a:p>
        </p:txBody>
      </p:sp>
      <p:sp>
        <p:nvSpPr>
          <p:cNvPr id="83" name="Textfeld 82">
            <a:extLst>
              <a:ext uri="{FF2B5EF4-FFF2-40B4-BE49-F238E27FC236}">
                <a16:creationId xmlns:a16="http://schemas.microsoft.com/office/drawing/2014/main" id="{0B8A1A55-5C69-4D62-8033-DEEA31DA17D0}"/>
              </a:ext>
            </a:extLst>
          </p:cNvPr>
          <p:cNvSpPr txBox="1"/>
          <p:nvPr/>
        </p:nvSpPr>
        <p:spPr>
          <a:xfrm>
            <a:off x="10278300" y="3270038"/>
            <a:ext cx="1780618" cy="2851162"/>
          </a:xfrm>
          <a:prstGeom prst="rect">
            <a:avLst/>
          </a:prstGeom>
          <a:solidFill>
            <a:schemeClr val="bg1"/>
          </a:solidFill>
        </p:spPr>
        <p:txBody>
          <a:bodyPr wrap="none" lIns="48000" rIns="4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a:ln>
                <a:noFill/>
              </a:ln>
              <a:solidFill>
                <a:srgbClr val="006C31"/>
              </a:solidFill>
              <a:effectLst/>
              <a:uLnTx/>
              <a:uFillTx/>
              <a:latin typeface="Arial" panose="02040502050405020303"/>
              <a:ea typeface="+mn-ea"/>
              <a:cs typeface="+mn-cs"/>
            </a:endParaRPr>
          </a:p>
        </p:txBody>
      </p:sp>
      <p:sp>
        <p:nvSpPr>
          <p:cNvPr id="84" name="Textfeld 83">
            <a:extLst>
              <a:ext uri="{FF2B5EF4-FFF2-40B4-BE49-F238E27FC236}">
                <a16:creationId xmlns:a16="http://schemas.microsoft.com/office/drawing/2014/main" id="{F4BFA564-A45F-44BB-8419-EA65A26319A9}"/>
              </a:ext>
            </a:extLst>
          </p:cNvPr>
          <p:cNvSpPr txBox="1"/>
          <p:nvPr/>
        </p:nvSpPr>
        <p:spPr>
          <a:xfrm>
            <a:off x="10550186" y="3740648"/>
            <a:ext cx="1296000" cy="2160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27DE1"/>
                </a:solidFill>
                <a:effectLst/>
                <a:uLnTx/>
                <a:uFillTx/>
                <a:latin typeface="Arial" panose="020B0604020202020204" pitchFamily="34" charset="0"/>
                <a:ea typeface="+mn-ea"/>
                <a:cs typeface="Arial" panose="020B0604020202020204" pitchFamily="34" charset="0"/>
              </a:rPr>
              <a:t>Print coating</a:t>
            </a:r>
          </a:p>
        </p:txBody>
      </p:sp>
      <p:sp>
        <p:nvSpPr>
          <p:cNvPr id="85" name="Textfeld 84">
            <a:extLst>
              <a:ext uri="{FF2B5EF4-FFF2-40B4-BE49-F238E27FC236}">
                <a16:creationId xmlns:a16="http://schemas.microsoft.com/office/drawing/2014/main" id="{0FC46C07-CA94-4C08-A2BF-1C10C4CF7C20}"/>
              </a:ext>
            </a:extLst>
          </p:cNvPr>
          <p:cNvSpPr txBox="1"/>
          <p:nvPr/>
        </p:nvSpPr>
        <p:spPr>
          <a:xfrm>
            <a:off x="10550186" y="3923194"/>
            <a:ext cx="1296000" cy="216000"/>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57B8"/>
                </a:solidFill>
                <a:effectLst/>
                <a:uLnTx/>
                <a:uFillTx/>
                <a:latin typeface="Arial" panose="020B0604020202020204" pitchFamily="34" charset="0"/>
                <a:ea typeface="+mn-ea"/>
                <a:cs typeface="Arial" panose="020B0604020202020204" pitchFamily="34" charset="0"/>
              </a:rPr>
              <a:t>Paper</a:t>
            </a:r>
          </a:p>
        </p:txBody>
      </p:sp>
      <p:sp>
        <p:nvSpPr>
          <p:cNvPr id="86" name="Textfeld 85">
            <a:extLst>
              <a:ext uri="{FF2B5EF4-FFF2-40B4-BE49-F238E27FC236}">
                <a16:creationId xmlns:a16="http://schemas.microsoft.com/office/drawing/2014/main" id="{12FC2868-409E-44DF-B90B-9B1A68A918DD}"/>
              </a:ext>
            </a:extLst>
          </p:cNvPr>
          <p:cNvSpPr txBox="1"/>
          <p:nvPr/>
        </p:nvSpPr>
        <p:spPr>
          <a:xfrm>
            <a:off x="10550186" y="4112840"/>
            <a:ext cx="1296000" cy="1382341"/>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A616E"/>
                </a:solidFill>
                <a:effectLst/>
                <a:uLnTx/>
                <a:uFillTx/>
                <a:latin typeface="Arial" panose="020B0604020202020204" pitchFamily="34" charset="0"/>
                <a:ea typeface="+mn-ea"/>
                <a:cs typeface="Arial" panose="020B0604020202020204" pitchFamily="34" charset="0"/>
              </a:rPr>
              <a:t>Continuous further development on </a:t>
            </a:r>
            <a:br>
              <a:rPr kumimoji="0" lang="en-GB" sz="1000" b="0" i="0" u="none" strike="noStrike" kern="1200" cap="none" spc="0" normalizeH="0" baseline="0" noProof="0" dirty="0">
                <a:ln>
                  <a:noFill/>
                </a:ln>
                <a:solidFill>
                  <a:srgbClr val="0A616E"/>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0A616E"/>
                </a:solidFill>
                <a:effectLst/>
                <a:uLnTx/>
                <a:uFillTx/>
                <a:latin typeface="Arial" panose="020B0604020202020204" pitchFamily="34" charset="0"/>
                <a:ea typeface="+mn-ea"/>
                <a:cs typeface="Arial" panose="020B0604020202020204" pitchFamily="34" charset="0"/>
              </a:rPr>
              <a:t>product portfolio</a:t>
            </a:r>
          </a:p>
        </p:txBody>
      </p:sp>
      <p:sp>
        <p:nvSpPr>
          <p:cNvPr id="90" name="Inhaltsplatzhalter 17">
            <a:extLst>
              <a:ext uri="{FF2B5EF4-FFF2-40B4-BE49-F238E27FC236}">
                <a16:creationId xmlns:a16="http://schemas.microsoft.com/office/drawing/2014/main" id="{06D93754-8818-4487-BCBF-F398778AFEB4}"/>
              </a:ext>
            </a:extLst>
          </p:cNvPr>
          <p:cNvSpPr txBox="1">
            <a:spLocks/>
          </p:cNvSpPr>
          <p:nvPr/>
        </p:nvSpPr>
        <p:spPr>
          <a:xfrm>
            <a:off x="795817" y="1844143"/>
            <a:ext cx="10546502" cy="917976"/>
          </a:xfrm>
          <a:prstGeom prst="rect">
            <a:avLst/>
          </a:prstGeom>
        </p:spPr>
        <p:txBody>
          <a:bodyPr vert="horz" lIns="0" tIns="0" rIns="0" bIns="0" rtlCol="0" anchor="t">
            <a:noAutofit/>
          </a:bodyPr>
          <a:lstStyle>
            <a:lvl1pPr marL="0" indent="0" algn="l" defTabSz="914354" rtl="0" eaLnBrk="1" latinLnBrk="0" hangingPunct="1">
              <a:lnSpc>
                <a:spcPct val="100000"/>
              </a:lnSpc>
              <a:spcBef>
                <a:spcPts val="0"/>
              </a:spcBef>
              <a:spcAft>
                <a:spcPts val="1000"/>
              </a:spcAft>
              <a:buFont typeface="Calisto MT" panose="020B0604020202020204" pitchFamily="34" charset="0"/>
              <a:buNone/>
              <a:defRPr sz="1800" b="1" i="0" kern="1200">
                <a:solidFill>
                  <a:schemeClr val="tx1"/>
                </a:solidFill>
                <a:latin typeface="Arial" panose="020B0604020202020204" pitchFamily="34" charset="0"/>
                <a:ea typeface="Arial" panose="020B0504020202020204" pitchFamily="34" charset="0"/>
                <a:cs typeface="Arial" panose="020B0504020202020204" pitchFamily="34" charset="0"/>
              </a:defRPr>
            </a:lvl1pPr>
            <a:lvl2pPr marL="146296" indent="-150276" algn="l" defTabSz="914354" rtl="0" eaLnBrk="1" latinLnBrk="0" hangingPunct="1">
              <a:lnSpc>
                <a:spcPct val="100000"/>
              </a:lnSpc>
              <a:spcBef>
                <a:spcPts val="0"/>
              </a:spcBef>
              <a:spcAft>
                <a:spcPts val="1000"/>
              </a:spcAft>
              <a:buFont typeface="Calisto MT"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85214" indent="-143927" algn="l" defTabSz="914354" rtl="0" eaLnBrk="1" latinLnBrk="0" hangingPunct="1">
              <a:lnSpc>
                <a:spcPct val="100000"/>
              </a:lnSpc>
              <a:spcBef>
                <a:spcPts val="0"/>
              </a:spcBef>
              <a:spcAft>
                <a:spcPts val="1000"/>
              </a:spcAft>
              <a:buFont typeface="Calisto MT"/>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46296" indent="-150276" algn="l" defTabSz="914354" rtl="0" eaLnBrk="1" latinLnBrk="0" hangingPunct="1">
              <a:lnSpc>
                <a:spcPct val="100000"/>
              </a:lnSpc>
              <a:spcBef>
                <a:spcPts val="0"/>
              </a:spcBef>
              <a:spcAft>
                <a:spcPts val="1000"/>
              </a:spcAft>
              <a:buFont typeface="Calisto MT"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46296" indent="-150276" algn="l" defTabSz="914354" rtl="0" eaLnBrk="1" latinLnBrk="0" hangingPunct="1">
              <a:lnSpc>
                <a:spcPct val="100000"/>
              </a:lnSpc>
              <a:spcBef>
                <a:spcPts val="0"/>
              </a:spcBef>
              <a:spcAft>
                <a:spcPts val="1000"/>
              </a:spcAft>
              <a:buFont typeface="Calisto MT" panose="020B0604020202020204" pitchFamily="34" charset="0"/>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474" indent="-228589" algn="l" defTabSz="914354" rtl="0" eaLnBrk="1" latinLnBrk="0" hangingPunct="1">
              <a:lnSpc>
                <a:spcPct val="90000"/>
              </a:lnSpc>
              <a:spcBef>
                <a:spcPts val="500"/>
              </a:spcBef>
              <a:buFont typeface="Calisto MT"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Calisto MT"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Calisto MT"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Calisto MT" panose="020B0604020202020204" pitchFamily="34" charset="0"/>
              <a:buChar char="•"/>
              <a:defRPr sz="1800" kern="1200">
                <a:solidFill>
                  <a:schemeClr val="tx1"/>
                </a:solidFill>
                <a:latin typeface="+mn-lt"/>
                <a:ea typeface="+mn-ea"/>
                <a:cs typeface="+mn-cs"/>
              </a:defRPr>
            </a:lvl9pPr>
          </a:lstStyle>
          <a:p>
            <a:pPr marL="0" marR="0" lvl="1" indent="0" algn="l" defTabSz="914354" rtl="0" eaLnBrk="1" fontAlgn="auto" latinLnBrk="0" hangingPunct="1">
              <a:lnSpc>
                <a:spcPct val="100000"/>
              </a:lnSpc>
              <a:spcBef>
                <a:spcPts val="600"/>
              </a:spcBef>
              <a:spcAft>
                <a:spcPts val="600"/>
              </a:spcAft>
              <a:buClrTx/>
              <a:buSzTx/>
              <a:buFont typeface="Calisto MT" panose="020B0604020202020204" pitchFamily="34" charset="0"/>
              <a:buNone/>
              <a:tabLst/>
              <a:defRPr/>
            </a:pPr>
            <a:r>
              <a:rPr kumimoji="0" lang="en-US" sz="2400" b="1" i="0" u="none" strike="noStrike" kern="1200" cap="none" spc="0" normalizeH="0" baseline="0" noProof="0" dirty="0">
                <a:ln>
                  <a:noFill/>
                </a:ln>
                <a:solidFill>
                  <a:srgbClr val="0057B8"/>
                </a:solidFill>
                <a:effectLst/>
                <a:uLnTx/>
                <a:uFillTx/>
                <a:latin typeface="Arial" panose="020B0604020202020204" pitchFamily="34" charset="0"/>
                <a:cs typeface="Arial" panose="020B0604020202020204" pitchFamily="34" charset="0"/>
              </a:rPr>
              <a:t>The key target:</a:t>
            </a:r>
          </a:p>
          <a:p>
            <a:pPr marL="0" marR="0" lvl="1" indent="0" algn="l" defTabSz="914354" rtl="0" eaLnBrk="1" fontAlgn="auto" latinLnBrk="0" hangingPunct="1">
              <a:lnSpc>
                <a:spcPct val="100000"/>
              </a:lnSpc>
              <a:spcBef>
                <a:spcPts val="600"/>
              </a:spcBef>
              <a:spcAft>
                <a:spcPts val="600"/>
              </a:spcAft>
              <a:buClrTx/>
              <a:buSzTx/>
              <a:buFont typeface="Calisto MT"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a:cs typeface="Arial"/>
              </a:rPr>
              <a:t>Transformation from non-recyclable multi-layer films to recyclable </a:t>
            </a:r>
            <a:r>
              <a:rPr lang="en-US" dirty="0">
                <a:solidFill>
                  <a:srgbClr val="000000"/>
                </a:solidFill>
                <a:latin typeface="Arial"/>
                <a:cs typeface="Arial"/>
              </a:rPr>
              <a:t>high-barrier</a:t>
            </a:r>
            <a:r>
              <a:rPr kumimoji="0" lang="en-US" sz="1800" b="0" i="0" u="none" strike="noStrike" kern="1200" cap="none" spc="0" normalizeH="0" baseline="0" noProof="0" dirty="0">
                <a:ln>
                  <a:noFill/>
                </a:ln>
                <a:solidFill>
                  <a:srgbClr val="000000"/>
                </a:solidFill>
                <a:effectLst/>
                <a:uLnTx/>
                <a:uFillTx/>
                <a:latin typeface="Arial"/>
                <a:cs typeface="Arial"/>
              </a:rPr>
              <a:t> mono-papers</a:t>
            </a:r>
            <a:endParaRPr lang="en-US" sz="1800" b="0" i="0" u="none" strike="noStrike" kern="1200" cap="none" spc="0" normalizeH="0" baseline="0" noProof="0" dirty="0">
              <a:ln>
                <a:noFill/>
              </a:ln>
              <a:solidFill>
                <a:srgbClr val="000000"/>
              </a:solidFill>
              <a:effectLst/>
              <a:uLnTx/>
              <a:uFillTx/>
              <a:latin typeface="Arial"/>
              <a:cs typeface="Arial"/>
            </a:endParaRPr>
          </a:p>
        </p:txBody>
      </p:sp>
      <p:grpSp>
        <p:nvGrpSpPr>
          <p:cNvPr id="44" name="Gruppieren 43">
            <a:extLst>
              <a:ext uri="{FF2B5EF4-FFF2-40B4-BE49-F238E27FC236}">
                <a16:creationId xmlns:a16="http://schemas.microsoft.com/office/drawing/2014/main" id="{F2B59FA8-EE84-4545-A16D-0E1C82531E7B}"/>
              </a:ext>
            </a:extLst>
          </p:cNvPr>
          <p:cNvGrpSpPr/>
          <p:nvPr/>
        </p:nvGrpSpPr>
        <p:grpSpPr>
          <a:xfrm>
            <a:off x="3187549" y="2913662"/>
            <a:ext cx="5772600" cy="2491910"/>
            <a:chOff x="3206338" y="2748335"/>
            <a:chExt cx="5772600" cy="2491910"/>
          </a:xfrm>
        </p:grpSpPr>
        <p:cxnSp>
          <p:nvCxnSpPr>
            <p:cNvPr id="92" name="Gerader Verbinder 91">
              <a:extLst>
                <a:ext uri="{FF2B5EF4-FFF2-40B4-BE49-F238E27FC236}">
                  <a16:creationId xmlns:a16="http://schemas.microsoft.com/office/drawing/2014/main" id="{4E869575-D254-4FFD-96C8-24429F822F06}"/>
                </a:ext>
              </a:extLst>
            </p:cNvPr>
            <p:cNvCxnSpPr/>
            <p:nvPr/>
          </p:nvCxnSpPr>
          <p:spPr>
            <a:xfrm>
              <a:off x="8978938" y="2748335"/>
              <a:ext cx="0" cy="24919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0696F1AC-7276-43A9-A88B-9533A7B9F931}"/>
                </a:ext>
              </a:extLst>
            </p:cNvPr>
            <p:cNvCxnSpPr/>
            <p:nvPr/>
          </p:nvCxnSpPr>
          <p:spPr>
            <a:xfrm>
              <a:off x="6092638" y="2748335"/>
              <a:ext cx="0" cy="24919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F5FBE272-2F8A-4DF2-8C9D-BBC636D05785}"/>
                </a:ext>
              </a:extLst>
            </p:cNvPr>
            <p:cNvCxnSpPr/>
            <p:nvPr/>
          </p:nvCxnSpPr>
          <p:spPr>
            <a:xfrm>
              <a:off x="3206338" y="2748335"/>
              <a:ext cx="0" cy="24919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7AD7A233-D80B-46AF-866B-144443A936D1}"/>
              </a:ext>
            </a:extLst>
          </p:cNvPr>
          <p:cNvGrpSpPr>
            <a:grpSpLocks noChangeAspect="1"/>
          </p:cNvGrpSpPr>
          <p:nvPr/>
        </p:nvGrpSpPr>
        <p:grpSpPr>
          <a:xfrm>
            <a:off x="307974" y="3499123"/>
            <a:ext cx="10059662" cy="1222684"/>
            <a:chOff x="326761" y="2993541"/>
            <a:chExt cx="11245388" cy="1366800"/>
          </a:xfrm>
        </p:grpSpPr>
        <p:pic>
          <p:nvPicPr>
            <p:cNvPr id="70" name="Grafik 69">
              <a:extLst>
                <a:ext uri="{FF2B5EF4-FFF2-40B4-BE49-F238E27FC236}">
                  <a16:creationId xmlns:a16="http://schemas.microsoft.com/office/drawing/2014/main" id="{EA176621-B06C-4953-8DA7-DCCE0F8652E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761" y="2993541"/>
              <a:ext cx="1447200" cy="1366800"/>
            </a:xfrm>
            <a:prstGeom prst="rect">
              <a:avLst/>
            </a:prstGeom>
          </p:spPr>
        </p:pic>
        <p:pic>
          <p:nvPicPr>
            <p:cNvPr id="73" name="Grafik 72">
              <a:extLst>
                <a:ext uri="{FF2B5EF4-FFF2-40B4-BE49-F238E27FC236}">
                  <a16:creationId xmlns:a16="http://schemas.microsoft.com/office/drawing/2014/main" id="{F1F5FBAB-137D-4365-9F20-C9915FF45D4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68011" y="2993541"/>
              <a:ext cx="1447121" cy="1093381"/>
            </a:xfrm>
            <a:prstGeom prst="rect">
              <a:avLst/>
            </a:prstGeom>
          </p:spPr>
        </p:pic>
        <p:pic>
          <p:nvPicPr>
            <p:cNvPr id="88" name="Grafik 87">
              <a:extLst>
                <a:ext uri="{FF2B5EF4-FFF2-40B4-BE49-F238E27FC236}">
                  <a16:creationId xmlns:a16="http://schemas.microsoft.com/office/drawing/2014/main" id="{4E993A7C-E6BA-4FFD-A5CC-C31EC29D068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6897910" y="2993541"/>
              <a:ext cx="1447200" cy="1093440"/>
            </a:xfrm>
            <a:prstGeom prst="rect">
              <a:avLst/>
            </a:prstGeom>
          </p:spPr>
        </p:pic>
        <p:pic>
          <p:nvPicPr>
            <p:cNvPr id="89" name="Grafik 88">
              <a:extLst>
                <a:ext uri="{FF2B5EF4-FFF2-40B4-BE49-F238E27FC236}">
                  <a16:creationId xmlns:a16="http://schemas.microsoft.com/office/drawing/2014/main" id="{18D8F837-8995-4400-922D-0B785154D12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flipH="1">
              <a:off x="10124950" y="2993541"/>
              <a:ext cx="1447199" cy="1093440"/>
            </a:xfrm>
            <a:prstGeom prst="rect">
              <a:avLst/>
            </a:prstGeom>
          </p:spPr>
        </p:pic>
      </p:grpSp>
      <p:sp>
        <p:nvSpPr>
          <p:cNvPr id="87" name="Pfeil: nach rechts 86">
            <a:extLst>
              <a:ext uri="{FF2B5EF4-FFF2-40B4-BE49-F238E27FC236}">
                <a16:creationId xmlns:a16="http://schemas.microsoft.com/office/drawing/2014/main" id="{A10AD860-BCEE-4FC8-8C78-167E33D5DFEB}"/>
              </a:ext>
            </a:extLst>
          </p:cNvPr>
          <p:cNvSpPr/>
          <p:nvPr/>
        </p:nvSpPr>
        <p:spPr>
          <a:xfrm>
            <a:off x="301249" y="5256447"/>
            <a:ext cx="11545200" cy="808048"/>
          </a:xfrm>
          <a:prstGeom prst="rightArrow">
            <a:avLst/>
          </a:prstGeom>
          <a:gradFill flip="none" rotWithShape="1">
            <a:gsLst>
              <a:gs pos="0">
                <a:schemeClr val="accent1">
                  <a:lumMod val="11000"/>
                  <a:lumOff val="89000"/>
                </a:schemeClr>
              </a:gs>
              <a:gs pos="37000">
                <a:schemeClr val="accent5"/>
              </a:gs>
              <a:gs pos="6800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Ins="137160" bIns="0" rtlCol="0" anchor="ct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B0504020202020204" pitchFamily="34" charset="0"/>
              <a:cs typeface="Arial" panose="020B0604020202020204" pitchFamily="34" charset="0"/>
            </a:endParaRPr>
          </a:p>
        </p:txBody>
      </p:sp>
      <p:sp>
        <p:nvSpPr>
          <p:cNvPr id="43" name="Rechteck 42">
            <a:extLst>
              <a:ext uri="{FF2B5EF4-FFF2-40B4-BE49-F238E27FC236}">
                <a16:creationId xmlns:a16="http://schemas.microsoft.com/office/drawing/2014/main" id="{7FA65D8D-4040-4CC8-943B-BC39418681E2}"/>
              </a:ext>
            </a:extLst>
          </p:cNvPr>
          <p:cNvSpPr/>
          <p:nvPr/>
        </p:nvSpPr>
        <p:spPr>
          <a:xfrm>
            <a:off x="3195836" y="5535336"/>
            <a:ext cx="28780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B0504020202020204" pitchFamily="34" charset="0"/>
                <a:cs typeface="Arial" panose="020B0604020202020204" pitchFamily="34" charset="0"/>
              </a:rPr>
              <a:t>2015-2020</a:t>
            </a:r>
            <a:endParaRPr kumimoji="0" lang="de-DE" sz="1600" b="0" i="0" u="none" strike="noStrike" kern="1200" cap="none" spc="0" normalizeH="0" baseline="0" noProof="0" dirty="0">
              <a:ln>
                <a:noFill/>
              </a:ln>
              <a:solidFill>
                <a:srgbClr val="FFFFFF"/>
              </a:solidFill>
              <a:effectLst/>
              <a:uLnTx/>
              <a:uFillTx/>
              <a:latin typeface="Arial" panose="02040502050405020303"/>
              <a:ea typeface="+mn-ea"/>
              <a:cs typeface="+mn-cs"/>
            </a:endParaRPr>
          </a:p>
        </p:txBody>
      </p:sp>
      <p:sp>
        <p:nvSpPr>
          <p:cNvPr id="95" name="Rechteck 94">
            <a:extLst>
              <a:ext uri="{FF2B5EF4-FFF2-40B4-BE49-F238E27FC236}">
                <a16:creationId xmlns:a16="http://schemas.microsoft.com/office/drawing/2014/main" id="{7B26AC6F-158A-4429-8303-346362DBF340}"/>
              </a:ext>
            </a:extLst>
          </p:cNvPr>
          <p:cNvSpPr/>
          <p:nvPr/>
        </p:nvSpPr>
        <p:spPr>
          <a:xfrm>
            <a:off x="6073849" y="5535336"/>
            <a:ext cx="28863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B0504020202020204" pitchFamily="34" charset="0"/>
                <a:cs typeface="Arial" panose="020B0604020202020204" pitchFamily="34" charset="0"/>
              </a:rPr>
              <a:t>2020-2025</a:t>
            </a:r>
            <a:endParaRPr kumimoji="0" lang="de-DE" sz="1600" b="0" i="0" u="none" strike="noStrike" kern="1200" cap="none" spc="0" normalizeH="0" baseline="0" noProof="0" dirty="0">
              <a:ln>
                <a:noFill/>
              </a:ln>
              <a:solidFill>
                <a:srgbClr val="FFFFFF"/>
              </a:solidFill>
              <a:effectLst/>
              <a:uLnTx/>
              <a:uFillTx/>
              <a:latin typeface="Arial" panose="02040502050405020303"/>
              <a:ea typeface="+mn-ea"/>
              <a:cs typeface="+mn-cs"/>
            </a:endParaRPr>
          </a:p>
        </p:txBody>
      </p:sp>
      <p:sp>
        <p:nvSpPr>
          <p:cNvPr id="96" name="Rechteck 95">
            <a:extLst>
              <a:ext uri="{FF2B5EF4-FFF2-40B4-BE49-F238E27FC236}">
                <a16:creationId xmlns:a16="http://schemas.microsoft.com/office/drawing/2014/main" id="{B44B35BD-4896-4F78-8F4C-3E65CF2C30C6}"/>
              </a:ext>
            </a:extLst>
          </p:cNvPr>
          <p:cNvSpPr/>
          <p:nvPr/>
        </p:nvSpPr>
        <p:spPr>
          <a:xfrm>
            <a:off x="8960149" y="5535336"/>
            <a:ext cx="28863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B0504020202020204" pitchFamily="34" charset="0"/>
                <a:cs typeface="Arial" panose="020B0604020202020204" pitchFamily="34" charset="0"/>
              </a:rPr>
              <a:t>2025 and beyond</a:t>
            </a:r>
            <a:endParaRPr kumimoji="0" lang="de-DE" sz="1600" b="0" i="0" u="none" strike="noStrike" kern="1200" cap="none" spc="0" normalizeH="0" baseline="0" noProof="0" dirty="0">
              <a:ln>
                <a:noFill/>
              </a:ln>
              <a:solidFill>
                <a:srgbClr val="FFFFFF"/>
              </a:solidFill>
              <a:effectLst/>
              <a:uLnTx/>
              <a:uFillTx/>
              <a:latin typeface="Arial" panose="02040502050405020303"/>
              <a:ea typeface="+mn-ea"/>
              <a:cs typeface="+mn-cs"/>
            </a:endParaRPr>
          </a:p>
        </p:txBody>
      </p:sp>
      <p:pic>
        <p:nvPicPr>
          <p:cNvPr id="3" name="Graphic 2">
            <a:extLst>
              <a:ext uri="{FF2B5EF4-FFF2-40B4-BE49-F238E27FC236}">
                <a16:creationId xmlns:a16="http://schemas.microsoft.com/office/drawing/2014/main" id="{766BB249-45A3-3D70-9A3D-E169337E5C2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72953" y="6323504"/>
            <a:ext cx="1253695" cy="265352"/>
          </a:xfrm>
          <a:prstGeom prst="rect">
            <a:avLst/>
          </a:prstGeom>
        </p:spPr>
      </p:pic>
    </p:spTree>
    <p:extLst>
      <p:ext uri="{BB962C8B-B14F-4D97-AF65-F5344CB8AC3E}">
        <p14:creationId xmlns:p14="http://schemas.microsoft.com/office/powerpoint/2010/main" val="129576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2970C0-DCBA-01F5-7623-A94E4C44FFFA}"/>
              </a:ext>
            </a:extLst>
          </p:cNvPr>
          <p:cNvSpPr>
            <a:spLocks noGrp="1"/>
          </p:cNvSpPr>
          <p:nvPr>
            <p:ph type="title"/>
          </p:nvPr>
        </p:nvSpPr>
        <p:spPr>
          <a:xfrm>
            <a:off x="720212" y="518679"/>
            <a:ext cx="7359076" cy="776816"/>
          </a:xfrm>
        </p:spPr>
        <p:txBody>
          <a:bodyPr/>
          <a:lstStyle/>
          <a:p>
            <a:r>
              <a:rPr lang="de-DE" sz="3600" dirty="0" err="1"/>
              <a:t>Suitable</a:t>
            </a:r>
            <a:r>
              <a:rPr lang="de-DE" sz="3600" dirty="0"/>
              <a:t> </a:t>
            </a:r>
            <a:r>
              <a:rPr lang="de-DE" sz="3600" dirty="0" err="1"/>
              <a:t>for</a:t>
            </a:r>
            <a:r>
              <a:rPr lang="de-DE" sz="3600" dirty="0"/>
              <a:t> </a:t>
            </a:r>
            <a:r>
              <a:rPr lang="de-DE" sz="3600" dirty="0" err="1"/>
              <a:t>most</a:t>
            </a:r>
            <a:r>
              <a:rPr lang="de-DE" sz="3600" dirty="0"/>
              <a:t> of flexible </a:t>
            </a:r>
            <a:r>
              <a:rPr lang="de-DE" sz="3600" dirty="0" err="1"/>
              <a:t>packaging</a:t>
            </a:r>
            <a:r>
              <a:rPr lang="de-DE" sz="3600" dirty="0"/>
              <a:t> </a:t>
            </a:r>
            <a:r>
              <a:rPr lang="de-DE" sz="3600" dirty="0" err="1"/>
              <a:t>formats</a:t>
            </a:r>
            <a:r>
              <a:rPr lang="de-DE" sz="3600" dirty="0"/>
              <a:t> and </a:t>
            </a:r>
            <a:r>
              <a:rPr lang="de-DE" sz="3600" dirty="0" err="1"/>
              <a:t>applications</a:t>
            </a:r>
            <a:endParaRPr lang="de-DE" sz="3600" dirty="0"/>
          </a:p>
        </p:txBody>
      </p:sp>
      <p:pic>
        <p:nvPicPr>
          <p:cNvPr id="4" name="Picture 65">
            <a:extLst>
              <a:ext uri="{FF2B5EF4-FFF2-40B4-BE49-F238E27FC236}">
                <a16:creationId xmlns:a16="http://schemas.microsoft.com/office/drawing/2014/main" id="{2ABBEE66-DBFA-1B12-7991-54B01DFC6A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111"/>
          <a:stretch/>
        </p:blipFill>
        <p:spPr>
          <a:xfrm>
            <a:off x="7851986" y="1917318"/>
            <a:ext cx="4260412" cy="1600967"/>
          </a:xfrm>
          <a:prstGeom prst="rect">
            <a:avLst/>
          </a:prstGeom>
        </p:spPr>
      </p:pic>
      <p:pic>
        <p:nvPicPr>
          <p:cNvPr id="7" name="Picture 101">
            <a:extLst>
              <a:ext uri="{FF2B5EF4-FFF2-40B4-BE49-F238E27FC236}">
                <a16:creationId xmlns:a16="http://schemas.microsoft.com/office/drawing/2014/main" id="{C0619533-F224-EC9F-80A1-D5242E1B38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0922" y="4540982"/>
            <a:ext cx="2669492" cy="2188867"/>
          </a:xfrm>
          <a:prstGeom prst="rect">
            <a:avLst/>
          </a:prstGeom>
          <a:ln>
            <a:noFill/>
          </a:ln>
        </p:spPr>
      </p:pic>
      <p:sp>
        <p:nvSpPr>
          <p:cNvPr id="13" name="Textfeld 12">
            <a:extLst>
              <a:ext uri="{FF2B5EF4-FFF2-40B4-BE49-F238E27FC236}">
                <a16:creationId xmlns:a16="http://schemas.microsoft.com/office/drawing/2014/main" id="{5547922C-851C-AD31-656A-220C7AAFCE57}"/>
              </a:ext>
            </a:extLst>
          </p:cNvPr>
          <p:cNvSpPr txBox="1"/>
          <p:nvPr/>
        </p:nvSpPr>
        <p:spPr>
          <a:xfrm>
            <a:off x="7220864" y="4003866"/>
            <a:ext cx="4309344" cy="1603388"/>
          </a:xfrm>
          <a:prstGeom prst="rect">
            <a:avLst/>
          </a:prstGeom>
          <a:noFill/>
        </p:spPr>
        <p:txBody>
          <a:bodyPr wrap="square" lIns="91440" tIns="45720" rIns="91440" bIns="45720" anchor="t">
            <a:spAutoFit/>
          </a:bodyPr>
          <a:lstStyle/>
          <a:p>
            <a:pPr marL="342900" indent="-342900">
              <a:lnSpc>
                <a:spcPct val="105000"/>
              </a:lnSpc>
              <a:spcAft>
                <a:spcPts val="600"/>
              </a:spcAft>
              <a:buFont typeface="Symbol" panose="05050102010706020507" pitchFamily="18" charset="2"/>
              <a:buChar char=""/>
              <a:defRPr/>
            </a:pPr>
            <a:r>
              <a:rPr lang="en-GB" dirty="0">
                <a:solidFill>
                  <a:srgbClr val="323331"/>
                </a:solidFill>
                <a:latin typeface="Arial" panose="02040502050405020303"/>
                <a:ea typeface="Calibri" panose="020F0502020204030204" pitchFamily="34" charset="0"/>
                <a:cs typeface="Arial"/>
              </a:rPr>
              <a:t>Block </a:t>
            </a:r>
            <a:r>
              <a:rPr kumimoji="0" lang="en-GB" sz="1800" b="0" i="0" u="none" strike="noStrike" kern="1200" cap="none" spc="0" normalizeH="0" baseline="0" noProof="0" dirty="0">
                <a:ln>
                  <a:noFill/>
                </a:ln>
                <a:solidFill>
                  <a:srgbClr val="323331"/>
                </a:solidFill>
                <a:effectLst/>
                <a:uLnTx/>
                <a:uFillTx/>
                <a:latin typeface="Arial" panose="02040502050405020303"/>
                <a:ea typeface="Calibri" panose="020F0502020204030204" pitchFamily="34" charset="0"/>
                <a:cs typeface="Arial"/>
              </a:rPr>
              <a:t>bottom bags for dried ingredients such as sugar and pasta</a:t>
            </a:r>
            <a:endParaRPr kumimoji="0" lang="de-DE" sz="1200" b="0" i="0" u="none" strike="noStrike" kern="1200" cap="none" spc="0" normalizeH="0" baseline="0" noProof="0" dirty="0">
              <a:ln>
                <a:noFill/>
              </a:ln>
              <a:solidFill>
                <a:srgbClr val="323331"/>
              </a:solidFill>
              <a:effectLst/>
              <a:uLnTx/>
              <a:uFillTx/>
              <a:latin typeface="Arial" panose="02040502050405020303"/>
              <a:ea typeface="Calibri" panose="020F0502020204030204" pitchFamily="34" charset="0"/>
              <a:cs typeface="Arial"/>
            </a:endParaRPr>
          </a:p>
          <a:p>
            <a:pPr marL="342900" indent="-342900">
              <a:lnSpc>
                <a:spcPct val="105000"/>
              </a:lnSpc>
              <a:buFont typeface="Symbol" panose="05050102010706020507" pitchFamily="18" charset="2"/>
              <a:buChar char=""/>
              <a:defRPr/>
            </a:pPr>
            <a:r>
              <a:rPr lang="en-GB">
                <a:solidFill>
                  <a:srgbClr val="323331"/>
                </a:solidFill>
                <a:latin typeface="Arial" panose="02040502050405020303"/>
                <a:ea typeface="Calibri" panose="020F0502020204030204" pitchFamily="34" charset="0"/>
                <a:cs typeface="Arial"/>
              </a:rPr>
              <a:t>Flow</a:t>
            </a:r>
            <a:r>
              <a:rPr lang="en-GB" dirty="0">
                <a:solidFill>
                  <a:srgbClr val="323331"/>
                </a:solidFill>
                <a:latin typeface="Arial" panose="02040502050405020303"/>
                <a:ea typeface="Calibri" panose="020F0502020204030204" pitchFamily="34" charset="0"/>
                <a:cs typeface="Arial"/>
              </a:rPr>
              <a:t> </a:t>
            </a:r>
            <a:r>
              <a:rPr kumimoji="0" lang="en-GB" sz="1800" b="0" i="0" u="none" strike="noStrike" kern="1200" cap="none" spc="0" normalizeH="0" baseline="0" noProof="0" dirty="0">
                <a:ln>
                  <a:noFill/>
                </a:ln>
                <a:solidFill>
                  <a:srgbClr val="323331"/>
                </a:solidFill>
                <a:effectLst/>
                <a:uLnTx/>
                <a:uFillTx/>
                <a:latin typeface="Arial" panose="02040502050405020303"/>
                <a:ea typeface="Calibri" panose="020F0502020204030204" pitchFamily="34" charset="0"/>
                <a:cs typeface="Arial"/>
              </a:rPr>
              <a:t>wrappers for snacks, chocolate, and confectionery</a:t>
            </a:r>
            <a:endParaRPr lang="en-GB" sz="1800" b="0" i="0" u="none" strike="noStrike" kern="1200" cap="none" spc="0" normalizeH="0" baseline="0" noProof="0" dirty="0">
              <a:ln>
                <a:noFill/>
              </a:ln>
              <a:solidFill>
                <a:srgbClr val="323331"/>
              </a:solidFill>
              <a:effectLst/>
              <a:uLnTx/>
              <a:uFillTx/>
              <a:latin typeface="Arial" panose="02040502050405020303"/>
              <a:ea typeface="Calibri" panose="020F0502020204030204" pitchFamily="34" charset="0"/>
              <a:cs typeface="Arial"/>
            </a:endParaRPr>
          </a:p>
          <a:p>
            <a:pPr marL="342900" indent="-342900">
              <a:lnSpc>
                <a:spcPct val="105000"/>
              </a:lnSpc>
              <a:buFont typeface="Symbol" panose="05050102010706020507" pitchFamily="18" charset="2"/>
              <a:buChar char=""/>
              <a:defRPr/>
            </a:pPr>
            <a:r>
              <a:rPr lang="en-GB">
                <a:solidFill>
                  <a:srgbClr val="323331"/>
                </a:solidFill>
                <a:latin typeface="Arial" panose="02040502050405020303"/>
                <a:ea typeface="Calibri" panose="020F0502020204030204" pitchFamily="34" charset="0"/>
                <a:cs typeface="Arial"/>
              </a:rPr>
              <a:t>Pouches </a:t>
            </a:r>
            <a:r>
              <a:rPr kumimoji="0" lang="en-GB" sz="1800" b="0" i="0" u="none" strike="noStrike" kern="1200" cap="none" spc="0" normalizeH="0" baseline="0" noProof="0">
                <a:ln>
                  <a:noFill/>
                </a:ln>
                <a:solidFill>
                  <a:srgbClr val="323331"/>
                </a:solidFill>
                <a:effectLst/>
                <a:uLnTx/>
                <a:uFillTx/>
                <a:latin typeface="Arial" panose="02040502050405020303"/>
                <a:ea typeface="Calibri" panose="020F0502020204030204" pitchFamily="34" charset="0"/>
                <a:cs typeface="Arial"/>
              </a:rPr>
              <a:t>for processed foods</a:t>
            </a:r>
            <a:r>
              <a:rPr lang="en-GB">
                <a:solidFill>
                  <a:srgbClr val="323331"/>
                </a:solidFill>
                <a:latin typeface="Arial" panose="02040502050405020303"/>
                <a:ea typeface="Calibri" panose="020F0502020204030204" pitchFamily="34" charset="0"/>
                <a:cs typeface="Arial"/>
              </a:rPr>
              <a:t> </a:t>
            </a:r>
            <a:endParaRPr kumimoji="0" lang="de-DE" sz="1200" b="0" i="0" u="none" strike="noStrike" kern="1200" cap="none" spc="0" normalizeH="0" baseline="0" noProof="0" dirty="0">
              <a:ln>
                <a:noFill/>
              </a:ln>
              <a:solidFill>
                <a:srgbClr val="323331"/>
              </a:solidFill>
              <a:effectLst/>
              <a:uLnTx/>
              <a:uFillTx/>
              <a:latin typeface="Arial" panose="02040502050405020303"/>
              <a:ea typeface="Calibri" panose="020F0502020204030204" pitchFamily="34" charset="0"/>
              <a:cs typeface="Times New Roman" panose="02020603050405020304" pitchFamily="18" charset="0"/>
            </a:endParaRPr>
          </a:p>
        </p:txBody>
      </p:sp>
      <p:pic>
        <p:nvPicPr>
          <p:cNvPr id="6" name="Picture 96">
            <a:extLst>
              <a:ext uri="{FF2B5EF4-FFF2-40B4-BE49-F238E27FC236}">
                <a16:creationId xmlns:a16="http://schemas.microsoft.com/office/drawing/2014/main" id="{19C27F65-BFF3-C120-9A01-6C91E2F9A9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75308" y="3297828"/>
            <a:ext cx="2045556" cy="3145754"/>
          </a:xfrm>
          <a:prstGeom prst="rect">
            <a:avLst/>
          </a:prstGeom>
        </p:spPr>
      </p:pic>
      <p:pic>
        <p:nvPicPr>
          <p:cNvPr id="11" name="Grafik 10">
            <a:extLst>
              <a:ext uri="{FF2B5EF4-FFF2-40B4-BE49-F238E27FC236}">
                <a16:creationId xmlns:a16="http://schemas.microsoft.com/office/drawing/2014/main" id="{E70F6F7B-8736-C3ED-9B5A-3ED80CD861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2615" y="2005719"/>
            <a:ext cx="2586175" cy="1291630"/>
          </a:xfrm>
          <a:prstGeom prst="rect">
            <a:avLst/>
          </a:prstGeom>
        </p:spPr>
      </p:pic>
      <p:pic>
        <p:nvPicPr>
          <p:cNvPr id="5" name="Picture 73">
            <a:extLst>
              <a:ext uri="{FF2B5EF4-FFF2-40B4-BE49-F238E27FC236}">
                <a16:creationId xmlns:a16="http://schemas.microsoft.com/office/drawing/2014/main" id="{61811908-BD27-ABA9-A7E8-CF378C8FC92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24874" y="1561844"/>
            <a:ext cx="2612578" cy="3143984"/>
          </a:xfrm>
          <a:prstGeom prst="rect">
            <a:avLst/>
          </a:prstGeom>
        </p:spPr>
      </p:pic>
      <p:pic>
        <p:nvPicPr>
          <p:cNvPr id="8" name="Picture 102">
            <a:extLst>
              <a:ext uri="{FF2B5EF4-FFF2-40B4-BE49-F238E27FC236}">
                <a16:creationId xmlns:a16="http://schemas.microsoft.com/office/drawing/2014/main" id="{94F29E13-58A1-15E7-57CD-484EB5CDE01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97906" y="1494566"/>
            <a:ext cx="3059738" cy="2105231"/>
          </a:xfrm>
          <a:prstGeom prst="rect">
            <a:avLst/>
          </a:prstGeom>
        </p:spPr>
      </p:pic>
      <p:pic>
        <p:nvPicPr>
          <p:cNvPr id="9" name="Picture 104">
            <a:extLst>
              <a:ext uri="{FF2B5EF4-FFF2-40B4-BE49-F238E27FC236}">
                <a16:creationId xmlns:a16="http://schemas.microsoft.com/office/drawing/2014/main" id="{332243EA-B446-4CEA-B51C-CD9BB477154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775870" y="3747838"/>
            <a:ext cx="2481112" cy="2530949"/>
          </a:xfrm>
          <a:prstGeom prst="rect">
            <a:avLst/>
          </a:prstGeom>
        </p:spPr>
      </p:pic>
      <p:pic>
        <p:nvPicPr>
          <p:cNvPr id="3" name="Graphic 2">
            <a:extLst>
              <a:ext uri="{FF2B5EF4-FFF2-40B4-BE49-F238E27FC236}">
                <a16:creationId xmlns:a16="http://schemas.microsoft.com/office/drawing/2014/main" id="{1FB21E25-54DF-B95D-306D-0F98E9D4D69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72953" y="6323504"/>
            <a:ext cx="1253695" cy="265352"/>
          </a:xfrm>
          <a:prstGeom prst="rect">
            <a:avLst/>
          </a:prstGeom>
        </p:spPr>
      </p:pic>
    </p:spTree>
    <p:extLst>
      <p:ext uri="{BB962C8B-B14F-4D97-AF65-F5344CB8AC3E}">
        <p14:creationId xmlns:p14="http://schemas.microsoft.com/office/powerpoint/2010/main" val="172080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E8C5E0-577F-4233-08F8-27E147C7E31A}"/>
              </a:ext>
            </a:extLst>
          </p:cNvPr>
          <p:cNvSpPr>
            <a:spLocks noGrp="1"/>
          </p:cNvSpPr>
          <p:nvPr>
            <p:ph type="title"/>
          </p:nvPr>
        </p:nvSpPr>
        <p:spPr>
          <a:xfrm>
            <a:off x="826683" y="423126"/>
            <a:ext cx="9612842" cy="776816"/>
          </a:xfrm>
        </p:spPr>
        <p:txBody>
          <a:bodyPr wrap="square" anchor="ctr">
            <a:normAutofit/>
          </a:bodyPr>
          <a:lstStyle/>
          <a:p>
            <a:r>
              <a:rPr lang="de-DE" sz="3600" dirty="0">
                <a:latin typeface="Calisto MT"/>
              </a:rPr>
              <a:t>The </a:t>
            </a:r>
            <a:r>
              <a:rPr lang="de-DE" sz="3600" dirty="0" err="1">
                <a:latin typeface="Calisto MT"/>
              </a:rPr>
              <a:t>challenge</a:t>
            </a:r>
            <a:endParaRPr lang="de-DE" sz="3600" dirty="0" err="1"/>
          </a:p>
        </p:txBody>
      </p:sp>
      <p:sp>
        <p:nvSpPr>
          <p:cNvPr id="3" name="Inhaltsplatzhalter 2">
            <a:extLst>
              <a:ext uri="{FF2B5EF4-FFF2-40B4-BE49-F238E27FC236}">
                <a16:creationId xmlns:a16="http://schemas.microsoft.com/office/drawing/2014/main" id="{D3C011BF-C72B-3ED8-E830-3EAD64ED96AA}"/>
              </a:ext>
            </a:extLst>
          </p:cNvPr>
          <p:cNvSpPr>
            <a:spLocks noGrp="1"/>
          </p:cNvSpPr>
          <p:nvPr>
            <p:ph sz="half" idx="4294967295"/>
          </p:nvPr>
        </p:nvSpPr>
        <p:spPr>
          <a:xfrm>
            <a:off x="826683" y="2116340"/>
            <a:ext cx="3695213" cy="3629025"/>
          </a:xfrm>
        </p:spPr>
        <p:txBody>
          <a:bodyPr wrap="square" anchor="t">
            <a:normAutofit/>
          </a:bodyPr>
          <a:lstStyle/>
          <a:p>
            <a:pPr>
              <a:lnSpc>
                <a:spcPct val="90000"/>
              </a:lnSpc>
              <a:spcBef>
                <a:spcPts val="600"/>
              </a:spcBef>
              <a:spcAft>
                <a:spcPts val="600"/>
              </a:spcAft>
            </a:pPr>
            <a:r>
              <a:rPr lang="en-GB" sz="2200" dirty="0">
                <a:latin typeface="+mj-lt"/>
              </a:rPr>
              <a:t>A</a:t>
            </a:r>
            <a:r>
              <a:rPr lang="en-GB" sz="2200" dirty="0">
                <a:effectLst/>
                <a:latin typeface="+mj-lt"/>
              </a:rPr>
              <a:t>chieve a clean, crisp code without affecting the barrier properties. </a:t>
            </a:r>
          </a:p>
          <a:p>
            <a:pPr>
              <a:lnSpc>
                <a:spcPct val="90000"/>
              </a:lnSpc>
              <a:spcBef>
                <a:spcPts val="600"/>
              </a:spcBef>
              <a:spcAft>
                <a:spcPts val="600"/>
              </a:spcAft>
            </a:pPr>
            <a:r>
              <a:rPr lang="en-GB" sz="2200" dirty="0">
                <a:latin typeface="+mj-lt"/>
              </a:rPr>
              <a:t>Application of readable 2D codes to facilitate data sharing and traceability. </a:t>
            </a:r>
            <a:endParaRPr lang="de-DE" sz="2200" dirty="0">
              <a:latin typeface="+mj-lt"/>
            </a:endParaRPr>
          </a:p>
          <a:p>
            <a:pPr lvl="1">
              <a:lnSpc>
                <a:spcPct val="90000"/>
              </a:lnSpc>
              <a:spcBef>
                <a:spcPts val="600"/>
              </a:spcBef>
              <a:spcAft>
                <a:spcPts val="600"/>
              </a:spcAft>
            </a:pPr>
            <a:r>
              <a:rPr lang="en-GB" sz="1800" dirty="0">
                <a:effectLst/>
                <a:latin typeface="+mj-lt"/>
                <a:ea typeface="Calibri" panose="020F0502020204030204" pitchFamily="34" charset="0"/>
                <a:cs typeface="Arial" panose="020B0604020202020204" pitchFamily="34" charset="0"/>
              </a:rPr>
              <a:t>best before and use by dates,</a:t>
            </a:r>
          </a:p>
          <a:p>
            <a:pPr marL="0" lvl="1" indent="0">
              <a:lnSpc>
                <a:spcPct val="90000"/>
              </a:lnSpc>
              <a:spcBef>
                <a:spcPts val="600"/>
              </a:spcBef>
              <a:spcAft>
                <a:spcPts val="600"/>
              </a:spcAft>
              <a:buNone/>
            </a:pPr>
            <a:r>
              <a:rPr lang="en-GB" sz="1800" dirty="0">
                <a:effectLst/>
                <a:latin typeface="+mj-lt"/>
                <a:ea typeface="Calibri" panose="020F0502020204030204" pitchFamily="34" charset="0"/>
                <a:cs typeface="Arial" panose="020B0604020202020204" pitchFamily="34" charset="0"/>
              </a:rPr>
              <a:t>as well as </a:t>
            </a:r>
          </a:p>
          <a:p>
            <a:pPr lvl="1">
              <a:lnSpc>
                <a:spcPct val="90000"/>
              </a:lnSpc>
              <a:spcBef>
                <a:spcPts val="600"/>
              </a:spcBef>
              <a:spcAft>
                <a:spcPts val="600"/>
              </a:spcAft>
            </a:pPr>
            <a:r>
              <a:rPr lang="en-GB" sz="1800" dirty="0">
                <a:effectLst/>
                <a:latin typeface="+mj-lt"/>
                <a:ea typeface="Calibri" panose="020F0502020204030204" pitchFamily="34" charset="0"/>
                <a:cs typeface="Arial" panose="020B0604020202020204" pitchFamily="34" charset="0"/>
              </a:rPr>
              <a:t>standard batch and product codes. </a:t>
            </a:r>
          </a:p>
          <a:p>
            <a:pPr marL="0" indent="0">
              <a:lnSpc>
                <a:spcPct val="90000"/>
              </a:lnSpc>
              <a:spcBef>
                <a:spcPts val="600"/>
              </a:spcBef>
              <a:spcAft>
                <a:spcPts val="600"/>
              </a:spcAft>
              <a:buNone/>
            </a:pPr>
            <a:endParaRPr lang="de-DE" sz="2200" dirty="0">
              <a:effectLst/>
              <a:latin typeface="+mj-lt"/>
            </a:endParaRPr>
          </a:p>
        </p:txBody>
      </p:sp>
      <p:pic>
        <p:nvPicPr>
          <p:cNvPr id="7" name="Picture 2">
            <a:extLst>
              <a:ext uri="{FF2B5EF4-FFF2-40B4-BE49-F238E27FC236}">
                <a16:creationId xmlns:a16="http://schemas.microsoft.com/office/drawing/2014/main" id="{913EEC06-E55F-020F-C343-F6B8BCDC84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043835" y="1646614"/>
            <a:ext cx="6394516" cy="4309512"/>
          </a:xfrm>
          <a:prstGeom prst="rect">
            <a:avLst/>
          </a:prstGeom>
          <a:noFill/>
          <a:ln>
            <a:noFill/>
          </a:ln>
        </p:spPr>
      </p:pic>
      <p:pic>
        <p:nvPicPr>
          <p:cNvPr id="4" name="Graphic 3">
            <a:extLst>
              <a:ext uri="{FF2B5EF4-FFF2-40B4-BE49-F238E27FC236}">
                <a16:creationId xmlns:a16="http://schemas.microsoft.com/office/drawing/2014/main" id="{E81AEE8A-B9CC-8CFB-AF94-57FEC9B340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2953" y="6323504"/>
            <a:ext cx="1253695" cy="265352"/>
          </a:xfrm>
          <a:prstGeom prst="rect">
            <a:avLst/>
          </a:prstGeom>
        </p:spPr>
      </p:pic>
    </p:spTree>
    <p:extLst>
      <p:ext uri="{BB962C8B-B14F-4D97-AF65-F5344CB8AC3E}">
        <p14:creationId xmlns:p14="http://schemas.microsoft.com/office/powerpoint/2010/main" val="361159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28332-61BD-02A1-42F3-3596B2A59982}"/>
              </a:ext>
            </a:extLst>
          </p:cNvPr>
          <p:cNvSpPr>
            <a:spLocks noGrp="1"/>
          </p:cNvSpPr>
          <p:nvPr>
            <p:ph type="title"/>
          </p:nvPr>
        </p:nvSpPr>
        <p:spPr>
          <a:xfrm>
            <a:off x="795367" y="559711"/>
            <a:ext cx="9612842" cy="776816"/>
          </a:xfrm>
        </p:spPr>
        <p:txBody>
          <a:bodyPr wrap="square" anchor="t">
            <a:normAutofit/>
          </a:bodyPr>
          <a:lstStyle/>
          <a:p>
            <a:r>
              <a:rPr lang="de-DE" sz="3600" dirty="0">
                <a:latin typeface="Calisto MT"/>
              </a:rPr>
              <a:t>The </a:t>
            </a:r>
            <a:r>
              <a:rPr lang="de-DE" sz="3600" dirty="0" err="1">
                <a:latin typeface="Calisto MT"/>
              </a:rPr>
              <a:t>collaboration</a:t>
            </a:r>
            <a:endParaRPr lang="de-DE" sz="3600" dirty="0" err="1"/>
          </a:p>
        </p:txBody>
      </p:sp>
      <p:sp>
        <p:nvSpPr>
          <p:cNvPr id="3" name="Inhaltsplatzhalter 2">
            <a:extLst>
              <a:ext uri="{FF2B5EF4-FFF2-40B4-BE49-F238E27FC236}">
                <a16:creationId xmlns:a16="http://schemas.microsoft.com/office/drawing/2014/main" id="{8F4819FA-7D57-4A15-0C9D-1EB22CD3878D}"/>
              </a:ext>
            </a:extLst>
          </p:cNvPr>
          <p:cNvSpPr>
            <a:spLocks noGrp="1"/>
          </p:cNvSpPr>
          <p:nvPr>
            <p:ph type="body" sz="half" idx="4294967295"/>
          </p:nvPr>
        </p:nvSpPr>
        <p:spPr>
          <a:xfrm>
            <a:off x="840252" y="1536554"/>
            <a:ext cx="10795000" cy="3811587"/>
          </a:xfrm>
        </p:spPr>
        <p:txBody>
          <a:bodyPr wrap="square" anchor="t">
            <a:normAutofit/>
          </a:bodyPr>
          <a:lstStyle/>
          <a:p>
            <a:pPr marL="285750" indent="-285750">
              <a:buFont typeface="Arial" panose="020B0604020202020204" pitchFamily="34" charset="0"/>
              <a:buChar char="•"/>
            </a:pPr>
            <a:r>
              <a:rPr lang="en-GB" sz="1800" dirty="0">
                <a:effectLst/>
              </a:rPr>
              <a:t>CO2 lasers are the most suited laser application for paper packaging </a:t>
            </a:r>
          </a:p>
          <a:p>
            <a:pPr marL="285750" indent="-285750">
              <a:buFont typeface="Arial" panose="020B0604020202020204" pitchFamily="34" charset="0"/>
              <a:buChar char="•"/>
            </a:pPr>
            <a:r>
              <a:rPr lang="en-GB" sz="1800" dirty="0">
                <a:effectLst/>
              </a:rPr>
              <a:t>Measuring of the response rate </a:t>
            </a:r>
            <a:r>
              <a:rPr lang="en-GB" sz="1800" dirty="0"/>
              <a:t>via</a:t>
            </a:r>
            <a:r>
              <a:rPr lang="en-GB" sz="1800" dirty="0">
                <a:effectLst/>
              </a:rPr>
              <a:t> FT-IR spectroscopic analysis to identify the ideal laser wavelength</a:t>
            </a:r>
            <a:endParaRPr lang="de-DE" sz="1800" dirty="0">
              <a:effectLst/>
            </a:endParaRPr>
          </a:p>
          <a:p>
            <a:endParaRPr lang="en-GB" sz="1800" dirty="0"/>
          </a:p>
          <a:p>
            <a:endParaRPr lang="de-DE" sz="1800" dirty="0"/>
          </a:p>
        </p:txBody>
      </p:sp>
      <p:pic>
        <p:nvPicPr>
          <p:cNvPr id="5" name="Picture 4">
            <a:extLst>
              <a:ext uri="{FF2B5EF4-FFF2-40B4-BE49-F238E27FC236}">
                <a16:creationId xmlns:a16="http://schemas.microsoft.com/office/drawing/2014/main" id="{35E55C29-21CA-96FE-D20C-6D704E1D47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457168" y="2386209"/>
            <a:ext cx="4728581" cy="2766220"/>
          </a:xfrm>
          <a:prstGeom prst="rect">
            <a:avLst/>
          </a:prstGeom>
          <a:noFill/>
          <a:ln>
            <a:noFill/>
          </a:ln>
        </p:spPr>
      </p:pic>
      <p:pic>
        <p:nvPicPr>
          <p:cNvPr id="4" name="Picture 3" descr="Chart, line chart&#10;&#10;Description automatically generated">
            <a:extLst>
              <a:ext uri="{FF2B5EF4-FFF2-40B4-BE49-F238E27FC236}">
                <a16:creationId xmlns:a16="http://schemas.microsoft.com/office/drawing/2014/main" id="{97F755E7-E764-43AD-30DC-2E6FC971ED1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0252" y="2425945"/>
            <a:ext cx="5176916" cy="2702991"/>
          </a:xfrm>
          <a:prstGeom prst="rect">
            <a:avLst/>
          </a:prstGeom>
          <a:noFill/>
          <a:ln>
            <a:noFill/>
          </a:ln>
        </p:spPr>
      </p:pic>
      <p:sp>
        <p:nvSpPr>
          <p:cNvPr id="7" name="Textfeld 6">
            <a:extLst>
              <a:ext uri="{FF2B5EF4-FFF2-40B4-BE49-F238E27FC236}">
                <a16:creationId xmlns:a16="http://schemas.microsoft.com/office/drawing/2014/main" id="{9F9D56D8-FC91-DC3D-3E81-EA0F5553908F}"/>
              </a:ext>
            </a:extLst>
          </p:cNvPr>
          <p:cNvSpPr txBox="1"/>
          <p:nvPr/>
        </p:nvSpPr>
        <p:spPr>
          <a:xfrm>
            <a:off x="6501008" y="5355800"/>
            <a:ext cx="48788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40502050405020303"/>
                <a:ea typeface="Calibri" panose="020F0502020204030204" pitchFamily="34" charset="0"/>
                <a:cs typeface="Times New Roman" panose="02020603050405020304" pitchFamily="18" charset="0"/>
              </a:rPr>
              <a:t>In code quality testing, the </a:t>
            </a:r>
            <a:r>
              <a:rPr kumimoji="0" lang="en-GB" sz="1200" b="1" i="0" u="none" strike="noStrike" kern="1200" cap="none" spc="0" normalizeH="0" baseline="0" noProof="0" dirty="0">
                <a:ln>
                  <a:noFill/>
                </a:ln>
                <a:solidFill>
                  <a:srgbClr val="000000"/>
                </a:solidFill>
                <a:effectLst/>
                <a:uLnTx/>
                <a:uFillTx/>
                <a:latin typeface="Arial" panose="02040502050405020303"/>
                <a:ea typeface="Calibri" panose="020F0502020204030204" pitchFamily="34" charset="0"/>
                <a:cs typeface="Times New Roman" panose="02020603050405020304" pitchFamily="18" charset="0"/>
              </a:rPr>
              <a:t>D3</a:t>
            </a:r>
            <a:r>
              <a:rPr kumimoji="0" lang="en-GB" sz="1200" b="0" i="0" u="none" strike="noStrike" kern="1200" cap="none" spc="0" normalizeH="0" baseline="0" noProof="0" dirty="0">
                <a:ln>
                  <a:noFill/>
                </a:ln>
                <a:solidFill>
                  <a:srgbClr val="000000"/>
                </a:solidFill>
                <a:effectLst/>
                <a:uLnTx/>
                <a:uFillTx/>
                <a:latin typeface="Arial" panose="02040502050405020303"/>
                <a:ea typeface="Calibri" panose="020F0502020204030204" pitchFamily="34" charset="0"/>
                <a:cs typeface="Times New Roman" panose="02020603050405020304" pitchFamily="18" charset="0"/>
              </a:rPr>
              <a:t>20i created crisp, clear codes on the barrier papers, for simple messages, such as best before dates and batch codes, as well as more complex designs, including graphics and scannable 2D codes. </a:t>
            </a:r>
            <a:endParaRPr kumimoji="0" lang="de-DE" sz="1200" b="0" i="0" u="none" strike="noStrike" kern="1200" cap="none" spc="0" normalizeH="0" baseline="0" noProof="0" dirty="0">
              <a:ln>
                <a:noFill/>
              </a:ln>
              <a:solidFill>
                <a:srgbClr val="000000"/>
              </a:solidFill>
              <a:effectLst/>
              <a:uLnTx/>
              <a:uFillTx/>
              <a:latin typeface="Arial" panose="02040502050405020303"/>
              <a:ea typeface="Calibri" panose="020F0502020204030204" pitchFamily="34" charset="0"/>
              <a:cs typeface="Times New Roman" panose="02020603050405020304" pitchFamily="18" charset="0"/>
            </a:endParaRPr>
          </a:p>
        </p:txBody>
      </p:sp>
      <p:sp>
        <p:nvSpPr>
          <p:cNvPr id="9" name="Textfeld 8">
            <a:extLst>
              <a:ext uri="{FF2B5EF4-FFF2-40B4-BE49-F238E27FC236}">
                <a16:creationId xmlns:a16="http://schemas.microsoft.com/office/drawing/2014/main" id="{4FA0778C-3D59-762D-210C-9007C48D7850}"/>
              </a:ext>
            </a:extLst>
          </p:cNvPr>
          <p:cNvSpPr txBox="1"/>
          <p:nvPr/>
        </p:nvSpPr>
        <p:spPr>
          <a:xfrm>
            <a:off x="746307" y="5355800"/>
            <a:ext cx="52708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40502050405020303"/>
                <a:ea typeface="Calibri" panose="020F0502020204030204" pitchFamily="34" charset="0"/>
                <a:cs typeface="Times New Roman" panose="02020603050405020304" pitchFamily="18" charset="0"/>
              </a:rPr>
              <a:t>The graph above shows the response of the substrate to Domino’s blue, black, and red tube CO2 lasers, with the blue tube laser presenting a slightly more favorable absorption rate. Further suitability testing identified the </a:t>
            </a:r>
            <a:r>
              <a:rPr kumimoji="0" lang="en-GB" sz="1200" b="1" i="0" u="none" strike="noStrike" kern="1200" cap="none" spc="0" normalizeH="0" baseline="0" noProof="0" dirty="0">
                <a:ln>
                  <a:noFill/>
                </a:ln>
                <a:solidFill>
                  <a:srgbClr val="000000"/>
                </a:solidFill>
                <a:effectLst/>
                <a:uLnTx/>
                <a:uFillTx/>
                <a:latin typeface="Arial" panose="02040502050405020303"/>
                <a:ea typeface="Calibri" panose="020F0502020204030204" pitchFamily="34" charset="0"/>
                <a:cs typeface="Times New Roman" panose="02020603050405020304" pitchFamily="18" charset="0"/>
              </a:rPr>
              <a:t>D3</a:t>
            </a:r>
            <a:r>
              <a:rPr kumimoji="0" lang="en-GB" sz="1200" b="0" i="0" u="none" strike="noStrike" kern="1200" cap="none" spc="0" normalizeH="0" baseline="0" noProof="0" dirty="0">
                <a:ln>
                  <a:noFill/>
                </a:ln>
                <a:solidFill>
                  <a:srgbClr val="000000"/>
                </a:solidFill>
                <a:effectLst/>
                <a:uLnTx/>
                <a:uFillTx/>
                <a:latin typeface="Arial" panose="02040502050405020303"/>
                <a:ea typeface="Calibri" panose="020F0502020204030204" pitchFamily="34" charset="0"/>
                <a:cs typeface="Times New Roman" panose="02020603050405020304" pitchFamily="18" charset="0"/>
              </a:rPr>
              <a:t>20i blue tube laser as the optimal solution. </a:t>
            </a:r>
            <a:endParaRPr kumimoji="0" lang="de-DE" sz="1200" b="0" i="0" u="none" strike="noStrike" kern="1200" cap="none" spc="0" normalizeH="0" baseline="0" noProof="0" dirty="0">
              <a:ln>
                <a:noFill/>
              </a:ln>
              <a:solidFill>
                <a:srgbClr val="000000"/>
              </a:solidFill>
              <a:effectLst/>
              <a:uLnTx/>
              <a:uFillTx/>
              <a:latin typeface="Arial" panose="02040502050405020303"/>
              <a:ea typeface="Calibri" panose="020F0502020204030204" pitchFamily="34" charset="0"/>
              <a:cs typeface="Times New Roman" panose="02020603050405020304" pitchFamily="18" charset="0"/>
            </a:endParaRPr>
          </a:p>
        </p:txBody>
      </p:sp>
      <p:pic>
        <p:nvPicPr>
          <p:cNvPr id="6" name="Graphic 5">
            <a:extLst>
              <a:ext uri="{FF2B5EF4-FFF2-40B4-BE49-F238E27FC236}">
                <a16:creationId xmlns:a16="http://schemas.microsoft.com/office/drawing/2014/main" id="{448A1591-C725-32E0-7BA8-60D86C6476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72953" y="6323504"/>
            <a:ext cx="1253695" cy="265352"/>
          </a:xfrm>
          <a:prstGeom prst="rect">
            <a:avLst/>
          </a:prstGeom>
        </p:spPr>
      </p:pic>
    </p:spTree>
    <p:extLst>
      <p:ext uri="{BB962C8B-B14F-4D97-AF65-F5344CB8AC3E}">
        <p14:creationId xmlns:p14="http://schemas.microsoft.com/office/powerpoint/2010/main" val="190719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988DD-970D-D99D-42C6-E37680B78CB4}"/>
              </a:ext>
            </a:extLst>
          </p:cNvPr>
          <p:cNvSpPr>
            <a:spLocks noGrp="1"/>
          </p:cNvSpPr>
          <p:nvPr>
            <p:ph type="title"/>
          </p:nvPr>
        </p:nvSpPr>
        <p:spPr>
          <a:xfrm>
            <a:off x="578379" y="410600"/>
            <a:ext cx="9612842" cy="776816"/>
          </a:xfrm>
        </p:spPr>
        <p:txBody>
          <a:bodyPr wrap="square" anchor="ctr">
            <a:normAutofit/>
          </a:bodyPr>
          <a:lstStyle/>
          <a:p>
            <a:r>
              <a:rPr lang="de-DE" sz="3600" dirty="0">
                <a:latin typeface="Calisto MT"/>
              </a:rPr>
              <a:t>The </a:t>
            </a:r>
            <a:r>
              <a:rPr lang="de-DE" sz="3600" dirty="0" err="1">
                <a:latin typeface="Calisto MT"/>
              </a:rPr>
              <a:t>solution</a:t>
            </a:r>
            <a:endParaRPr lang="de-DE" sz="3600" dirty="0" err="1"/>
          </a:p>
        </p:txBody>
      </p:sp>
      <p:sp>
        <p:nvSpPr>
          <p:cNvPr id="3" name="Inhaltsplatzhalter 2">
            <a:extLst>
              <a:ext uri="{FF2B5EF4-FFF2-40B4-BE49-F238E27FC236}">
                <a16:creationId xmlns:a16="http://schemas.microsoft.com/office/drawing/2014/main" id="{491D5751-9F69-6736-7798-F815F1B40D8E}"/>
              </a:ext>
            </a:extLst>
          </p:cNvPr>
          <p:cNvSpPr>
            <a:spLocks noGrp="1"/>
          </p:cNvSpPr>
          <p:nvPr>
            <p:ph sz="half" idx="4294967295"/>
          </p:nvPr>
        </p:nvSpPr>
        <p:spPr>
          <a:xfrm>
            <a:off x="578378" y="1825669"/>
            <a:ext cx="11409029" cy="1130474"/>
          </a:xfrm>
        </p:spPr>
        <p:txBody>
          <a:bodyPr wrap="square" anchor="t">
            <a:normAutofit/>
          </a:bodyPr>
          <a:lstStyle/>
          <a:p>
            <a:pPr>
              <a:spcBef>
                <a:spcPts val="600"/>
              </a:spcBef>
              <a:spcAft>
                <a:spcPts val="600"/>
              </a:spcAft>
            </a:pPr>
            <a:r>
              <a:rPr lang="en-GB" sz="1600" dirty="0">
                <a:effectLst/>
                <a:latin typeface="+mj-lt"/>
                <a:ea typeface="Calibri" panose="020F0502020204030204" pitchFamily="34" charset="0"/>
                <a:cs typeface="Times New Roman" panose="02020603050405020304" pitchFamily="18" charset="0"/>
              </a:rPr>
              <a:t>Checking of laser engraving depth via 3D imaging</a:t>
            </a:r>
          </a:p>
          <a:p>
            <a:pPr>
              <a:spcBef>
                <a:spcPts val="600"/>
              </a:spcBef>
              <a:spcAft>
                <a:spcPts val="600"/>
              </a:spcAft>
            </a:pPr>
            <a:r>
              <a:rPr lang="en-GB" sz="1600" dirty="0">
                <a:effectLst/>
                <a:latin typeface="+mj-lt"/>
                <a:ea typeface="Calibri" panose="020F0502020204030204" pitchFamily="34" charset="0"/>
                <a:cs typeface="Times New Roman" panose="02020603050405020304" pitchFamily="18" charset="0"/>
              </a:rPr>
              <a:t>Excellent removal just of the top layer </a:t>
            </a:r>
            <a:r>
              <a:rPr lang="en-GB" sz="1600" dirty="0">
                <a:effectLst/>
                <a:latin typeface="+mj-lt"/>
                <a:ea typeface="Calibri" panose="020F0502020204030204" pitchFamily="34" charset="0"/>
                <a:cs typeface="Segoe UI" panose="020B0502040204020203" pitchFamily="34" charset="0"/>
              </a:rPr>
              <a:t>without engraving too deep into the material’s surface </a:t>
            </a:r>
            <a:r>
              <a:rPr lang="en-GB" sz="1600" dirty="0">
                <a:solidFill>
                  <a:srgbClr val="000000"/>
                </a:solidFill>
                <a:effectLst/>
                <a:latin typeface="+mj-lt"/>
                <a:ea typeface="Calibri" panose="020F0502020204030204" pitchFamily="34" charset="0"/>
                <a:cs typeface="Open Sans" panose="020B0606030504020204" pitchFamily="34" charset="0"/>
              </a:rPr>
              <a:t>to create an indelible code.</a:t>
            </a:r>
            <a:endParaRPr lang="de-DE" sz="1600" dirty="0">
              <a:solidFill>
                <a:srgbClr val="000000"/>
              </a:solidFill>
              <a:latin typeface="+mj-lt"/>
              <a:ea typeface="Calibri" panose="020F0502020204030204" pitchFamily="34" charset="0"/>
              <a:cs typeface="Times New Roman" panose="02020603050405020304" pitchFamily="18" charset="0"/>
            </a:endParaRPr>
          </a:p>
          <a:p>
            <a:pPr>
              <a:spcBef>
                <a:spcPts val="600"/>
              </a:spcBef>
              <a:spcAft>
                <a:spcPts val="600"/>
              </a:spcAft>
            </a:pPr>
            <a:r>
              <a:rPr lang="en-GB" sz="1600" dirty="0">
                <a:latin typeface="+mj-lt"/>
                <a:ea typeface="Calibri" panose="020F0502020204030204" pitchFamily="34" charset="0"/>
                <a:cs typeface="Times New Roman" panose="02020603050405020304" pitchFamily="18" charset="0"/>
              </a:rPr>
              <a:t>M</a:t>
            </a:r>
            <a:r>
              <a:rPr lang="en-GB" sz="1600" dirty="0">
                <a:effectLst/>
                <a:latin typeface="+mj-lt"/>
                <a:ea typeface="Calibri" panose="020F0502020204030204" pitchFamily="34" charset="0"/>
                <a:cs typeface="Times New Roman" panose="02020603050405020304" pitchFamily="18" charset="0"/>
              </a:rPr>
              <a:t>easurements of oxygen and water vapour barriers on uncoded and coded barrier papers shows excellent results.</a:t>
            </a:r>
            <a:endParaRPr lang="de-DE" sz="1600" dirty="0">
              <a:effectLst/>
              <a:latin typeface="+mj-lt"/>
            </a:endParaRPr>
          </a:p>
        </p:txBody>
      </p:sp>
      <p:pic>
        <p:nvPicPr>
          <p:cNvPr id="5" name="Picture 5" descr="Chart&#10;&#10;Description automatically generated">
            <a:extLst>
              <a:ext uri="{FF2B5EF4-FFF2-40B4-BE49-F238E27FC236}">
                <a16:creationId xmlns:a16="http://schemas.microsoft.com/office/drawing/2014/main" id="{E9F6159C-CB6B-A0CA-C021-3D10EDFD668B}"/>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bwMode="auto">
          <a:xfrm>
            <a:off x="578377" y="3304630"/>
            <a:ext cx="6135016" cy="2313291"/>
          </a:xfrm>
          <a:prstGeom prst="rect">
            <a:avLst/>
          </a:prstGeom>
          <a:noFill/>
          <a:ln>
            <a:noFill/>
          </a:ln>
        </p:spPr>
      </p:pic>
      <p:pic>
        <p:nvPicPr>
          <p:cNvPr id="6" name="Grafik 5">
            <a:extLst>
              <a:ext uri="{FF2B5EF4-FFF2-40B4-BE49-F238E27FC236}">
                <a16:creationId xmlns:a16="http://schemas.microsoft.com/office/drawing/2014/main" id="{9948BAB2-41F2-ACED-CAA4-EB6E7F71E89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81794" y="3304631"/>
            <a:ext cx="4839619" cy="2313292"/>
          </a:xfrm>
          <a:prstGeom prst="rect">
            <a:avLst/>
          </a:prstGeom>
          <a:noFill/>
        </p:spPr>
      </p:pic>
      <p:pic>
        <p:nvPicPr>
          <p:cNvPr id="4" name="Graphic 3">
            <a:extLst>
              <a:ext uri="{FF2B5EF4-FFF2-40B4-BE49-F238E27FC236}">
                <a16:creationId xmlns:a16="http://schemas.microsoft.com/office/drawing/2014/main" id="{C47F62E9-BCB8-4F14-1F42-80173D4A52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72953" y="6323504"/>
            <a:ext cx="1253695" cy="265352"/>
          </a:xfrm>
          <a:prstGeom prst="rect">
            <a:avLst/>
          </a:prstGeom>
        </p:spPr>
      </p:pic>
    </p:spTree>
    <p:extLst>
      <p:ext uri="{BB962C8B-B14F-4D97-AF65-F5344CB8AC3E}">
        <p14:creationId xmlns:p14="http://schemas.microsoft.com/office/powerpoint/2010/main" val="142879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A6426A1B-8D17-5FBB-EB94-81ED62D1DDEC}"/>
              </a:ext>
            </a:extLst>
          </p:cNvPr>
          <p:cNvSpPr>
            <a:spLocks noGrp="1"/>
          </p:cNvSpPr>
          <p:nvPr>
            <p:ph type="body" idx="4294967295"/>
          </p:nvPr>
        </p:nvSpPr>
        <p:spPr>
          <a:xfrm>
            <a:off x="757825" y="1595560"/>
            <a:ext cx="2774515" cy="4419056"/>
          </a:xfrm>
        </p:spPr>
        <p:txBody>
          <a:bodyPr/>
          <a:lstStyle/>
          <a:p>
            <a:r>
              <a:rPr lang="en-GB" sz="2000" dirty="0">
                <a:effectLst/>
                <a:latin typeface="+mj-lt"/>
                <a:ea typeface="Calibri" panose="020F0502020204030204" pitchFamily="34" charset="0"/>
                <a:cs typeface="Times New Roman" panose="02020603050405020304" pitchFamily="18" charset="0"/>
              </a:rPr>
              <a:t>“We were very impressed with the results of the barrier testing. This, combined with the quality and clarity of the codes, make Domino’s D-series a good choice for Sappi’s customers.”</a:t>
            </a:r>
          </a:p>
          <a:p>
            <a:endParaRPr lang="en-GB" sz="2000" dirty="0">
              <a:effectLst/>
              <a:latin typeface="+mj-lt"/>
              <a:ea typeface="Calibri" panose="020F0502020204030204" pitchFamily="34" charset="0"/>
              <a:cs typeface="Times New Roman" panose="02020603050405020304" pitchFamily="18" charset="0"/>
            </a:endParaRPr>
          </a:p>
          <a:p>
            <a:r>
              <a:rPr lang="en-GB" sz="2000" b="1" dirty="0">
                <a:latin typeface="+mj-lt"/>
                <a:ea typeface="Calibri" panose="020F0502020204030204" pitchFamily="34" charset="0"/>
                <a:cs typeface="Times New Roman" panose="02020603050405020304" pitchFamily="18" charset="0"/>
              </a:rPr>
              <a:t>Mike Zywietz,</a:t>
            </a:r>
          </a:p>
          <a:p>
            <a:r>
              <a:rPr lang="en-GB" sz="2000" b="1" dirty="0">
                <a:latin typeface="+mj-lt"/>
                <a:ea typeface="Calibri" panose="020F0502020204030204" pitchFamily="34" charset="0"/>
                <a:cs typeface="Times New Roman" panose="02020603050405020304" pitchFamily="18" charset="0"/>
              </a:rPr>
              <a:t>Product Application Engineer @ Sappi</a:t>
            </a:r>
            <a:endParaRPr lang="de-DE" sz="2000" b="1" dirty="0">
              <a:effectLst/>
              <a:latin typeface="+mj-lt"/>
              <a:ea typeface="Calibri" panose="020F0502020204030204" pitchFamily="34" charset="0"/>
              <a:cs typeface="Times New Roman" panose="02020603050405020304" pitchFamily="18" charset="0"/>
            </a:endParaRPr>
          </a:p>
        </p:txBody>
      </p:sp>
      <p:pic>
        <p:nvPicPr>
          <p:cNvPr id="4" name="Graphic 3">
            <a:extLst>
              <a:ext uri="{FF2B5EF4-FFF2-40B4-BE49-F238E27FC236}">
                <a16:creationId xmlns:a16="http://schemas.microsoft.com/office/drawing/2014/main" id="{11AD1CD6-29EA-34AC-A370-C1DC883BDF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72953" y="6323504"/>
            <a:ext cx="1253695" cy="265352"/>
          </a:xfrm>
          <a:prstGeom prst="rect">
            <a:avLst/>
          </a:prstGeom>
        </p:spPr>
      </p:pic>
      <p:pic>
        <p:nvPicPr>
          <p:cNvPr id="5" name="sappi functional paper">
            <a:hlinkClick r:id="" action="ppaction://media"/>
            <a:extLst>
              <a:ext uri="{FF2B5EF4-FFF2-40B4-BE49-F238E27FC236}">
                <a16:creationId xmlns:a16="http://schemas.microsoft.com/office/drawing/2014/main" id="{53638287-1141-65F5-8DC4-675B73051C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21829" y="1350140"/>
            <a:ext cx="7682087" cy="4321174"/>
          </a:xfrm>
          <a:prstGeom prst="rect">
            <a:avLst/>
          </a:prstGeom>
        </p:spPr>
      </p:pic>
    </p:spTree>
    <p:extLst>
      <p:ext uri="{BB962C8B-B14F-4D97-AF65-F5344CB8AC3E}">
        <p14:creationId xmlns:p14="http://schemas.microsoft.com/office/powerpoint/2010/main" val="425340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0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073"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6EAE62F-5607-5A4A-4334-A9FA76363D95}"/>
              </a:ext>
            </a:extLst>
          </p:cNvPr>
          <p:cNvSpPr>
            <a:spLocks noGrp="1"/>
          </p:cNvSpPr>
          <p:nvPr>
            <p:ph type="title"/>
          </p:nvPr>
        </p:nvSpPr>
        <p:spPr>
          <a:xfrm>
            <a:off x="669377" y="656372"/>
            <a:ext cx="9612842" cy="776816"/>
          </a:xfrm>
        </p:spPr>
        <p:txBody>
          <a:bodyPr/>
          <a:lstStyle/>
          <a:p>
            <a:r>
              <a:rPr lang="en-US" sz="3600" dirty="0">
                <a:latin typeface="Calisto MT"/>
              </a:rPr>
              <a:t>Let</a:t>
            </a:r>
            <a:r>
              <a:rPr lang="en-US" sz="3600" b="0" dirty="0">
                <a:latin typeface="Calisto MT"/>
              </a:rPr>
              <a:t>’</a:t>
            </a:r>
            <a:r>
              <a:rPr lang="en-US" sz="3600" dirty="0">
                <a:latin typeface="Calisto MT"/>
              </a:rPr>
              <a:t>s recap</a:t>
            </a:r>
          </a:p>
        </p:txBody>
      </p:sp>
      <p:sp>
        <p:nvSpPr>
          <p:cNvPr id="7" name="Inhaltsplatzhalter 6">
            <a:extLst>
              <a:ext uri="{FF2B5EF4-FFF2-40B4-BE49-F238E27FC236}">
                <a16:creationId xmlns:a16="http://schemas.microsoft.com/office/drawing/2014/main" id="{1B136779-9BC6-46EB-1C2E-9151F01A7BC3}"/>
              </a:ext>
            </a:extLst>
          </p:cNvPr>
          <p:cNvSpPr>
            <a:spLocks noGrp="1"/>
          </p:cNvSpPr>
          <p:nvPr>
            <p:ph idx="4294967295"/>
          </p:nvPr>
        </p:nvSpPr>
        <p:spPr>
          <a:xfrm>
            <a:off x="669376" y="1776429"/>
            <a:ext cx="11047559" cy="5204542"/>
          </a:xfrm>
        </p:spPr>
        <p:txBody>
          <a:bodyPr vert="horz" lIns="0" tIns="0" rIns="0" bIns="0" rtlCol="0" anchor="t">
            <a:noAutofit/>
          </a:bodyPr>
          <a:lstStyle/>
          <a:p>
            <a:r>
              <a:rPr lang="en-US" sz="1600" dirty="0"/>
              <a:t>CO2 laser have the highest market share in laser coding applications</a:t>
            </a:r>
          </a:p>
          <a:p>
            <a:endParaRPr lang="en-US" sz="1600" dirty="0"/>
          </a:p>
          <a:p>
            <a:r>
              <a:rPr lang="en-US" sz="1600">
                <a:latin typeface="Arial"/>
                <a:cs typeface="Arial"/>
              </a:rPr>
              <a:t>A replacement with different technology would potentially mean high capex investment</a:t>
            </a:r>
          </a:p>
          <a:p>
            <a:endParaRPr lang="en-US" sz="1600" dirty="0"/>
          </a:p>
          <a:p>
            <a:r>
              <a:rPr lang="en-US" sz="1600" dirty="0"/>
              <a:t>Trend to 2D codes </a:t>
            </a:r>
            <a:r>
              <a:rPr lang="en-US" sz="1600" dirty="0">
                <a:sym typeface="Wingdings" panose="05000000000000000000" pitchFamily="2" charset="2"/>
              </a:rPr>
              <a:t></a:t>
            </a:r>
            <a:r>
              <a:rPr lang="en-US" sz="1600" dirty="0"/>
              <a:t> require high laser intensity </a:t>
            </a:r>
            <a:r>
              <a:rPr lang="en-US" sz="1600" dirty="0">
                <a:sym typeface="Wingdings" panose="05000000000000000000" pitchFamily="2" charset="2"/>
              </a:rPr>
              <a:t> higher threat of damaging the paper</a:t>
            </a:r>
          </a:p>
          <a:p>
            <a:endParaRPr lang="en-US" sz="1600" dirty="0">
              <a:sym typeface="Wingdings" panose="05000000000000000000" pitchFamily="2" charset="2"/>
            </a:endParaRPr>
          </a:p>
          <a:p>
            <a:r>
              <a:rPr lang="en-US" sz="1600" dirty="0">
                <a:sym typeface="Wingdings" panose="05000000000000000000" pitchFamily="2" charset="2"/>
              </a:rPr>
              <a:t>Optimal wavelength has been identified</a:t>
            </a:r>
          </a:p>
          <a:p>
            <a:endParaRPr lang="en-US" sz="1600" dirty="0"/>
          </a:p>
          <a:p>
            <a:r>
              <a:rPr lang="en-US" sz="1600">
                <a:latin typeface="Arial"/>
                <a:cs typeface="Arial"/>
              </a:rPr>
              <a:t>Key question answered: can Sappi Barrier Papers be coded with CO2 lasers without a negative impact on barrier properties </a:t>
            </a:r>
            <a:r>
              <a:rPr lang="en-US" sz="1600" b="1" dirty="0">
                <a:latin typeface="Arial"/>
                <a:cs typeface="Arial"/>
              </a:rPr>
              <a:t>– yes!</a:t>
            </a:r>
          </a:p>
          <a:p>
            <a:endParaRPr lang="en-US" sz="1600" dirty="0"/>
          </a:p>
          <a:p>
            <a:r>
              <a:rPr lang="en-US" sz="1600" dirty="0"/>
              <a:t>Highest quality codes (even 2D codes) could be achieved without scarifying the barrier properties of the substrate. </a:t>
            </a:r>
          </a:p>
          <a:p>
            <a:endParaRPr lang="en-US" sz="1600" b="1" dirty="0">
              <a:solidFill>
                <a:schemeClr val="accent5"/>
              </a:solidFill>
            </a:endParaRPr>
          </a:p>
          <a:p>
            <a:r>
              <a:rPr lang="en-US" sz="1600" b="1" dirty="0">
                <a:solidFill>
                  <a:schemeClr val="accent5"/>
                </a:solidFill>
                <a:latin typeface="Arial"/>
                <a:cs typeface="Arial"/>
                <a:sym typeface="Wingdings" panose="05000000000000000000" pitchFamily="2" charset="2"/>
              </a:rPr>
              <a:t></a:t>
            </a:r>
            <a:r>
              <a:rPr lang="en-US" sz="1600" b="1">
                <a:solidFill>
                  <a:schemeClr val="accent5"/>
                </a:solidFill>
                <a:latin typeface="Arial"/>
                <a:cs typeface="Arial"/>
                <a:sym typeface="Wingdings" panose="05000000000000000000" pitchFamily="2" charset="2"/>
              </a:rPr>
              <a:t> Brand owners can use their existing CO2 lasers when switching from non-recyclable multilayer packaging </a:t>
            </a:r>
            <a:r>
              <a:rPr lang="en-US" sz="1600" b="1" dirty="0">
                <a:solidFill>
                  <a:schemeClr val="accent5"/>
                </a:solidFill>
                <a:latin typeface="Arial"/>
                <a:cs typeface="Arial"/>
                <a:sym typeface="Wingdings" panose="05000000000000000000" pitchFamily="2" charset="2"/>
              </a:rPr>
              <a:t>materials to recyclable paper packaging solutions without capex investment into new coding equipment. </a:t>
            </a:r>
            <a:endParaRPr lang="en-US" sz="1600" b="1" dirty="0">
              <a:solidFill>
                <a:schemeClr val="accent5"/>
              </a:solidFill>
            </a:endParaRPr>
          </a:p>
          <a:p>
            <a:endParaRPr lang="en-US" sz="1600" dirty="0"/>
          </a:p>
          <a:p>
            <a:endParaRPr lang="en-US" sz="1600" dirty="0"/>
          </a:p>
        </p:txBody>
      </p:sp>
      <p:pic>
        <p:nvPicPr>
          <p:cNvPr id="2" name="Graphic 1">
            <a:extLst>
              <a:ext uri="{FF2B5EF4-FFF2-40B4-BE49-F238E27FC236}">
                <a16:creationId xmlns:a16="http://schemas.microsoft.com/office/drawing/2014/main" id="{229503F1-5C0F-D867-9A6A-5F91987357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2953" y="6323504"/>
            <a:ext cx="1253695" cy="265352"/>
          </a:xfrm>
          <a:prstGeom prst="rect">
            <a:avLst/>
          </a:prstGeom>
        </p:spPr>
      </p:pic>
    </p:spTree>
    <p:extLst>
      <p:ext uri="{BB962C8B-B14F-4D97-AF65-F5344CB8AC3E}">
        <p14:creationId xmlns:p14="http://schemas.microsoft.com/office/powerpoint/2010/main" val="411900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300800" y="2665166"/>
            <a:ext cx="1139272" cy="1228134"/>
          </a:xfrm>
          <a:prstGeom prst="rect">
            <a:avLst/>
          </a:prstGeom>
          <a:gradFill flip="none" rotWithShape="1">
            <a:gsLst>
              <a:gs pos="0">
                <a:sysClr val="window" lastClr="FFFFFF">
                  <a:alpha val="0"/>
                </a:sysClr>
              </a:gs>
              <a:gs pos="100000">
                <a:sysClr val="window" lastClr="FFFFFF"/>
              </a:gs>
            </a:gsLst>
            <a:lin ang="10800000" scaled="1"/>
            <a:tileRect/>
          </a:gra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ＭＳ Ｐゴシック"/>
              <a:cs typeface="Arial"/>
            </a:endParaRPr>
          </a:p>
        </p:txBody>
      </p:sp>
      <p:pic>
        <p:nvPicPr>
          <p:cNvPr id="35" name="Picture 7" descr="Friesland_Foods_logo_1202500939"/>
          <p:cNvPicPr>
            <a:picLocks noChangeAspect="1" noChangeArrowheads="1"/>
          </p:cNvPicPr>
          <p:nvPr/>
        </p:nvPicPr>
        <p:blipFill rotWithShape="1">
          <a:blip r:embed="rId3">
            <a:extLst>
              <a:ext uri="{28A0092B-C50C-407E-A947-70E740481C1C}">
                <a14:useLocalDpi xmlns:a14="http://schemas.microsoft.com/office/drawing/2010/main" val="0"/>
              </a:ext>
            </a:extLst>
          </a:blip>
          <a:srcRect t="31583" b="31583"/>
          <a:stretch/>
        </p:blipFill>
        <p:spPr bwMode="auto">
          <a:xfrm>
            <a:off x="2953559" y="2361852"/>
            <a:ext cx="1419738" cy="524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0" descr="Kraft_1123166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759" y="1652128"/>
            <a:ext cx="1428750" cy="419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1" descr="nestle_11231662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0622" y="1386886"/>
            <a:ext cx="700088" cy="666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6" descr="TP_Logo_112731868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1475" y="1786724"/>
            <a:ext cx="1238250" cy="4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6" descr="Diageo_11231655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3916" y="2641351"/>
            <a:ext cx="1194435" cy="291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 descr="header-logo.jpg"/>
          <p:cNvPicPr>
            <a:picLocks noChangeAspect="1"/>
          </p:cNvPicPr>
          <p:nvPr/>
        </p:nvPicPr>
        <p:blipFill>
          <a:blip r:embed="rId8">
            <a:extLst>
              <a:ext uri="{28A0092B-C50C-407E-A947-70E740481C1C}">
                <a14:useLocalDpi xmlns:a14="http://schemas.microsoft.com/office/drawing/2010/main" val="0"/>
              </a:ext>
            </a:extLst>
          </a:blip>
          <a:srcRect r="20868"/>
          <a:stretch>
            <a:fillRect/>
          </a:stretch>
        </p:blipFill>
        <p:spPr bwMode="auto">
          <a:xfrm>
            <a:off x="6738532" y="1749205"/>
            <a:ext cx="1186972" cy="38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8" descr="orangina-schweppes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9257" y="1667310"/>
            <a:ext cx="1339406" cy="423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3" descr="Pfizer_112316628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42371" y="3893993"/>
            <a:ext cx="1077913" cy="481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4" descr="Reckitt-Benckiser_112316650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51905" y="4547082"/>
            <a:ext cx="1296988" cy="64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9" descr="novarti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39257" y="4665699"/>
            <a:ext cx="1549403" cy="280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30" descr="roch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32867" y="5336671"/>
            <a:ext cx="1095375" cy="426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 descr="imgres.jpe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09666" y="2502560"/>
            <a:ext cx="1293050" cy="517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Diamond 49" descr="Custom:  Diamond 26"/>
          <p:cNvSpPr/>
          <p:nvPr/>
        </p:nvSpPr>
        <p:spPr>
          <a:xfrm>
            <a:off x="4372461" y="1834413"/>
            <a:ext cx="3053740" cy="3053740"/>
          </a:xfrm>
          <a:prstGeom prst="diamond">
            <a:avLst/>
          </a:prstGeom>
          <a:solidFill>
            <a:schemeClr val="accent3"/>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ＭＳ Ｐゴシック"/>
              <a:cs typeface="Arial"/>
            </a:endParaRPr>
          </a:p>
        </p:txBody>
      </p:sp>
      <p:sp>
        <p:nvSpPr>
          <p:cNvPr id="51" name="Rectangle 16"/>
          <p:cNvSpPr>
            <a:spLocks noChangeArrowheads="1"/>
          </p:cNvSpPr>
          <p:nvPr/>
        </p:nvSpPr>
        <p:spPr bwMode="auto">
          <a:xfrm rot="18900000">
            <a:off x="4558538" y="2674410"/>
            <a:ext cx="1800225" cy="378915"/>
          </a:xfrm>
          <a:prstGeom prst="rect">
            <a:avLst/>
          </a:prstGeom>
          <a:noFill/>
          <a:ln w="9525">
            <a:no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3200" b="0" i="0" u="none" strike="noStrike" kern="1200" cap="none" spc="0" normalizeH="0" baseline="0" noProof="0" dirty="0">
                <a:ln>
                  <a:noFill/>
                </a:ln>
                <a:solidFill>
                  <a:prstClr val="white"/>
                </a:solidFill>
                <a:effectLst/>
                <a:uLnTx/>
                <a:uFillTx/>
                <a:latin typeface="Gill Sans MT" panose="020B0502020104020203" pitchFamily="34" charset="0"/>
                <a:ea typeface="MS PGothic" panose="020B0600070205080204" pitchFamily="34" charset="-128"/>
                <a:cs typeface="Arial"/>
              </a:rPr>
              <a:t>Food</a:t>
            </a:r>
          </a:p>
        </p:txBody>
      </p:sp>
      <p:sp>
        <p:nvSpPr>
          <p:cNvPr id="52" name="Rectangle 20"/>
          <p:cNvSpPr>
            <a:spLocks noChangeArrowheads="1"/>
          </p:cNvSpPr>
          <p:nvPr/>
        </p:nvSpPr>
        <p:spPr bwMode="auto">
          <a:xfrm rot="2700000">
            <a:off x="4394231" y="3500604"/>
            <a:ext cx="1800225" cy="378863"/>
          </a:xfrm>
          <a:prstGeom prst="rect">
            <a:avLst/>
          </a:prstGeom>
          <a:noFill/>
          <a:ln w="9525">
            <a:no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altLang="en-US" sz="3200" b="0" i="0" u="none" strike="noStrike" kern="1200" cap="none" spc="0" normalizeH="0" baseline="0" noProof="0" dirty="0">
                <a:ln>
                  <a:noFill/>
                </a:ln>
                <a:solidFill>
                  <a:prstClr val="white"/>
                </a:solidFill>
                <a:effectLst/>
                <a:uLnTx/>
                <a:uFillTx/>
                <a:latin typeface="Gill Sans MT" panose="020B0502020104020203" pitchFamily="34" charset="0"/>
                <a:ea typeface="MS PGothic" panose="020B0600070205080204" pitchFamily="34" charset="-128"/>
                <a:cs typeface="Arial"/>
              </a:rPr>
              <a:t>Printing</a:t>
            </a:r>
            <a:endParaRPr kumimoji="0" lang="en-GB" altLang="en-US" sz="3200" b="0" i="0" u="none" strike="noStrike" kern="1200" cap="none" spc="0" normalizeH="0" baseline="0" noProof="0" dirty="0">
              <a:ln>
                <a:noFill/>
              </a:ln>
              <a:solidFill>
                <a:prstClr val="white"/>
              </a:solidFill>
              <a:effectLst/>
              <a:uLnTx/>
              <a:uFillTx/>
              <a:latin typeface="Gill Sans MT" panose="020B0502020104020203" pitchFamily="34" charset="0"/>
              <a:ea typeface="MS PGothic" panose="020B0600070205080204" pitchFamily="34" charset="-128"/>
              <a:cs typeface="Arial"/>
            </a:endParaRPr>
          </a:p>
        </p:txBody>
      </p:sp>
      <p:sp>
        <p:nvSpPr>
          <p:cNvPr id="53" name="Rectangle 18"/>
          <p:cNvSpPr>
            <a:spLocks noChangeArrowheads="1"/>
          </p:cNvSpPr>
          <p:nvPr/>
        </p:nvSpPr>
        <p:spPr bwMode="auto">
          <a:xfrm rot="2700000">
            <a:off x="5441483" y="2499786"/>
            <a:ext cx="1801548" cy="378863"/>
          </a:xfrm>
          <a:prstGeom prst="rect">
            <a:avLst/>
          </a:prstGeom>
          <a:noFill/>
          <a:ln w="9525">
            <a:no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prstClr val="white"/>
                </a:solidFill>
                <a:effectLst/>
                <a:uLnTx/>
                <a:uFillTx/>
                <a:latin typeface="Gill Sans MT" panose="020B0502020104020203" pitchFamily="34" charset="0"/>
                <a:ea typeface="MS PGothic" panose="020B0600070205080204" pitchFamily="34" charset="-128"/>
                <a:cs typeface="Arial"/>
              </a:rPr>
              <a:t>Beverage</a:t>
            </a:r>
          </a:p>
        </p:txBody>
      </p:sp>
      <p:sp>
        <p:nvSpPr>
          <p:cNvPr id="54" name="Rectangle 19"/>
          <p:cNvSpPr>
            <a:spLocks noChangeArrowheads="1"/>
          </p:cNvSpPr>
          <p:nvPr/>
        </p:nvSpPr>
        <p:spPr bwMode="auto">
          <a:xfrm rot="18900000">
            <a:off x="5461319" y="3672827"/>
            <a:ext cx="1800225" cy="378967"/>
          </a:xfrm>
          <a:prstGeom prst="rect">
            <a:avLst/>
          </a:prstGeom>
          <a:noFill/>
          <a:ln w="9525">
            <a:no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300" b="0" i="0" u="none" strike="noStrike" kern="1200" cap="none" spc="0" normalizeH="0" baseline="0" noProof="0" dirty="0">
                <a:ln>
                  <a:noFill/>
                </a:ln>
                <a:solidFill>
                  <a:prstClr val="white"/>
                </a:solidFill>
                <a:effectLst/>
                <a:uLnTx/>
                <a:uFillTx/>
                <a:latin typeface="Gill Sans MT" panose="020B0502020104020203" pitchFamily="34" charset="0"/>
                <a:ea typeface="MS PGothic" panose="020B0600070205080204" pitchFamily="34" charset="-128"/>
                <a:cs typeface="Arial"/>
              </a:rPr>
              <a:t>Pharmaceutical</a:t>
            </a:r>
          </a:p>
        </p:txBody>
      </p:sp>
      <p:pic>
        <p:nvPicPr>
          <p:cNvPr id="55" name="Picture 54"/>
          <p:cNvPicPr>
            <a:picLocks noChangeAspect="1"/>
          </p:cNvPicPr>
          <p:nvPr/>
        </p:nvPicPr>
        <p:blipFill>
          <a:blip r:embed="rId15"/>
          <a:stretch>
            <a:fillRect/>
          </a:stretch>
        </p:blipFill>
        <p:spPr>
          <a:xfrm>
            <a:off x="1306894" y="2350920"/>
            <a:ext cx="1143772" cy="573154"/>
          </a:xfrm>
          <a:prstGeom prst="rect">
            <a:avLst/>
          </a:prstGeom>
        </p:spPr>
      </p:pic>
      <p:sp>
        <p:nvSpPr>
          <p:cNvPr id="58" name="Title 1"/>
          <p:cNvSpPr>
            <a:spLocks noGrp="1"/>
          </p:cNvSpPr>
          <p:nvPr>
            <p:ph type="title"/>
          </p:nvPr>
        </p:nvSpPr>
        <p:spPr/>
        <p:txBody>
          <a:bodyPr/>
          <a:lstStyle/>
          <a:p>
            <a:r>
              <a:rPr lang="de-CH" dirty="0" err="1"/>
              <a:t>Example</a:t>
            </a:r>
            <a:r>
              <a:rPr lang="de-CH" dirty="0"/>
              <a:t> </a:t>
            </a:r>
            <a:r>
              <a:rPr lang="de-CH" dirty="0" err="1"/>
              <a:t>customers</a:t>
            </a:r>
            <a:endParaRPr lang="en-GB" dirty="0" err="1"/>
          </a:p>
        </p:txBody>
      </p:sp>
      <p:pic>
        <p:nvPicPr>
          <p:cNvPr id="57" name="Picture 21"/>
          <p:cNvPicPr>
            <a:picLocks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3165626" y="3590609"/>
            <a:ext cx="1152962" cy="56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199956" y="5394885"/>
            <a:ext cx="2388494" cy="56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4"/>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832854" y="4470390"/>
            <a:ext cx="1142871" cy="78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multipkg.com/_app/themes/mps_v02/common/images/mps-logo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9578" y="3615521"/>
            <a:ext cx="1665276" cy="5133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and"/>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63522" y="3829228"/>
            <a:ext cx="16668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pitney bowes logo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86083" y="5280648"/>
            <a:ext cx="1985159" cy="4903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RR Donnelley log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08487" y="4180506"/>
            <a:ext cx="1711970" cy="1283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dia.glassdoor.com/sqll/1287982/skanem-squarelogo-1471335993724.png"/>
          <p:cNvPicPr>
            <a:picLocks noChangeAspect="1" noChangeArrowheads="1"/>
          </p:cNvPicPr>
          <p:nvPr/>
        </p:nvPicPr>
        <p:blipFill rotWithShape="1">
          <a:blip r:embed="rId23">
            <a:extLst>
              <a:ext uri="{28A0092B-C50C-407E-A947-70E740481C1C}">
                <a14:useLocalDpi xmlns:a14="http://schemas.microsoft.com/office/drawing/2010/main" val="0"/>
              </a:ext>
            </a:extLst>
          </a:blip>
          <a:srcRect b="23689"/>
          <a:stretch/>
        </p:blipFill>
        <p:spPr bwMode="auto">
          <a:xfrm>
            <a:off x="1420758" y="5028636"/>
            <a:ext cx="1391927" cy="1062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2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E457-8AFB-48C4-8AE3-36573029EC85}"/>
              </a:ext>
            </a:extLst>
          </p:cNvPr>
          <p:cNvSpPr>
            <a:spLocks noGrp="1"/>
          </p:cNvSpPr>
          <p:nvPr>
            <p:ph type="ctrTitle"/>
          </p:nvPr>
        </p:nvSpPr>
        <p:spPr>
          <a:xfrm>
            <a:off x="857654" y="504497"/>
            <a:ext cx="9637996" cy="5685380"/>
          </a:xfrm>
        </p:spPr>
        <p:txBody>
          <a:bodyPr anchor="b">
            <a:noAutofit/>
          </a:bodyPr>
          <a:lstStyle/>
          <a:p>
            <a:r>
              <a:rPr lang="en-GB" sz="3600" dirty="0">
                <a:latin typeface="Calisto MT"/>
              </a:rPr>
              <a:t>Thank you!</a:t>
            </a:r>
            <a:br>
              <a:rPr lang="en-GB" sz="3600" dirty="0"/>
            </a:br>
            <a:r>
              <a:rPr lang="en-GB" sz="3600" dirty="0">
                <a:latin typeface="Calisto MT"/>
              </a:rPr>
              <a:t>Visit us!</a:t>
            </a:r>
            <a:br>
              <a:rPr lang="en-GB" sz="4400" dirty="0"/>
            </a:br>
            <a:br>
              <a:rPr lang="en-GB" sz="4400" dirty="0"/>
            </a:br>
            <a:r>
              <a:rPr lang="en-GB" sz="5400" b="1" dirty="0">
                <a:latin typeface="Calisto MT"/>
              </a:rPr>
              <a:t>Hall 8A</a:t>
            </a:r>
            <a:br>
              <a:rPr lang="en-GB" sz="5400" b="1" dirty="0"/>
            </a:br>
            <a:r>
              <a:rPr lang="en-GB" sz="5400" b="1" dirty="0">
                <a:latin typeface="Calisto MT"/>
              </a:rPr>
              <a:t> B35</a:t>
            </a:r>
            <a:br>
              <a:rPr lang="en-GB" sz="4400" dirty="0"/>
            </a:br>
            <a:br>
              <a:rPr lang="en-GB" sz="4400" dirty="0"/>
            </a:br>
            <a:br>
              <a:rPr lang="en-GB" sz="4400" dirty="0"/>
            </a:br>
            <a:r>
              <a:rPr lang="en-GB" sz="3600" cap="none" dirty="0">
                <a:latin typeface="Calisto MT"/>
              </a:rPr>
              <a:t>kerstin.dietze@sappi.com</a:t>
            </a:r>
            <a:endParaRPr lang="en-GB" sz="4400" dirty="0">
              <a:latin typeface="Calisto MT"/>
            </a:endParaRPr>
          </a:p>
        </p:txBody>
      </p:sp>
      <p:sp>
        <p:nvSpPr>
          <p:cNvPr id="8" name="Slide Number Placeholder 3">
            <a:extLst>
              <a:ext uri="{FF2B5EF4-FFF2-40B4-BE49-F238E27FC236}">
                <a16:creationId xmlns:a16="http://schemas.microsoft.com/office/drawing/2014/main" id="{3F0D3250-D10B-FD68-41AF-B259E66CA8EF}"/>
              </a:ext>
            </a:extLst>
          </p:cNvPr>
          <p:cNvSpPr>
            <a:spLocks noGrp="1"/>
          </p:cNvSpPr>
          <p:nvPr>
            <p:ph type="sldNum" sz="quarter" idx="12"/>
          </p:nvPr>
        </p:nvSpPr>
        <p:spPr>
          <a:xfrm>
            <a:off x="10983385" y="6401556"/>
            <a:ext cx="912283" cy="18414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9197F29-8BFE-8E45-82C2-CE047DB6C3E1}" type="slidenum">
              <a:rPr kumimoji="0" lang="en-US" sz="9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50</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51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C73BE-3072-4EA9-855D-243FBA21F4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826" t="17033" r="7208" b="10049"/>
          <a:stretch>
            <a:fillRect/>
          </a:stretch>
        </p:blipFill>
        <p:spPr bwMode="auto">
          <a:xfrm>
            <a:off x="-174502" y="28799"/>
            <a:ext cx="12366502"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8D37179-C0B3-4E8D-9CFC-EF61CF878F29}"/>
              </a:ext>
            </a:extLst>
          </p:cNvPr>
          <p:cNvSpPr txBox="1"/>
          <p:nvPr/>
        </p:nvSpPr>
        <p:spPr>
          <a:xfrm>
            <a:off x="4419600" y="5694708"/>
            <a:ext cx="3352800" cy="839391"/>
          </a:xfrm>
          <a:prstGeom prst="rect">
            <a:avLst/>
          </a:prstGeom>
          <a:noFill/>
        </p:spPr>
        <p:txBody>
          <a:bodyPr wrap="square" rtlCol="0">
            <a:spAutoFit/>
          </a:bodyPr>
          <a:lstStyle/>
          <a:p>
            <a:pPr algn="ctr"/>
            <a:r>
              <a:rPr lang="en-US" sz="5400" dirty="0">
                <a:solidFill>
                  <a:schemeClr val="bg1"/>
                </a:solidFill>
              </a:rPr>
              <a:t>Questions?</a:t>
            </a:r>
            <a:endParaRPr lang="en-GB" sz="5400" dirty="0">
              <a:solidFill>
                <a:schemeClr val="bg1"/>
              </a:solidFill>
            </a:endParaRPr>
          </a:p>
        </p:txBody>
      </p:sp>
    </p:spTree>
    <p:extLst>
      <p:ext uri="{BB962C8B-B14F-4D97-AF65-F5344CB8AC3E}">
        <p14:creationId xmlns:p14="http://schemas.microsoft.com/office/powerpoint/2010/main" val="101471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E3191A-5E92-B0FF-25EC-A8B1B4879D05}"/>
              </a:ext>
            </a:extLst>
          </p:cNvPr>
          <p:cNvSpPr/>
          <p:nvPr/>
        </p:nvSpPr>
        <p:spPr>
          <a:xfrm>
            <a:off x="499671" y="1630179"/>
            <a:ext cx="5465164" cy="33602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4094DA-52F3-5CE9-4452-60A5F1BB8050}"/>
              </a:ext>
            </a:extLst>
          </p:cNvPr>
          <p:cNvSpPr>
            <a:spLocks noGrp="1"/>
          </p:cNvSpPr>
          <p:nvPr>
            <p:ph type="title"/>
          </p:nvPr>
        </p:nvSpPr>
        <p:spPr>
          <a:xfrm>
            <a:off x="326580" y="126232"/>
            <a:ext cx="7598833" cy="1008063"/>
          </a:xfrm>
        </p:spPr>
        <p:txBody>
          <a:bodyPr wrap="square" anchor="ctr">
            <a:normAutofit/>
          </a:bodyPr>
          <a:lstStyle/>
          <a:p>
            <a:r>
              <a:rPr lang="en-GB" dirty="0"/>
              <a:t>The main themes </a:t>
            </a:r>
          </a:p>
        </p:txBody>
      </p:sp>
      <p:sp>
        <p:nvSpPr>
          <p:cNvPr id="3" name="Content Placeholder 2">
            <a:extLst>
              <a:ext uri="{FF2B5EF4-FFF2-40B4-BE49-F238E27FC236}">
                <a16:creationId xmlns:a16="http://schemas.microsoft.com/office/drawing/2014/main" id="{71C874F9-918F-E45A-F213-BA824F64D62D}"/>
              </a:ext>
            </a:extLst>
          </p:cNvPr>
          <p:cNvSpPr>
            <a:spLocks noGrp="1"/>
          </p:cNvSpPr>
          <p:nvPr>
            <p:ph sz="half" idx="1"/>
          </p:nvPr>
        </p:nvSpPr>
        <p:spPr>
          <a:xfrm>
            <a:off x="943352" y="2149611"/>
            <a:ext cx="4626796" cy="2416663"/>
          </a:xfrm>
        </p:spPr>
        <p:txBody>
          <a:bodyPr wrap="square" anchor="t">
            <a:normAutofit/>
          </a:bodyPr>
          <a:lstStyle/>
          <a:p>
            <a:pPr marL="0" indent="0" algn="just">
              <a:buNone/>
            </a:pPr>
            <a:r>
              <a:rPr lang="en-US" b="1" i="0" dirty="0">
                <a:solidFill>
                  <a:schemeClr val="bg1"/>
                </a:solidFill>
                <a:effectLst/>
              </a:rPr>
              <a:t>Customer </a:t>
            </a:r>
            <a:r>
              <a:rPr lang="en-US" b="1" dirty="0">
                <a:solidFill>
                  <a:schemeClr val="bg1"/>
                </a:solidFill>
              </a:rPr>
              <a:t>challenges </a:t>
            </a:r>
            <a:endParaRPr lang="en-US" dirty="0">
              <a:solidFill>
                <a:schemeClr val="bg1"/>
              </a:solidFill>
            </a:endParaRPr>
          </a:p>
          <a:p>
            <a:pPr marL="0" indent="0" algn="just">
              <a:buNone/>
            </a:pPr>
            <a:endParaRPr lang="en-US" sz="2000" b="0" i="0" dirty="0">
              <a:solidFill>
                <a:schemeClr val="bg1"/>
              </a:solidFill>
              <a:effectLst/>
            </a:endParaRPr>
          </a:p>
          <a:p>
            <a:pPr marL="0" indent="0">
              <a:buNone/>
            </a:pPr>
            <a:r>
              <a:rPr lang="en-US" sz="1800" dirty="0">
                <a:solidFill>
                  <a:schemeClr val="bg1"/>
                </a:solidFill>
              </a:rPr>
              <a:t>- Supporting consumer choice</a:t>
            </a:r>
          </a:p>
          <a:p>
            <a:pPr marL="0" indent="0">
              <a:buNone/>
            </a:pPr>
            <a:r>
              <a:rPr lang="en-US" sz="1800" dirty="0">
                <a:solidFill>
                  <a:schemeClr val="bg1"/>
                </a:solidFill>
              </a:rPr>
              <a:t>- Shifting to remote working and monitoring  </a:t>
            </a:r>
            <a:endParaRPr lang="en-US" dirty="0">
              <a:solidFill>
                <a:schemeClr val="bg1"/>
              </a:solidFill>
            </a:endParaRPr>
          </a:p>
          <a:p>
            <a:pPr marL="0" indent="0">
              <a:buNone/>
            </a:pPr>
            <a:r>
              <a:rPr lang="en-US" sz="1800" dirty="0">
                <a:solidFill>
                  <a:schemeClr val="bg1"/>
                </a:solidFill>
              </a:rPr>
              <a:t>- Driving sustainability</a:t>
            </a:r>
            <a:endParaRPr lang="en-US" dirty="0">
              <a:solidFill>
                <a:schemeClr val="bg1"/>
              </a:solidFill>
            </a:endParaRPr>
          </a:p>
          <a:p>
            <a:pPr marL="0" indent="0">
              <a:buNone/>
            </a:pPr>
            <a:r>
              <a:rPr lang="en-US" sz="1800" dirty="0">
                <a:solidFill>
                  <a:schemeClr val="bg1"/>
                </a:solidFill>
              </a:rPr>
              <a:t>- </a:t>
            </a:r>
            <a:r>
              <a:rPr lang="en-US" sz="1800" b="0" i="0" dirty="0">
                <a:solidFill>
                  <a:schemeClr val="bg1"/>
                </a:solidFill>
                <a:effectLst/>
              </a:rPr>
              <a:t>Financial flexibility to deliver outcomes</a:t>
            </a:r>
            <a:endParaRPr lang="en-US" dirty="0">
              <a:solidFill>
                <a:schemeClr val="bg1"/>
              </a:solidFill>
            </a:endParaRPr>
          </a:p>
          <a:p>
            <a:pPr marL="0" indent="0">
              <a:lnSpc>
                <a:spcPct val="90000"/>
              </a:lnSpc>
              <a:buNone/>
            </a:pPr>
            <a:endParaRPr lang="en-US" sz="1800" dirty="0">
              <a:solidFill>
                <a:schemeClr val="bg1"/>
              </a:solidFill>
            </a:endParaRPr>
          </a:p>
        </p:txBody>
      </p:sp>
      <p:pic>
        <p:nvPicPr>
          <p:cNvPr id="6" name="Picture 5">
            <a:extLst>
              <a:ext uri="{FF2B5EF4-FFF2-40B4-BE49-F238E27FC236}">
                <a16:creationId xmlns:a16="http://schemas.microsoft.com/office/drawing/2014/main" id="{B47D5436-E4FD-9259-8AEE-05C17426BD2D}"/>
              </a:ext>
            </a:extLst>
          </p:cNvPr>
          <p:cNvPicPr>
            <a:picLocks noChangeAspect="1"/>
          </p:cNvPicPr>
          <p:nvPr/>
        </p:nvPicPr>
        <p:blipFill rotWithShape="1">
          <a:blip r:embed="rId3"/>
          <a:srcRect t="20119" b="-149"/>
          <a:stretch/>
        </p:blipFill>
        <p:spPr>
          <a:xfrm>
            <a:off x="5963849" y="1632074"/>
            <a:ext cx="5647061" cy="3355849"/>
          </a:xfrm>
          <a:prstGeom prst="rect">
            <a:avLst/>
          </a:prstGeom>
        </p:spPr>
      </p:pic>
    </p:spTree>
    <p:extLst>
      <p:ext uri="{BB962C8B-B14F-4D97-AF65-F5344CB8AC3E}">
        <p14:creationId xmlns:p14="http://schemas.microsoft.com/office/powerpoint/2010/main" val="364335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94DA-52F3-5CE9-4452-60A5F1BB8050}"/>
              </a:ext>
            </a:extLst>
          </p:cNvPr>
          <p:cNvSpPr>
            <a:spLocks noGrp="1"/>
          </p:cNvSpPr>
          <p:nvPr>
            <p:ph type="title"/>
          </p:nvPr>
        </p:nvSpPr>
        <p:spPr>
          <a:xfrm>
            <a:off x="433786" y="224719"/>
            <a:ext cx="7598833" cy="1008063"/>
          </a:xfrm>
        </p:spPr>
        <p:txBody>
          <a:bodyPr wrap="square" anchor="ctr">
            <a:normAutofit/>
          </a:bodyPr>
          <a:lstStyle/>
          <a:p>
            <a:r>
              <a:rPr lang="en-GB" dirty="0"/>
              <a:t>Introducing the topics and speakers</a:t>
            </a:r>
          </a:p>
        </p:txBody>
      </p:sp>
      <p:sp>
        <p:nvSpPr>
          <p:cNvPr id="3" name="Content Placeholder 2">
            <a:extLst>
              <a:ext uri="{FF2B5EF4-FFF2-40B4-BE49-F238E27FC236}">
                <a16:creationId xmlns:a16="http://schemas.microsoft.com/office/drawing/2014/main" id="{71C874F9-918F-E45A-F213-BA824F64D62D}"/>
              </a:ext>
            </a:extLst>
          </p:cNvPr>
          <p:cNvSpPr>
            <a:spLocks noGrp="1"/>
          </p:cNvSpPr>
          <p:nvPr>
            <p:ph sz="half" idx="1"/>
          </p:nvPr>
        </p:nvSpPr>
        <p:spPr>
          <a:xfrm>
            <a:off x="433786" y="4464274"/>
            <a:ext cx="2077469" cy="1647179"/>
          </a:xfrm>
        </p:spPr>
        <p:txBody>
          <a:bodyPr wrap="square" anchor="t">
            <a:normAutofit/>
          </a:bodyPr>
          <a:lstStyle/>
          <a:p>
            <a:pPr marL="0" indent="0">
              <a:lnSpc>
                <a:spcPts val="2200"/>
              </a:lnSpc>
              <a:buNone/>
            </a:pPr>
            <a:r>
              <a:rPr lang="en-GB" sz="1800" b="1" dirty="0"/>
              <a:t>How to Identify and Reduce ‘Hidden’ Wastes</a:t>
            </a:r>
            <a:endParaRPr lang="en-US" sz="1800" dirty="0"/>
          </a:p>
          <a:p>
            <a:pPr marL="0" lvl="0" indent="0">
              <a:lnSpc>
                <a:spcPts val="1600"/>
              </a:lnSpc>
              <a:buNone/>
            </a:pPr>
            <a:r>
              <a:rPr lang="en-GB" sz="1600" dirty="0"/>
              <a:t>Jeremy Jones,</a:t>
            </a:r>
            <a:br>
              <a:rPr lang="en-GB" sz="1600" dirty="0"/>
            </a:br>
            <a:r>
              <a:rPr lang="en-GB" sz="1600" dirty="0"/>
              <a:t>Global Marketing</a:t>
            </a:r>
            <a:br>
              <a:rPr lang="en-GB" sz="1600" dirty="0"/>
            </a:br>
            <a:r>
              <a:rPr lang="en-GB" sz="1600" dirty="0"/>
              <a:t>Director, Domino</a:t>
            </a:r>
            <a:endParaRPr lang="en-US" sz="1600" dirty="0"/>
          </a:p>
        </p:txBody>
      </p:sp>
      <p:sp>
        <p:nvSpPr>
          <p:cNvPr id="4" name="Content Placeholder 2">
            <a:extLst>
              <a:ext uri="{FF2B5EF4-FFF2-40B4-BE49-F238E27FC236}">
                <a16:creationId xmlns:a16="http://schemas.microsoft.com/office/drawing/2014/main" id="{7A3E3E2C-97EF-E51F-092C-CC9E3F176AD3}"/>
              </a:ext>
            </a:extLst>
          </p:cNvPr>
          <p:cNvSpPr txBox="1">
            <a:spLocks/>
          </p:cNvSpPr>
          <p:nvPr/>
        </p:nvSpPr>
        <p:spPr bwMode="auto">
          <a:xfrm>
            <a:off x="2646256" y="4464274"/>
            <a:ext cx="2531587" cy="1741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9100" indent="-419100" algn="l" rtl="0" eaLnBrk="1" fontAlgn="base" hangingPunct="1">
              <a:spcBef>
                <a:spcPct val="20000"/>
              </a:spcBef>
              <a:spcAft>
                <a:spcPct val="0"/>
              </a:spcAft>
              <a:buClr>
                <a:schemeClr val="accent2"/>
              </a:buClr>
              <a:buChar char="•"/>
              <a:defRPr sz="28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4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9pPr>
          </a:lstStyle>
          <a:p>
            <a:pPr marL="0" indent="0">
              <a:buNone/>
            </a:pPr>
            <a:r>
              <a:rPr lang="en-GB" sz="1700" b="1" kern="0" dirty="0"/>
              <a:t>The Path to Zero Unplanned </a:t>
            </a:r>
            <a:br>
              <a:rPr lang="en-GB" sz="1700" b="1" kern="0" dirty="0"/>
            </a:br>
            <a:r>
              <a:rPr lang="en-GB" sz="1700" b="1" kern="0" dirty="0"/>
              <a:t>Downtime &amp; Waste</a:t>
            </a:r>
          </a:p>
          <a:p>
            <a:pPr marL="0" indent="0">
              <a:lnSpc>
                <a:spcPts val="1600"/>
              </a:lnSpc>
              <a:buFontTx/>
              <a:buNone/>
            </a:pPr>
            <a:r>
              <a:rPr lang="en-GB" sz="1600" kern="0" dirty="0"/>
              <a:t>Adem Kulauzovic,</a:t>
            </a:r>
            <a:br>
              <a:rPr lang="en-GB" sz="1600" kern="0" dirty="0"/>
            </a:br>
            <a:r>
              <a:rPr lang="en-GB" sz="1600" kern="0" dirty="0"/>
              <a:t>Director of Automation,</a:t>
            </a:r>
            <a:br>
              <a:rPr lang="en-GB" sz="1600" kern="0" dirty="0"/>
            </a:br>
            <a:r>
              <a:rPr lang="en-GB" sz="1600" kern="0" dirty="0"/>
              <a:t>Domino</a:t>
            </a:r>
            <a:endParaRPr lang="en-US" sz="1600" kern="0" dirty="0"/>
          </a:p>
        </p:txBody>
      </p:sp>
      <p:sp>
        <p:nvSpPr>
          <p:cNvPr id="5" name="Content Placeholder 2">
            <a:extLst>
              <a:ext uri="{FF2B5EF4-FFF2-40B4-BE49-F238E27FC236}">
                <a16:creationId xmlns:a16="http://schemas.microsoft.com/office/drawing/2014/main" id="{B2F08D4F-2336-F032-A37D-924F5DA42452}"/>
              </a:ext>
            </a:extLst>
          </p:cNvPr>
          <p:cNvSpPr txBox="1">
            <a:spLocks/>
          </p:cNvSpPr>
          <p:nvPr/>
        </p:nvSpPr>
        <p:spPr bwMode="auto">
          <a:xfrm>
            <a:off x="4914458" y="4464274"/>
            <a:ext cx="5243470" cy="653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9100" indent="-419100" algn="l" rtl="0" eaLnBrk="1" fontAlgn="base" hangingPunct="1">
              <a:spcBef>
                <a:spcPct val="20000"/>
              </a:spcBef>
              <a:spcAft>
                <a:spcPct val="0"/>
              </a:spcAft>
              <a:buClr>
                <a:schemeClr val="accent2"/>
              </a:buClr>
              <a:buChar char="•"/>
              <a:defRPr sz="28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4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9pPr>
          </a:lstStyle>
          <a:p>
            <a:pPr marL="0" indent="0">
              <a:lnSpc>
                <a:spcPts val="2200"/>
              </a:lnSpc>
              <a:buNone/>
            </a:pPr>
            <a:r>
              <a:rPr lang="en-US" sz="1700" b="1" kern="0" dirty="0">
                <a:latin typeface="+mj-lt"/>
              </a:rPr>
              <a:t>New Sustainable Flexible Film Materials:</a:t>
            </a:r>
            <a:br>
              <a:rPr lang="en-US" sz="1700" b="1" kern="0" dirty="0">
                <a:latin typeface="+mj-lt"/>
              </a:rPr>
            </a:br>
            <a:r>
              <a:rPr lang="en-US" sz="1700" b="1" kern="0" dirty="0">
                <a:latin typeface="+mj-lt"/>
              </a:rPr>
              <a:t>What are the Best Coding Solutions?</a:t>
            </a:r>
            <a:endParaRPr lang="en-US" sz="1700" kern="0" dirty="0">
              <a:latin typeface="+mj-lt"/>
            </a:endParaRPr>
          </a:p>
        </p:txBody>
      </p:sp>
      <p:pic>
        <p:nvPicPr>
          <p:cNvPr id="8" name="Picture 7" descr="A picture containing person, person, suit&#10;&#10;Description automatically generated">
            <a:extLst>
              <a:ext uri="{FF2B5EF4-FFF2-40B4-BE49-F238E27FC236}">
                <a16:creationId xmlns:a16="http://schemas.microsoft.com/office/drawing/2014/main" id="{F807933B-9BB0-7875-D769-C81575983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7648" y="1452296"/>
            <a:ext cx="1966464" cy="2946749"/>
          </a:xfrm>
          <a:prstGeom prst="rect">
            <a:avLst/>
          </a:prstGeom>
        </p:spPr>
      </p:pic>
      <p:pic>
        <p:nvPicPr>
          <p:cNvPr id="14" name="Picture 13" descr="A picture containing person, person, tree, suit&#10;&#10;Description automatically generated">
            <a:extLst>
              <a:ext uri="{FF2B5EF4-FFF2-40B4-BE49-F238E27FC236}">
                <a16:creationId xmlns:a16="http://schemas.microsoft.com/office/drawing/2014/main" id="{88434F7B-82A7-796B-8C9F-019B6AEDF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939" y="1452296"/>
            <a:ext cx="1964499" cy="2946749"/>
          </a:xfrm>
          <a:prstGeom prst="rect">
            <a:avLst/>
          </a:prstGeom>
        </p:spPr>
      </p:pic>
      <p:pic>
        <p:nvPicPr>
          <p:cNvPr id="16" name="Picture 15" descr="A person smiling for the camera&#10;&#10;Description automatically generated with low confidence">
            <a:extLst>
              <a:ext uri="{FF2B5EF4-FFF2-40B4-BE49-F238E27FC236}">
                <a16:creationId xmlns:a16="http://schemas.microsoft.com/office/drawing/2014/main" id="{E3FD3299-E69C-4425-81E3-6218C081C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7542" y="1452295"/>
            <a:ext cx="1966464" cy="2946749"/>
          </a:xfrm>
          <a:prstGeom prst="rect">
            <a:avLst/>
          </a:prstGeom>
        </p:spPr>
      </p:pic>
      <p:pic>
        <p:nvPicPr>
          <p:cNvPr id="18" name="Picture 17" descr="A picture containing person, person, wall, indoor&#10;&#10;Description automatically generated">
            <a:extLst>
              <a:ext uri="{FF2B5EF4-FFF2-40B4-BE49-F238E27FC236}">
                <a16:creationId xmlns:a16="http://schemas.microsoft.com/office/drawing/2014/main" id="{B9F5FA62-274E-A6D1-0E8A-F2A6FF98F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087" y="1452296"/>
            <a:ext cx="1965642" cy="2946990"/>
          </a:xfrm>
          <a:prstGeom prst="rect">
            <a:avLst/>
          </a:prstGeom>
        </p:spPr>
      </p:pic>
      <p:pic>
        <p:nvPicPr>
          <p:cNvPr id="20" name="Picture 19" descr="A picture containing person, outdoor, person, smiling&#10;&#10;Description automatically generated">
            <a:extLst>
              <a:ext uri="{FF2B5EF4-FFF2-40B4-BE49-F238E27FC236}">
                <a16:creationId xmlns:a16="http://schemas.microsoft.com/office/drawing/2014/main" id="{5ED046F7-FB42-954F-9C7F-BDB0894B6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7436" y="1452295"/>
            <a:ext cx="1964499" cy="2946749"/>
          </a:xfrm>
          <a:prstGeom prst="rect">
            <a:avLst/>
          </a:prstGeom>
        </p:spPr>
      </p:pic>
      <p:sp>
        <p:nvSpPr>
          <p:cNvPr id="7" name="Content Placeholder 2">
            <a:extLst>
              <a:ext uri="{FF2B5EF4-FFF2-40B4-BE49-F238E27FC236}">
                <a16:creationId xmlns:a16="http://schemas.microsoft.com/office/drawing/2014/main" id="{795A0A7B-F44E-5564-0DC6-A8917DA542B6}"/>
              </a:ext>
            </a:extLst>
          </p:cNvPr>
          <p:cNvSpPr txBox="1">
            <a:spLocks/>
          </p:cNvSpPr>
          <p:nvPr/>
        </p:nvSpPr>
        <p:spPr bwMode="auto">
          <a:xfrm>
            <a:off x="4915659" y="5118013"/>
            <a:ext cx="2257521" cy="99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9100" indent="-419100" algn="l" rtl="0" eaLnBrk="1" fontAlgn="base" hangingPunct="1">
              <a:spcBef>
                <a:spcPct val="20000"/>
              </a:spcBef>
              <a:spcAft>
                <a:spcPct val="0"/>
              </a:spcAft>
              <a:buClr>
                <a:schemeClr val="accent2"/>
              </a:buClr>
              <a:buChar char="•"/>
              <a:defRPr sz="28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4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9pPr>
          </a:lstStyle>
          <a:p>
            <a:pPr marL="0" indent="0">
              <a:lnSpc>
                <a:spcPts val="1600"/>
              </a:lnSpc>
              <a:buFontTx/>
              <a:buNone/>
            </a:pPr>
            <a:r>
              <a:rPr lang="en-GB" sz="1600" kern="0" dirty="0">
                <a:latin typeface="+mj-lt"/>
              </a:rPr>
              <a:t>Lutz Altmann,</a:t>
            </a:r>
            <a:br>
              <a:rPr lang="en-GB" sz="1600" kern="0" dirty="0">
                <a:latin typeface="+mj-lt"/>
              </a:rPr>
            </a:br>
            <a:r>
              <a:rPr lang="en-GB" sz="1600" kern="0" dirty="0">
                <a:latin typeface="+mj-lt"/>
              </a:rPr>
              <a:t>Senior Laser Application Specialist, Domino</a:t>
            </a:r>
            <a:endParaRPr lang="en-US" sz="1600" kern="0" dirty="0">
              <a:latin typeface="+mj-lt"/>
            </a:endParaRPr>
          </a:p>
        </p:txBody>
      </p:sp>
      <p:sp>
        <p:nvSpPr>
          <p:cNvPr id="9" name="Content Placeholder 2">
            <a:extLst>
              <a:ext uri="{FF2B5EF4-FFF2-40B4-BE49-F238E27FC236}">
                <a16:creationId xmlns:a16="http://schemas.microsoft.com/office/drawing/2014/main" id="{1B153D00-C3C1-FD16-06EE-386481B80CDC}"/>
              </a:ext>
            </a:extLst>
          </p:cNvPr>
          <p:cNvSpPr txBox="1">
            <a:spLocks/>
          </p:cNvSpPr>
          <p:nvPr/>
        </p:nvSpPr>
        <p:spPr bwMode="auto">
          <a:xfrm>
            <a:off x="7267542" y="5118013"/>
            <a:ext cx="2257521" cy="99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9100" indent="-419100" algn="l" rtl="0" eaLnBrk="1" fontAlgn="base" hangingPunct="1">
              <a:spcBef>
                <a:spcPct val="20000"/>
              </a:spcBef>
              <a:spcAft>
                <a:spcPct val="0"/>
              </a:spcAft>
              <a:buClr>
                <a:schemeClr val="accent2"/>
              </a:buClr>
              <a:buChar char="•"/>
              <a:defRPr sz="28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4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9pPr>
          </a:lstStyle>
          <a:p>
            <a:pPr marL="0" indent="0">
              <a:lnSpc>
                <a:spcPts val="1600"/>
              </a:lnSpc>
              <a:buFontTx/>
              <a:buNone/>
            </a:pPr>
            <a:r>
              <a:rPr lang="en-GB" sz="1600" kern="0" dirty="0">
                <a:latin typeface="+mj-lt"/>
              </a:rPr>
              <a:t>Amaia Cowan,</a:t>
            </a:r>
            <a:br>
              <a:rPr lang="en-US" sz="1600" kern="0" dirty="0">
                <a:latin typeface="+mj-lt"/>
              </a:rPr>
            </a:br>
            <a:r>
              <a:rPr lang="en-US" sz="1600" kern="0" dirty="0">
                <a:latin typeface="+mj-lt"/>
              </a:rPr>
              <a:t>Business Development</a:t>
            </a:r>
            <a:br>
              <a:rPr lang="en-US" sz="1600" kern="0" dirty="0">
                <a:latin typeface="+mj-lt"/>
              </a:rPr>
            </a:br>
            <a:r>
              <a:rPr lang="en-US" sz="1600" kern="0" dirty="0">
                <a:latin typeface="+mj-lt"/>
              </a:rPr>
              <a:t>Manager, EMEA </a:t>
            </a:r>
            <a:r>
              <a:rPr lang="en-US" sz="1600" kern="0" dirty="0" err="1">
                <a:latin typeface="+mj-lt"/>
              </a:rPr>
              <a:t>Futamura</a:t>
            </a:r>
            <a:endParaRPr lang="en-US" sz="1600" kern="0" dirty="0">
              <a:latin typeface="+mj-lt"/>
            </a:endParaRPr>
          </a:p>
        </p:txBody>
      </p:sp>
      <p:sp>
        <p:nvSpPr>
          <p:cNvPr id="10" name="Content Placeholder 2">
            <a:extLst>
              <a:ext uri="{FF2B5EF4-FFF2-40B4-BE49-F238E27FC236}">
                <a16:creationId xmlns:a16="http://schemas.microsoft.com/office/drawing/2014/main" id="{F73A65BD-B268-0F30-CC14-4039CF395244}"/>
              </a:ext>
            </a:extLst>
          </p:cNvPr>
          <p:cNvSpPr txBox="1">
            <a:spLocks/>
          </p:cNvSpPr>
          <p:nvPr/>
        </p:nvSpPr>
        <p:spPr bwMode="auto">
          <a:xfrm>
            <a:off x="9517436" y="5118013"/>
            <a:ext cx="2257521" cy="99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19100" indent="-419100" algn="l" rtl="0" eaLnBrk="1" fontAlgn="base" hangingPunct="1">
              <a:spcBef>
                <a:spcPct val="20000"/>
              </a:spcBef>
              <a:spcAft>
                <a:spcPct val="0"/>
              </a:spcAft>
              <a:buClr>
                <a:schemeClr val="accent2"/>
              </a:buClr>
              <a:buChar char="•"/>
              <a:defRPr sz="2800">
                <a:solidFill>
                  <a:srgbClr val="333333"/>
                </a:solidFill>
                <a:latin typeface="+mn-lt"/>
                <a:ea typeface="+mn-ea"/>
                <a:cs typeface="+mn-cs"/>
              </a:defRPr>
            </a:lvl1pPr>
            <a:lvl2pPr marL="838200" indent="-381000" algn="l" rtl="0" eaLnBrk="1" fontAlgn="base" hangingPunct="1">
              <a:spcBef>
                <a:spcPct val="20000"/>
              </a:spcBef>
              <a:spcAft>
                <a:spcPct val="0"/>
              </a:spcAft>
              <a:buClr>
                <a:schemeClr val="accent2"/>
              </a:buClr>
              <a:buChar char="–"/>
              <a:defRPr sz="2400">
                <a:solidFill>
                  <a:srgbClr val="333333"/>
                </a:solidFill>
                <a:latin typeface="+mn-lt"/>
                <a:ea typeface="+mn-ea"/>
                <a:cs typeface="+mn-cs"/>
              </a:defRPr>
            </a:lvl2pPr>
            <a:lvl3pPr marL="1295400" indent="-381000" algn="l" rtl="0" eaLnBrk="1" fontAlgn="base" hangingPunct="1">
              <a:spcBef>
                <a:spcPct val="20000"/>
              </a:spcBef>
              <a:spcAft>
                <a:spcPct val="0"/>
              </a:spcAft>
              <a:buClr>
                <a:schemeClr val="accent2"/>
              </a:buClr>
              <a:buChar char="•"/>
              <a:defRPr sz="2000">
                <a:solidFill>
                  <a:srgbClr val="333333"/>
                </a:solidFill>
                <a:latin typeface="+mn-lt"/>
                <a:ea typeface="+mn-ea"/>
                <a:cs typeface="+mn-cs"/>
              </a:defRPr>
            </a:lvl3pPr>
            <a:lvl4pPr marL="1676400" indent="-3048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4pPr>
            <a:lvl5pPr marL="2095500" indent="-266700" algn="l" rtl="0" eaLnBrk="1" fontAlgn="base" hangingPunct="1">
              <a:spcBef>
                <a:spcPct val="20000"/>
              </a:spcBef>
              <a:spcAft>
                <a:spcPct val="0"/>
              </a:spcAft>
              <a:buClr>
                <a:schemeClr val="accent2"/>
              </a:buClr>
              <a:buChar char="»"/>
              <a:defRPr sz="1800">
                <a:solidFill>
                  <a:srgbClr val="333333"/>
                </a:solidFill>
                <a:latin typeface="+mn-lt"/>
                <a:ea typeface="+mn-ea"/>
                <a:cs typeface="+mn-cs"/>
              </a:defRPr>
            </a:lvl5pPr>
            <a:lvl6pPr marL="25527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6pPr>
            <a:lvl7pPr marL="30099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7pPr>
            <a:lvl8pPr marL="34671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8pPr>
            <a:lvl9pPr marL="3924300" indent="-266700" algn="l" rtl="0" eaLnBrk="1" fontAlgn="base" hangingPunct="1">
              <a:spcBef>
                <a:spcPct val="20000"/>
              </a:spcBef>
              <a:spcAft>
                <a:spcPct val="0"/>
              </a:spcAft>
              <a:buClr>
                <a:srgbClr val="3EA4C3"/>
              </a:buClr>
              <a:buChar char="»"/>
              <a:defRPr sz="1800">
                <a:solidFill>
                  <a:srgbClr val="333333"/>
                </a:solidFill>
                <a:latin typeface="+mn-lt"/>
                <a:ea typeface="+mn-ea"/>
                <a:cs typeface="+mn-cs"/>
              </a:defRPr>
            </a:lvl9pPr>
          </a:lstStyle>
          <a:p>
            <a:pPr marL="0" indent="0">
              <a:lnSpc>
                <a:spcPts val="1600"/>
              </a:lnSpc>
              <a:buFontTx/>
              <a:buNone/>
            </a:pPr>
            <a:r>
              <a:rPr lang="en-GB" sz="1600" kern="0" dirty="0">
                <a:latin typeface="+mj-lt"/>
              </a:rPr>
              <a:t>Kerstin Dietze,</a:t>
            </a:r>
            <a:br>
              <a:rPr lang="en-GB" sz="1600" kern="0" dirty="0">
                <a:latin typeface="+mj-lt"/>
              </a:rPr>
            </a:br>
            <a:r>
              <a:rPr lang="en-US" sz="1600" kern="0" dirty="0">
                <a:latin typeface="+mj-lt"/>
              </a:rPr>
              <a:t>Key Account Manager,</a:t>
            </a:r>
            <a:br>
              <a:rPr lang="en-US" sz="1600" kern="0" dirty="0">
                <a:latin typeface="+mj-lt"/>
              </a:rPr>
            </a:br>
            <a:r>
              <a:rPr lang="en-US" sz="1600" kern="0" dirty="0">
                <a:latin typeface="+mj-lt"/>
              </a:rPr>
              <a:t>Packaging Solutions,</a:t>
            </a:r>
            <a:br>
              <a:rPr lang="en-US" sz="1600" kern="0" dirty="0">
                <a:latin typeface="+mj-lt"/>
              </a:rPr>
            </a:br>
            <a:r>
              <a:rPr lang="en-US" sz="1600" kern="0" dirty="0">
                <a:latin typeface="+mj-lt"/>
              </a:rPr>
              <a:t>Sappi Europe</a:t>
            </a:r>
          </a:p>
        </p:txBody>
      </p:sp>
    </p:spTree>
    <p:extLst>
      <p:ext uri="{BB962C8B-B14F-4D97-AF65-F5344CB8AC3E}">
        <p14:creationId xmlns:p14="http://schemas.microsoft.com/office/powerpoint/2010/main" val="75987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181DEE-2128-4927-9A44-3B61D53705C5}"/>
              </a:ext>
            </a:extLst>
          </p:cNvPr>
          <p:cNvSpPr>
            <a:spLocks noGrp="1"/>
          </p:cNvSpPr>
          <p:nvPr>
            <p:ph type="title"/>
          </p:nvPr>
        </p:nvSpPr>
        <p:spPr/>
        <p:txBody>
          <a:bodyPr/>
          <a:lstStyle/>
          <a:p>
            <a:r>
              <a:rPr lang="en-GB" sz="2800" b="0" dirty="0"/>
              <a:t>Jeremy jones</a:t>
            </a:r>
            <a:br>
              <a:rPr lang="en-GB" sz="2800" b="0" dirty="0"/>
            </a:br>
            <a:r>
              <a:rPr lang="en-GB" sz="2800" b="0" dirty="0"/>
              <a:t>Global marketing director</a:t>
            </a:r>
          </a:p>
        </p:txBody>
      </p:sp>
      <p:sp>
        <p:nvSpPr>
          <p:cNvPr id="4" name="Subtitle 3">
            <a:extLst>
              <a:ext uri="{FF2B5EF4-FFF2-40B4-BE49-F238E27FC236}">
                <a16:creationId xmlns:a16="http://schemas.microsoft.com/office/drawing/2014/main" id="{6B012AEC-5C15-4625-9858-205FCE5B378A}"/>
              </a:ext>
            </a:extLst>
          </p:cNvPr>
          <p:cNvSpPr>
            <a:spLocks noGrp="1"/>
          </p:cNvSpPr>
          <p:nvPr>
            <p:ph type="body" idx="1"/>
          </p:nvPr>
        </p:nvSpPr>
        <p:spPr/>
        <p:txBody>
          <a:bodyPr/>
          <a:lstStyle/>
          <a:p>
            <a:r>
              <a:rPr lang="en-GB" sz="3600" b="1" dirty="0">
                <a:solidFill>
                  <a:schemeClr val="tx1"/>
                </a:solidFill>
              </a:rPr>
              <a:t>The Journey to Zero:</a:t>
            </a:r>
            <a:br>
              <a:rPr lang="en-GB" sz="3600" b="1" dirty="0">
                <a:solidFill>
                  <a:schemeClr val="tx1"/>
                </a:solidFill>
              </a:rPr>
            </a:br>
            <a:r>
              <a:rPr lang="en-GB" sz="3600" b="1" dirty="0">
                <a:solidFill>
                  <a:schemeClr val="tx1"/>
                </a:solidFill>
              </a:rPr>
              <a:t>How to Identify and Reduce ‘Hidden’ Wastes</a:t>
            </a:r>
          </a:p>
        </p:txBody>
      </p:sp>
    </p:spTree>
    <p:extLst>
      <p:ext uri="{BB962C8B-B14F-4D97-AF65-F5344CB8AC3E}">
        <p14:creationId xmlns:p14="http://schemas.microsoft.com/office/powerpoint/2010/main" val="344637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FF6E53-5751-3B63-92BC-60ABBF4B731A}"/>
              </a:ext>
            </a:extLst>
          </p:cNvPr>
          <p:cNvSpPr txBox="1"/>
          <p:nvPr/>
        </p:nvSpPr>
        <p:spPr>
          <a:xfrm>
            <a:off x="2872962" y="2933700"/>
            <a:ext cx="714445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0000">
                    <a:lumMod val="85000"/>
                    <a:lumOff val="15000"/>
                  </a:srgbClr>
                </a:solidFill>
                <a:effectLst/>
                <a:uLnTx/>
                <a:uFillTx/>
                <a:latin typeface="Gill Sans MT"/>
                <a:ea typeface="ＭＳ Ｐゴシック"/>
                <a:cs typeface="Arial"/>
              </a:rPr>
              <a:t>We all know about waste…</a:t>
            </a:r>
          </a:p>
        </p:txBody>
      </p:sp>
    </p:spTree>
    <p:extLst>
      <p:ext uri="{BB962C8B-B14F-4D97-AF65-F5344CB8AC3E}">
        <p14:creationId xmlns:p14="http://schemas.microsoft.com/office/powerpoint/2010/main" val="379308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Default Design">
  <a:themeElements>
    <a:clrScheme name="Custom 1">
      <a:dk1>
        <a:srgbClr val="4298B5"/>
      </a:dk1>
      <a:lt1>
        <a:srgbClr val="FFFFFF"/>
      </a:lt1>
      <a:dk2>
        <a:srgbClr val="4298B5"/>
      </a:dk2>
      <a:lt2>
        <a:srgbClr val="FFFFFF"/>
      </a:lt2>
      <a:accent1>
        <a:srgbClr val="009639"/>
      </a:accent1>
      <a:accent2>
        <a:srgbClr val="4298B5"/>
      </a:accent2>
      <a:accent3>
        <a:srgbClr val="003B5C"/>
      </a:accent3>
      <a:accent4>
        <a:srgbClr val="71B2C8"/>
      </a:accent4>
      <a:accent5>
        <a:srgbClr val="40B06B"/>
      </a:accent5>
      <a:accent6>
        <a:srgbClr val="809DAE"/>
      </a:accent6>
      <a:hlink>
        <a:srgbClr val="A1CCDA"/>
      </a:hlink>
      <a:folHlink>
        <a:srgbClr val="80CB9C"/>
      </a:folHlink>
    </a:clrScheme>
    <a:fontScheme name="2_Default Design">
      <a:majorFont>
        <a:latin typeface="Gill Sans MT"/>
        <a:ea typeface="ＭＳ Ｐゴシック"/>
        <a:cs typeface="Arial"/>
      </a:majorFont>
      <a:minorFont>
        <a:latin typeface="Gill Sans M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ominoOpp_Oyster" id="{6585B89E-63FE-4F2B-B1C2-EA77E2E967C6}" vid="{A91F14D3-AF8F-4404-A588-DA2B80377ED3}"/>
    </a:ext>
  </a:extLst>
</a:theme>
</file>

<file path=ppt/theme/theme2.xml><?xml version="1.0" encoding="utf-8"?>
<a:theme xmlns:a="http://schemas.openxmlformats.org/drawingml/2006/main" name="1_Domino_Corporate">
  <a:themeElements>
    <a:clrScheme name="Domino_Colours">
      <a:dk1>
        <a:srgbClr val="000000"/>
      </a:dk1>
      <a:lt1>
        <a:srgbClr val="FFFFFF"/>
      </a:lt1>
      <a:dk2>
        <a:srgbClr val="000000"/>
      </a:dk2>
      <a:lt2>
        <a:srgbClr val="808080"/>
      </a:lt2>
      <a:accent1>
        <a:srgbClr val="4298B5"/>
      </a:accent1>
      <a:accent2>
        <a:srgbClr val="4298B5"/>
      </a:accent2>
      <a:accent3>
        <a:srgbClr val="FFFFFF"/>
      </a:accent3>
      <a:accent4>
        <a:srgbClr val="003B5C"/>
      </a:accent4>
      <a:accent5>
        <a:srgbClr val="009639"/>
      </a:accent5>
      <a:accent6>
        <a:srgbClr val="000000"/>
      </a:accent6>
      <a:hlink>
        <a:srgbClr val="4298B5"/>
      </a:hlink>
      <a:folHlink>
        <a:srgbClr val="009D32"/>
      </a:folHlink>
    </a:clrScheme>
    <a:fontScheme name="2_Default Design">
      <a:majorFont>
        <a:latin typeface="Gill Sans MT"/>
        <a:ea typeface="ＭＳ Ｐゴシック"/>
        <a:cs typeface="Arial"/>
      </a:majorFont>
      <a:minorFont>
        <a:latin typeface="Gill Sans M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91ACABC9-08B0-4CBB-955D-996DFDE4A95D}" vid="{635438D3-2D41-4460-A5AD-3C40D5BFBF12}"/>
    </a:ext>
  </a:extLst>
</a:theme>
</file>

<file path=ppt/theme/theme3.xml><?xml version="1.0" encoding="utf-8"?>
<a:theme xmlns:a="http://schemas.openxmlformats.org/drawingml/2006/main" name="FUTAMURA_001">
  <a:themeElements>
    <a:clrScheme name="Futamura">
      <a:dk1>
        <a:sysClr val="windowText" lastClr="000000"/>
      </a:dk1>
      <a:lt1>
        <a:sysClr val="window" lastClr="FFFFFF"/>
      </a:lt1>
      <a:dk2>
        <a:srgbClr val="ADACAC"/>
      </a:dk2>
      <a:lt2>
        <a:srgbClr val="0C4CA3"/>
      </a:lt2>
      <a:accent1>
        <a:srgbClr val="0C4CA3"/>
      </a:accent1>
      <a:accent2>
        <a:srgbClr val="18AC4E"/>
      </a:accent2>
      <a:accent3>
        <a:srgbClr val="F04F23"/>
      </a:accent3>
      <a:accent4>
        <a:srgbClr val="E6F1F5"/>
      </a:accent4>
      <a:accent5>
        <a:srgbClr val="636769"/>
      </a:accent5>
      <a:accent6>
        <a:srgbClr val="AAB3B6"/>
      </a:accent6>
      <a:hlink>
        <a:srgbClr val="6E7476"/>
      </a:hlink>
      <a:folHlink>
        <a:srgbClr val="4B4E5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none" tIns="46800" bIns="46800" rtlCol="0" anchor="ctr" anchorCtr="0">
        <a:spAutoFit/>
      </a:bodyPr>
      <a:lstStyle>
        <a:defPPr algn="ctr">
          <a:defRPr sz="2400" dirty="0" err="1" smtClean="0">
            <a:solidFill>
              <a:schemeClr val="accent5"/>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appi Global Presentation Template 2020">
  <a:themeElements>
    <a:clrScheme name="Sappi master palette 2020">
      <a:dk1>
        <a:srgbClr val="000000"/>
      </a:dk1>
      <a:lt1>
        <a:srgbClr val="FFFFFF"/>
      </a:lt1>
      <a:dk2>
        <a:srgbClr val="D2D2D2"/>
      </a:dk2>
      <a:lt2>
        <a:srgbClr val="828282"/>
      </a:lt2>
      <a:accent1>
        <a:srgbClr val="0057B8"/>
      </a:accent1>
      <a:accent2>
        <a:srgbClr val="27BDCA"/>
      </a:accent2>
      <a:accent3>
        <a:srgbClr val="0A616E"/>
      </a:accent3>
      <a:accent4>
        <a:srgbClr val="A0A5FF"/>
      </a:accent4>
      <a:accent5>
        <a:srgbClr val="504BAF"/>
      </a:accent5>
      <a:accent6>
        <a:srgbClr val="46B3FF"/>
      </a:accent6>
      <a:hlink>
        <a:srgbClr val="000000"/>
      </a:hlink>
      <a:folHlink>
        <a:srgbClr val="000000"/>
      </a:folHlink>
    </a:clrScheme>
    <a:fontScheme name="Arial">
      <a:majorFont>
        <a:latin typeface="Arial"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ppi Brand Arial">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137160" tIns="137160" rIns="137160" bIns="137160" rtlCol="0" anchor="t"/>
      <a:lstStyle>
        <a:defPPr algn="l">
          <a:spcAft>
            <a:spcPts val="400"/>
          </a:spcAft>
          <a:defRPr sz="1400" b="0" i="0" dirty="0" smtClean="0">
            <a:solidFill>
              <a:schemeClr val="bg1"/>
            </a:solidFill>
            <a:latin typeface="+mn-lt"/>
            <a:ea typeface="Arial" panose="020B0504020202020204" pitchFamily="34" charset="0"/>
            <a:cs typeface="Arial" panose="020B05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b="0" i="0" dirty="0" smtClean="0">
            <a:latin typeface="+mn-lt"/>
            <a:ea typeface="Arial" panose="020B0504020202020204" pitchFamily="34" charset="0"/>
            <a:cs typeface="Arial" panose="020B0504020202020204" pitchFamily="34" charset="0"/>
          </a:defRPr>
        </a:defPPr>
      </a:lstStyle>
    </a:txDef>
  </a:objectDefaults>
  <a:extraClrSchemeLst/>
  <a:custClrLst>
    <a:custClr name="00 Violet">
      <a:srgbClr val="322D96"/>
    </a:custClr>
    <a:custClr name="01 Primary Violet">
      <a:srgbClr val="504BAF"/>
    </a:custClr>
    <a:custClr name="02 Violet">
      <a:srgbClr val="7873D2"/>
    </a:custClr>
    <a:custClr name="03 Violet">
      <a:srgbClr val="A0A5FF"/>
    </a:custClr>
    <a:custClr name="04 Violet">
      <a:srgbClr val="C8D2FF"/>
    </a:custClr>
    <a:custClr name="00 Blue">
      <a:srgbClr val="0A378C"/>
    </a:custClr>
    <a:custClr name="01 Primary Blue">
      <a:srgbClr val="0057B8"/>
    </a:custClr>
    <a:custClr name="02 Blue">
      <a:srgbClr val="327DE1"/>
    </a:custClr>
    <a:custClr name="03 Blue">
      <a:srgbClr val="46B4FF"/>
    </a:custClr>
    <a:custClr name="04 Blue">
      <a:srgbClr val="96E1FF"/>
    </a:custClr>
    <a:custClr name="00 Teal">
      <a:srgbClr val="004250"/>
    </a:custClr>
    <a:custClr name="01 Primary Teal">
      <a:srgbClr val="0A616E"/>
    </a:custClr>
    <a:custClr name="02 Teal">
      <a:srgbClr val="008C96"/>
    </a:custClr>
    <a:custClr name="03 Teal">
      <a:srgbClr val="27BDCA"/>
    </a:custClr>
    <a:custClr name="04 Teal">
      <a:srgbClr val="82E6F0"/>
    </a:custClr>
    <a:custClr name="90 Neutral">
      <a:srgbClr val="414141"/>
    </a:custClr>
    <a:custClr name="60 Neutral">
      <a:srgbClr val="828282"/>
    </a:custClr>
    <a:custClr name="40 Neutral">
      <a:srgbClr val="AAAAAA"/>
    </a:custClr>
    <a:custClr name="20 Neutral">
      <a:srgbClr val="D2D2D2"/>
    </a:custClr>
    <a:custClr name="05 Neutral">
      <a:srgbClr val="F0F0F0"/>
    </a:custClr>
  </a:custClrLst>
  <a:extLst>
    <a:ext uri="{05A4C25C-085E-4340-85A3-A5531E510DB2}">
      <thm15:themeFamily xmlns:thm15="http://schemas.microsoft.com/office/thememl/2012/main" name="2022-Divider-presentation-slides.pptx" id="{35A5FA1C-0CC7-4DA3-B5C1-49021AB481C0}" vid="{36E04EBD-4F83-499A-A53E-98443721693D}"/>
    </a:ext>
  </a:extLst>
</a:theme>
</file>

<file path=ppt/theme/theme5.xml><?xml version="1.0" encoding="utf-8"?>
<a:theme xmlns:a="http://schemas.openxmlformats.org/drawingml/2006/main" name="Domino 2022 Confidential">
  <a:themeElements>
    <a:clrScheme name="Custom 1">
      <a:dk1>
        <a:srgbClr val="4298B5"/>
      </a:dk1>
      <a:lt1>
        <a:srgbClr val="FFFFFF"/>
      </a:lt1>
      <a:dk2>
        <a:srgbClr val="4298B5"/>
      </a:dk2>
      <a:lt2>
        <a:srgbClr val="FFFFFF"/>
      </a:lt2>
      <a:accent1>
        <a:srgbClr val="009639"/>
      </a:accent1>
      <a:accent2>
        <a:srgbClr val="4298B5"/>
      </a:accent2>
      <a:accent3>
        <a:srgbClr val="003B5C"/>
      </a:accent3>
      <a:accent4>
        <a:srgbClr val="71B2C8"/>
      </a:accent4>
      <a:accent5>
        <a:srgbClr val="40B06B"/>
      </a:accent5>
      <a:accent6>
        <a:srgbClr val="809DAE"/>
      </a:accent6>
      <a:hlink>
        <a:srgbClr val="A1CCDA"/>
      </a:hlink>
      <a:folHlink>
        <a:srgbClr val="80CB9C"/>
      </a:folHlink>
    </a:clrScheme>
    <a:fontScheme name="2_Default Design">
      <a:majorFont>
        <a:latin typeface="Gill Sans MT"/>
        <a:ea typeface="ＭＳ Ｐゴシック"/>
        <a:cs typeface="Arial"/>
      </a:majorFont>
      <a:minorFont>
        <a:latin typeface="Gill Sans M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omino 2022 Confidential" id="{AEDA8136-9D3E-479F-825B-62E1377EBD09}" vid="{D9D1987E-0B5E-4AF4-A648-264539D2412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29EEA7F8B4DC4F819B6FD5CB0AFBB3" ma:contentTypeVersion="11" ma:contentTypeDescription="Create a new document." ma:contentTypeScope="" ma:versionID="74101bc29372e838f89424591b6b5320">
  <xsd:schema xmlns:xsd="http://www.w3.org/2001/XMLSchema" xmlns:xs="http://www.w3.org/2001/XMLSchema" xmlns:p="http://schemas.microsoft.com/office/2006/metadata/properties" xmlns:ns2="f30aac17-b212-4391-889f-d1826a32a5cd" xmlns:ns3="5c1c3309-a9ba-4834-9dec-d0bc9e74020e" xmlns:ns4="5e8fdb09-ea67-4140-a360-fa342e341c0d" targetNamespace="http://schemas.microsoft.com/office/2006/metadata/properties" ma:root="true" ma:fieldsID="927738e8db02f394ec855fc0dac459a7" ns2:_="" ns3:_="" ns4:_="">
    <xsd:import namespace="f30aac17-b212-4391-889f-d1826a32a5cd"/>
    <xsd:import namespace="5c1c3309-a9ba-4834-9dec-d0bc9e74020e"/>
    <xsd:import namespace="5e8fdb09-ea67-4140-a360-fa342e341c0d"/>
    <xsd:element name="properties">
      <xsd:complexType>
        <xsd:sequence>
          <xsd:element name="documentManagement">
            <xsd:complexType>
              <xsd:all>
                <xsd:element ref="ns2:DocumentTag" minOccurs="0"/>
                <xsd:element ref="ns3:MediaServiceFastMetadata" minOccurs="0"/>
                <xsd:element ref="ns3:MediaService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0aac17-b212-4391-889f-d1826a32a5cd" elementFormDefault="qualified">
    <xsd:import namespace="http://schemas.microsoft.com/office/2006/documentManagement/types"/>
    <xsd:import namespace="http://schemas.microsoft.com/office/infopath/2007/PartnerControls"/>
    <xsd:element name="DocumentTag" ma:index="8" nillable="true" ma:displayName="DocumentTag" ma:default="" ma:internalName="DocumentTag">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1c3309-a9ba-4834-9dec-d0bc9e74020e" elementFormDefault="qualified">
    <xsd:import namespace="http://schemas.microsoft.com/office/2006/documentManagement/types"/>
    <xsd:import namespace="http://schemas.microsoft.com/office/infopath/2007/PartnerControls"/>
    <xsd:element name="MediaServiceFastMetadata" ma:index="9" nillable="true" ma:displayName="MediaServiceFastMetadata" ma:hidden="true" ma:internalName="MediaServiceFastMetadata" ma:readOnly="true">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8fdb09-ea67-4140-a360-fa342e341c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f3329216-ad1a-4765-b8cf-fe62aadf892c"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DocumentTag xmlns="f30aac17-b212-4391-889f-d1826a32a5cd"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03108-7A43-4FCA-BF01-D73FF7F80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0aac17-b212-4391-889f-d1826a32a5cd"/>
    <ds:schemaRef ds:uri="5c1c3309-a9ba-4834-9dec-d0bc9e74020e"/>
    <ds:schemaRef ds:uri="5e8fdb09-ea67-4140-a360-fa342e341c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B1BC42-0265-43E8-9ED9-034A4BD431A2}">
  <ds:schemaRefs>
    <ds:schemaRef ds:uri="Microsoft.SharePoint.Taxonomy.ContentTypeSync"/>
  </ds:schemaRefs>
</ds:datastoreItem>
</file>

<file path=customXml/itemProps3.xml><?xml version="1.0" encoding="utf-8"?>
<ds:datastoreItem xmlns:ds="http://schemas.openxmlformats.org/officeDocument/2006/customXml" ds:itemID="{6F57D049-9897-4FCB-A0C0-F2E3525067DC}">
  <ds:schemaRefs>
    <ds:schemaRef ds:uri="http://schemas.microsoft.com/office/2006/metadata/properties"/>
    <ds:schemaRef ds:uri="http://schemas.microsoft.com/office/infopath/2007/PartnerControls"/>
    <ds:schemaRef ds:uri="f30aac17-b212-4391-889f-d1826a32a5cd"/>
  </ds:schemaRefs>
</ds:datastoreItem>
</file>

<file path=customXml/itemProps4.xml><?xml version="1.0" encoding="utf-8"?>
<ds:datastoreItem xmlns:ds="http://schemas.openxmlformats.org/officeDocument/2006/customXml" ds:itemID="{023D8416-928F-4FF7-B308-6DE050E844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2554</Words>
  <Application>Microsoft Office PowerPoint</Application>
  <PresentationFormat>Widescreen</PresentationFormat>
  <Paragraphs>385</Paragraphs>
  <Slides>51</Slides>
  <Notes>31</Notes>
  <HiddenSlides>0</HiddenSlides>
  <MMClips>2</MMClips>
  <ScaleCrop>false</ScaleCrop>
  <HeadingPairs>
    <vt:vector size="4" baseType="variant">
      <vt:variant>
        <vt:lpstr>Theme</vt:lpstr>
      </vt:variant>
      <vt:variant>
        <vt:i4>5</vt:i4>
      </vt:variant>
      <vt:variant>
        <vt:lpstr>Slide Titles</vt:lpstr>
      </vt:variant>
      <vt:variant>
        <vt:i4>51</vt:i4>
      </vt:variant>
    </vt:vector>
  </HeadingPairs>
  <TitlesOfParts>
    <vt:vector size="56" baseType="lpstr">
      <vt:lpstr>2_Default Design</vt:lpstr>
      <vt:lpstr>1_Domino_Corporate</vt:lpstr>
      <vt:lpstr>FUTAMURA_001</vt:lpstr>
      <vt:lpstr>2_Sappi Global Presentation Template 2020</vt:lpstr>
      <vt:lpstr>Domino 2022 Confidential</vt:lpstr>
      <vt:lpstr>Partnering on Your Journey to Zero</vt:lpstr>
      <vt:lpstr>WILL EDWARDS director of channels </vt:lpstr>
      <vt:lpstr>About us</vt:lpstr>
      <vt:lpstr>PowerPoint Presentation</vt:lpstr>
      <vt:lpstr>Example customers</vt:lpstr>
      <vt:lpstr>The main themes </vt:lpstr>
      <vt:lpstr>Introducing the topics and speakers</vt:lpstr>
      <vt:lpstr>Jeremy jones Global marketing director</vt:lpstr>
      <vt:lpstr>PowerPoint Presentation</vt:lpstr>
      <vt:lpstr>PowerPoint Presentation</vt:lpstr>
      <vt:lpstr>PowerPoint Presentation</vt:lpstr>
      <vt:lpstr>PowerPoint Presentation</vt:lpstr>
      <vt:lpstr>PowerPoint Presentation</vt:lpstr>
      <vt:lpstr>PowerPoint Presentation</vt:lpstr>
      <vt:lpstr>My twin objectives for this event:</vt:lpstr>
      <vt:lpstr>Revealing the ‘hidden’ wastes</vt:lpstr>
      <vt:lpstr>PowerPoint Presentation</vt:lpstr>
      <vt:lpstr>PowerPoint Presentation</vt:lpstr>
      <vt:lpstr>PowerPoint Presentation</vt:lpstr>
      <vt:lpstr>PowerPoint Presentation</vt:lpstr>
      <vt:lpstr>PowerPoint Presentation</vt:lpstr>
      <vt:lpstr>PowerPoint Presentation</vt:lpstr>
      <vt:lpstr>Find out more with our Waste Calculator</vt:lpstr>
      <vt:lpstr>Adem Kulauzovic Global Director of Automation</vt:lpstr>
      <vt:lpstr>PowerPoint Presentation</vt:lpstr>
      <vt:lpstr>Labelling errors top recall issue 4 years in a row</vt:lpstr>
      <vt:lpstr>Customers are looking for…</vt:lpstr>
      <vt:lpstr>PowerPoint Presentation</vt:lpstr>
      <vt:lpstr>PowerPoint Presentation</vt:lpstr>
      <vt:lpstr>Core and beyond… </vt:lpstr>
      <vt:lpstr>Lutz Altmann Senior Laser Application Specialist</vt:lpstr>
      <vt:lpstr>Code on sustainable flexible materials</vt:lpstr>
      <vt:lpstr>PowerPoint Presentation</vt:lpstr>
      <vt:lpstr>NatureFlex™ a perfect fit for the circular economy</vt:lpstr>
      <vt:lpstr>Certification</vt:lpstr>
      <vt:lpstr>Applications</vt:lpstr>
      <vt:lpstr>Collaboration with Domino Printing Sciences</vt:lpstr>
      <vt:lpstr>Collaboration with Domino Printing Sciences</vt:lpstr>
      <vt:lpstr>The result</vt:lpstr>
      <vt:lpstr>Thank you!</vt:lpstr>
      <vt:lpstr>PowerPoint Presentation</vt:lpstr>
      <vt:lpstr>Sappi is the innovation leader in functional papers for flexible packaging applications</vt:lpstr>
      <vt:lpstr>The substrates: recyclable flexible packaging papers with integrated barriers</vt:lpstr>
      <vt:lpstr>Suitable for most of flexible packaging formats and applications</vt:lpstr>
      <vt:lpstr>The challenge</vt:lpstr>
      <vt:lpstr>The collaboration</vt:lpstr>
      <vt:lpstr>The solution</vt:lpstr>
      <vt:lpstr>PowerPoint Presentation</vt:lpstr>
      <vt:lpstr>Let’s recap</vt:lpstr>
      <vt:lpstr>Thank you! Visit us!  Hall 8A  B35   kerstin.dietze@sappi.com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Stobie</dc:creator>
  <cp:lastModifiedBy>Alex Byard</cp:lastModifiedBy>
  <cp:revision>535</cp:revision>
  <dcterms:created xsi:type="dcterms:W3CDTF">2015-09-24T08:45:25Z</dcterms:created>
  <dcterms:modified xsi:type="dcterms:W3CDTF">2023-05-04T07:46:08Z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0x0101005C29EEA7F8B4DC4F819B6FD5CB0AFBB3</vt:lpwstr>
  </property>
</Properties>
</file>